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72"/>
  </p:notesMasterIdLst>
  <p:handoutMasterIdLst>
    <p:handoutMasterId r:id="rId73"/>
  </p:handoutMasterIdLst>
  <p:sldIdLst>
    <p:sldId id="368" r:id="rId4"/>
    <p:sldId id="364" r:id="rId5"/>
    <p:sldId id="279" r:id="rId6"/>
    <p:sldId id="276" r:id="rId7"/>
    <p:sldId id="277" r:id="rId8"/>
    <p:sldId id="304" r:id="rId9"/>
    <p:sldId id="365" r:id="rId10"/>
    <p:sldId id="305" r:id="rId11"/>
    <p:sldId id="306" r:id="rId12"/>
    <p:sldId id="307" r:id="rId13"/>
    <p:sldId id="303" r:id="rId14"/>
    <p:sldId id="308" r:id="rId15"/>
    <p:sldId id="309" r:id="rId16"/>
    <p:sldId id="310" r:id="rId17"/>
    <p:sldId id="311" r:id="rId18"/>
    <p:sldId id="312" r:id="rId19"/>
    <p:sldId id="295" r:id="rId20"/>
    <p:sldId id="281" r:id="rId21"/>
    <p:sldId id="313" r:id="rId22"/>
    <p:sldId id="314" r:id="rId23"/>
    <p:sldId id="315" r:id="rId24"/>
    <p:sldId id="316" r:id="rId25"/>
    <p:sldId id="317" r:id="rId26"/>
    <p:sldId id="318" r:id="rId27"/>
    <p:sldId id="282" r:id="rId28"/>
    <p:sldId id="284" r:id="rId29"/>
    <p:sldId id="366" r:id="rId30"/>
    <p:sldId id="367" r:id="rId31"/>
    <p:sldId id="323" r:id="rId32"/>
    <p:sldId id="324" r:id="rId33"/>
    <p:sldId id="325" r:id="rId34"/>
    <p:sldId id="326" r:id="rId35"/>
    <p:sldId id="327" r:id="rId36"/>
    <p:sldId id="328" r:id="rId37"/>
    <p:sldId id="329" r:id="rId38"/>
    <p:sldId id="285" r:id="rId39"/>
    <p:sldId id="331" r:id="rId40"/>
    <p:sldId id="332" r:id="rId41"/>
    <p:sldId id="337" r:id="rId42"/>
    <p:sldId id="333" r:id="rId43"/>
    <p:sldId id="334" r:id="rId44"/>
    <p:sldId id="335" r:id="rId45"/>
    <p:sldId id="336"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1" r:id="rId59"/>
    <p:sldId id="353" r:id="rId60"/>
    <p:sldId id="352" r:id="rId61"/>
    <p:sldId id="356" r:id="rId62"/>
    <p:sldId id="354" r:id="rId63"/>
    <p:sldId id="355" r:id="rId64"/>
    <p:sldId id="357" r:id="rId65"/>
    <p:sldId id="358" r:id="rId66"/>
    <p:sldId id="359" r:id="rId67"/>
    <p:sldId id="360" r:id="rId68"/>
    <p:sldId id="361" r:id="rId69"/>
    <p:sldId id="362" r:id="rId70"/>
    <p:sldId id="363" r:id="rId71"/>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225770-2DA7-185E-87BE-CA8B16B1E859}" name="Jemma Stovell" initials="JS" userId="S::jemma.stovell@helpage.org::d576cdd5-283b-41f1-8a8d-b62adbd2f5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4"/>
    <p:restoredTop sz="94694"/>
  </p:normalViewPr>
  <p:slideViewPr>
    <p:cSldViewPr snapToGrid="0" snapToObjects="1">
      <p:cViewPr varScale="1">
        <p:scale>
          <a:sx n="58" d="100"/>
          <a:sy n="58" d="100"/>
        </p:scale>
        <p:origin x="1136" y="5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78"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7FDFBD-0C2F-07CE-A614-685944F35B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6C408D3-2D24-D932-E2E0-DC2F5B8653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FEB2DE-5645-4330-A445-485BB3E6EE65}" type="datetimeFigureOut">
              <a:rPr lang="en-AU" smtClean="0"/>
              <a:t>13/05/2024</a:t>
            </a:fld>
            <a:endParaRPr lang="en-AU"/>
          </a:p>
        </p:txBody>
      </p:sp>
      <p:sp>
        <p:nvSpPr>
          <p:cNvPr id="4" name="Footer Placeholder 3">
            <a:extLst>
              <a:ext uri="{FF2B5EF4-FFF2-40B4-BE49-F238E27FC236}">
                <a16:creationId xmlns:a16="http://schemas.microsoft.com/office/drawing/2014/main" id="{8FAB6E99-9959-6D7E-C7D2-4F3EDE5B53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918D2D0-A27C-1F72-1AB2-5921DF274B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12CE61-A59A-422E-B495-234A19090A57}" type="slidenum">
              <a:rPr lang="en-AU" smtClean="0"/>
              <a:t>‹#›</a:t>
            </a:fld>
            <a:endParaRPr lang="en-AU"/>
          </a:p>
        </p:txBody>
      </p:sp>
    </p:spTree>
    <p:extLst>
      <p:ext uri="{BB962C8B-B14F-4D97-AF65-F5344CB8AC3E}">
        <p14:creationId xmlns:p14="http://schemas.microsoft.com/office/powerpoint/2010/main" val="422368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A94F-0D29-3D45-A36D-4FCF85C67C85}" type="datetimeFigureOut">
              <a:rPr lang="en-US" smtClean="0"/>
              <a:t>5/13/2024</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772C-0790-2C42-9F74-AF586204B95F}" type="slidenum">
              <a:rPr lang="en-US" smtClean="0"/>
              <a:t>‹#›</a:t>
            </a:fld>
            <a:endParaRPr lang="en-US"/>
          </a:p>
        </p:txBody>
      </p:sp>
    </p:spTree>
    <p:extLst>
      <p:ext uri="{BB962C8B-B14F-4D97-AF65-F5344CB8AC3E}">
        <p14:creationId xmlns:p14="http://schemas.microsoft.com/office/powerpoint/2010/main" val="196806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9481-03E7-E34C-83E4-BBE070749C3C}"/>
              </a:ext>
            </a:extLst>
          </p:cNvPr>
          <p:cNvSpPr>
            <a:spLocks noGrp="1"/>
          </p:cNvSpPr>
          <p:nvPr>
            <p:ph type="ctrTitle"/>
          </p:nvPr>
        </p:nvSpPr>
        <p:spPr>
          <a:xfrm>
            <a:off x="5345906" y="1440000"/>
            <a:ext cx="4914094" cy="2631887"/>
          </a:xfrm>
        </p:spPr>
        <p:txBody>
          <a:bodyPr anchor="t" anchorCtr="0"/>
          <a:lstStyle>
            <a:lvl1pPr algn="l">
              <a:lnSpc>
                <a:spcPts val="4000"/>
              </a:lnSpc>
              <a:defRPr sz="3400"/>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BC0B8C22-BD91-4949-953A-AE80FCD0969F}"/>
              </a:ext>
            </a:extLst>
          </p:cNvPr>
          <p:cNvSpPr>
            <a:spLocks noGrp="1"/>
          </p:cNvSpPr>
          <p:nvPr>
            <p:ph type="sldNum" sz="quarter" idx="12"/>
          </p:nvPr>
        </p:nvSpPr>
        <p:spPr/>
        <p:txBody>
          <a:bodyPr/>
          <a:lstStyle/>
          <a:p>
            <a:fld id="{50F209D7-C180-5B4A-A7C2-AD533727DAA3}" type="slidenum">
              <a:rPr lang="en-US" smtClean="0"/>
              <a:t>‹#›</a:t>
            </a:fld>
            <a:endParaRPr lang="en-US" dirty="0"/>
          </a:p>
        </p:txBody>
      </p:sp>
      <p:sp>
        <p:nvSpPr>
          <p:cNvPr id="7" name="Rectangle 6">
            <a:extLst>
              <a:ext uri="{FF2B5EF4-FFF2-40B4-BE49-F238E27FC236}">
                <a16:creationId xmlns:a16="http://schemas.microsoft.com/office/drawing/2014/main" id="{22BEA2E8-97D0-144F-AA4A-300690A65976}"/>
              </a:ext>
            </a:extLst>
          </p:cNvPr>
          <p:cNvSpPr/>
          <p:nvPr userDrawn="1"/>
        </p:nvSpPr>
        <p:spPr>
          <a:xfrm>
            <a:off x="9025247" y="7006699"/>
            <a:ext cx="1277172" cy="29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elpAge-logo-RGB.png">
            <a:extLst>
              <a:ext uri="{FF2B5EF4-FFF2-40B4-BE49-F238E27FC236}">
                <a16:creationId xmlns:a16="http://schemas.microsoft.com/office/drawing/2014/main" id="{1C8CB277-675F-ED4D-93B0-400851FFE306}"/>
              </a:ext>
            </a:extLst>
          </p:cNvPr>
          <p:cNvPicPr>
            <a:picLocks noChangeAspect="1"/>
          </p:cNvPicPr>
          <p:nvPr userDrawn="1"/>
        </p:nvPicPr>
        <p:blipFill>
          <a:blip r:embed="rId2"/>
          <a:stretch>
            <a:fillRect/>
          </a:stretch>
        </p:blipFill>
        <p:spPr>
          <a:xfrm>
            <a:off x="8419605" y="6033255"/>
            <a:ext cx="1840208" cy="1023722"/>
          </a:xfrm>
          <a:prstGeom prst="rect">
            <a:avLst/>
          </a:prstGeom>
        </p:spPr>
      </p:pic>
      <p:sp>
        <p:nvSpPr>
          <p:cNvPr id="11" name="Date Placeholder 3">
            <a:extLst>
              <a:ext uri="{FF2B5EF4-FFF2-40B4-BE49-F238E27FC236}">
                <a16:creationId xmlns:a16="http://schemas.microsoft.com/office/drawing/2014/main" id="{7B26710E-4E03-434D-B39C-83935480D36F}"/>
              </a:ext>
            </a:extLst>
          </p:cNvPr>
          <p:cNvSpPr txBox="1">
            <a:spLocks/>
          </p:cNvSpPr>
          <p:nvPr userDrawn="1"/>
        </p:nvSpPr>
        <p:spPr>
          <a:xfrm>
            <a:off x="43181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tx1">
                    <a:tint val="75000"/>
                  </a:schemeClr>
                </a:solidFill>
                <a:effectLst/>
                <a:latin typeface="+mn-lt"/>
                <a:ea typeface="+mn-ea"/>
                <a:cs typeface="+mn-cs"/>
              </a:rPr>
              <a:t>Registered charity no. 288180  © HelpAge International 2023 </a:t>
            </a:r>
          </a:p>
        </p:txBody>
      </p:sp>
    </p:spTree>
    <p:extLst>
      <p:ext uri="{BB962C8B-B14F-4D97-AF65-F5344CB8AC3E}">
        <p14:creationId xmlns:p14="http://schemas.microsoft.com/office/powerpoint/2010/main" val="157392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9481-03E7-E34C-83E4-BBE070749C3C}"/>
              </a:ext>
            </a:extLst>
          </p:cNvPr>
          <p:cNvSpPr>
            <a:spLocks noGrp="1"/>
          </p:cNvSpPr>
          <p:nvPr>
            <p:ph type="ctrTitle"/>
          </p:nvPr>
        </p:nvSpPr>
        <p:spPr>
          <a:xfrm>
            <a:off x="474230" y="4571881"/>
            <a:ext cx="9828189" cy="1183554"/>
          </a:xfrm>
        </p:spPr>
        <p:txBody>
          <a:bodyPr anchor="t" anchorCtr="0"/>
          <a:lstStyle>
            <a:lvl1pPr algn="l">
              <a:lnSpc>
                <a:spcPts val="4000"/>
              </a:lnSpc>
              <a:defRPr sz="3400"/>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22BEA2E8-97D0-144F-AA4A-300690A65976}"/>
              </a:ext>
            </a:extLst>
          </p:cNvPr>
          <p:cNvSpPr/>
          <p:nvPr userDrawn="1"/>
        </p:nvSpPr>
        <p:spPr>
          <a:xfrm>
            <a:off x="9025247" y="7006699"/>
            <a:ext cx="1277172" cy="29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elpAge-logo-RGB.png">
            <a:extLst>
              <a:ext uri="{FF2B5EF4-FFF2-40B4-BE49-F238E27FC236}">
                <a16:creationId xmlns:a16="http://schemas.microsoft.com/office/drawing/2014/main" id="{1C8CB277-675F-ED4D-93B0-400851FFE306}"/>
              </a:ext>
            </a:extLst>
          </p:cNvPr>
          <p:cNvPicPr>
            <a:picLocks noChangeAspect="1"/>
          </p:cNvPicPr>
          <p:nvPr userDrawn="1"/>
        </p:nvPicPr>
        <p:blipFill>
          <a:blip r:embed="rId2"/>
          <a:stretch>
            <a:fillRect/>
          </a:stretch>
        </p:blipFill>
        <p:spPr>
          <a:xfrm>
            <a:off x="8419605" y="6033255"/>
            <a:ext cx="1840208" cy="1023722"/>
          </a:xfrm>
          <a:prstGeom prst="rect">
            <a:avLst/>
          </a:prstGeom>
        </p:spPr>
      </p:pic>
      <p:sp>
        <p:nvSpPr>
          <p:cNvPr id="11" name="Date Placeholder 3">
            <a:extLst>
              <a:ext uri="{FF2B5EF4-FFF2-40B4-BE49-F238E27FC236}">
                <a16:creationId xmlns:a16="http://schemas.microsoft.com/office/drawing/2014/main" id="{7B26710E-4E03-434D-B39C-83935480D36F}"/>
              </a:ext>
            </a:extLst>
          </p:cNvPr>
          <p:cNvSpPr txBox="1">
            <a:spLocks/>
          </p:cNvSpPr>
          <p:nvPr userDrawn="1"/>
        </p:nvSpPr>
        <p:spPr>
          <a:xfrm>
            <a:off x="431811" y="6985300"/>
            <a:ext cx="4722079" cy="329900"/>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tx1">
                    <a:tint val="75000"/>
                  </a:schemeClr>
                </a:solidFill>
                <a:effectLst/>
                <a:latin typeface="+mn-lt"/>
                <a:ea typeface="+mn-ea"/>
                <a:cs typeface="+mn-cs"/>
              </a:rPr>
              <a:t>Registered charity no. 288180  © HelpAge International 2021 </a:t>
            </a:r>
          </a:p>
        </p:txBody>
      </p:sp>
      <p:sp>
        <p:nvSpPr>
          <p:cNvPr id="3" name="Rectangle 2">
            <a:extLst>
              <a:ext uri="{FF2B5EF4-FFF2-40B4-BE49-F238E27FC236}">
                <a16:creationId xmlns:a16="http://schemas.microsoft.com/office/drawing/2014/main" id="{FC0AB0E3-C280-0441-9D00-FBE573F7CF23}"/>
              </a:ext>
            </a:extLst>
          </p:cNvPr>
          <p:cNvSpPr/>
          <p:nvPr userDrawn="1"/>
        </p:nvSpPr>
        <p:spPr>
          <a:xfrm>
            <a:off x="9927771" y="261257"/>
            <a:ext cx="506186" cy="50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60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35A-0020-EF40-9C89-BF2D7A1B2636}"/>
              </a:ext>
            </a:extLst>
          </p:cNvPr>
          <p:cNvSpPr>
            <a:spLocks noGrp="1"/>
          </p:cNvSpPr>
          <p:nvPr>
            <p:ph type="title"/>
          </p:nvPr>
        </p:nvSpPr>
        <p:spPr>
          <a:xfrm>
            <a:off x="432000" y="1115036"/>
            <a:ext cx="8450743" cy="69963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2E76362-79CA-BE44-89E7-F11A4472A379}"/>
              </a:ext>
            </a:extLst>
          </p:cNvPr>
          <p:cNvSpPr>
            <a:spLocks noGrp="1"/>
          </p:cNvSpPr>
          <p:nvPr>
            <p:ph idx="1"/>
          </p:nvPr>
        </p:nvSpPr>
        <p:spPr>
          <a:xfrm>
            <a:off x="432000" y="1800000"/>
            <a:ext cx="8450743" cy="4796544"/>
          </a:xfrm>
        </p:spPr>
        <p:txBody>
          <a:bodyPr>
            <a:noAutofit/>
          </a:bodyPr>
          <a:lstStyle>
            <a:lvl4pPr>
              <a:lnSpc>
                <a:spcPct val="120000"/>
              </a:lnSpc>
              <a:defRPr/>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 Fifth level</a:t>
            </a:r>
            <a:endParaRPr lang="en-US" dirty="0"/>
          </a:p>
        </p:txBody>
      </p:sp>
      <p:sp>
        <p:nvSpPr>
          <p:cNvPr id="5" name="Footer Placeholder 4">
            <a:extLst>
              <a:ext uri="{FF2B5EF4-FFF2-40B4-BE49-F238E27FC236}">
                <a16:creationId xmlns:a16="http://schemas.microsoft.com/office/drawing/2014/main" id="{AE46DF67-DB70-594F-B648-E111B8A39277}"/>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6" name="Slide Number Placeholder 5">
            <a:extLst>
              <a:ext uri="{FF2B5EF4-FFF2-40B4-BE49-F238E27FC236}">
                <a16:creationId xmlns:a16="http://schemas.microsoft.com/office/drawing/2014/main" id="{967410C0-9954-A44E-8C8B-AE28287F907D}"/>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7" name="Date Placeholder 3">
            <a:extLst>
              <a:ext uri="{FF2B5EF4-FFF2-40B4-BE49-F238E27FC236}">
                <a16:creationId xmlns:a16="http://schemas.microsoft.com/office/drawing/2014/main" id="{5DB18921-EEA3-FB4F-A88A-AD7B062E8FBB}"/>
              </a:ext>
            </a:extLst>
          </p:cNvPr>
          <p:cNvSpPr txBox="1">
            <a:spLocks/>
          </p:cNvSpPr>
          <p:nvPr userDrawn="1"/>
        </p:nvSpPr>
        <p:spPr>
          <a:xfrm>
            <a:off x="432000" y="6984000"/>
            <a:ext cx="4211252" cy="297508"/>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tx1">
                    <a:tint val="75000"/>
                  </a:schemeClr>
                </a:solidFill>
                <a:effectLst/>
                <a:latin typeface="+mn-lt"/>
                <a:ea typeface="+mn-ea"/>
                <a:cs typeface="+mn-cs"/>
              </a:rPr>
              <a:t>Registered charity no. 288180  © HelpAge International 2023 </a:t>
            </a:r>
          </a:p>
        </p:txBody>
      </p:sp>
    </p:spTree>
    <p:extLst>
      <p:ext uri="{BB962C8B-B14F-4D97-AF65-F5344CB8AC3E}">
        <p14:creationId xmlns:p14="http://schemas.microsoft.com/office/powerpoint/2010/main" val="126622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10CE-1B14-9F47-B391-2EB2737744AB}"/>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E76D312-968E-F44D-A219-726EE9A1547E}"/>
              </a:ext>
            </a:extLst>
          </p:cNvPr>
          <p:cNvSpPr>
            <a:spLocks noGrp="1"/>
          </p:cNvSpPr>
          <p:nvPr>
            <p:ph sz="half" idx="1"/>
          </p:nvPr>
        </p:nvSpPr>
        <p:spPr>
          <a:xfrm>
            <a:off x="432000" y="1800000"/>
            <a:ext cx="4847083" cy="479654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01258EA-FAFC-0D49-B4A2-FD9F8E4C40F6}"/>
              </a:ext>
            </a:extLst>
          </p:cNvPr>
          <p:cNvSpPr>
            <a:spLocks noGrp="1"/>
          </p:cNvSpPr>
          <p:nvPr>
            <p:ph sz="half" idx="2"/>
          </p:nvPr>
        </p:nvSpPr>
        <p:spPr>
          <a:xfrm>
            <a:off x="5412730" y="1800000"/>
            <a:ext cx="4847083"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7D36BF19-927A-6D49-96E8-39D01C6D8352}"/>
              </a:ext>
            </a:extLst>
          </p:cNvPr>
          <p:cNvSpPr>
            <a:spLocks noGrp="1"/>
          </p:cNvSpPr>
          <p:nvPr>
            <p:ph type="ftr" sz="quarter" idx="11"/>
          </p:nvPr>
        </p:nvSpPr>
        <p:spPr/>
        <p:txBody>
          <a:bodyPr/>
          <a:lstStyle/>
          <a:p>
            <a:r>
              <a:rPr lang="en-US" dirty="0"/>
              <a:t>Voice training </a:t>
            </a:r>
          </a:p>
          <a:p>
            <a:r>
              <a:rPr lang="en-GB" dirty="0">
                <a:solidFill>
                  <a:schemeClr val="accent3"/>
                </a:solidFill>
              </a:rPr>
              <a:t>Module 1: Introduction to Voice</a:t>
            </a:r>
          </a:p>
        </p:txBody>
      </p:sp>
      <p:sp>
        <p:nvSpPr>
          <p:cNvPr id="7" name="Slide Number Placeholder 6">
            <a:extLst>
              <a:ext uri="{FF2B5EF4-FFF2-40B4-BE49-F238E27FC236}">
                <a16:creationId xmlns:a16="http://schemas.microsoft.com/office/drawing/2014/main" id="{4005BA88-FF44-0246-A67E-5DD6220E5AEF}"/>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8" name="Date Placeholder 3">
            <a:extLst>
              <a:ext uri="{FF2B5EF4-FFF2-40B4-BE49-F238E27FC236}">
                <a16:creationId xmlns:a16="http://schemas.microsoft.com/office/drawing/2014/main" id="{E21B2E2C-EFB6-C148-8441-14E04362B922}"/>
              </a:ext>
            </a:extLst>
          </p:cNvPr>
          <p:cNvSpPr txBox="1">
            <a:spLocks/>
          </p:cNvSpPr>
          <p:nvPr userDrawn="1"/>
        </p:nvSpPr>
        <p:spPr>
          <a:xfrm>
            <a:off x="432000" y="6984000"/>
            <a:ext cx="3724364" cy="295574"/>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59541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BAE8-9F44-D141-901F-FC49B4E3B949}"/>
              </a:ext>
            </a:extLst>
          </p:cNvPr>
          <p:cNvSpPr>
            <a:spLocks noGrp="1"/>
          </p:cNvSpPr>
          <p:nvPr>
            <p:ph type="title"/>
          </p:nvPr>
        </p:nvSpPr>
        <p:spPr>
          <a:xfrm>
            <a:off x="432001" y="1800001"/>
            <a:ext cx="6132086" cy="2924400"/>
          </a:xfrm>
          <a:solidFill>
            <a:schemeClr val="accent1">
              <a:alpha val="91858"/>
            </a:schemeClr>
          </a:solidFill>
        </p:spPr>
        <p:txBody>
          <a:bodyPr lIns="360000" tIns="360000" rIns="360000" bIns="360000" anchor="t" anchorCtr="0"/>
          <a:lstStyle>
            <a:lvl1pPr algn="l">
              <a:lnSpc>
                <a:spcPts val="5200"/>
              </a:lnSpc>
              <a:defRPr sz="3800">
                <a:solidFill>
                  <a:schemeClr val="bg1"/>
                </a:solidFill>
              </a:defRPr>
            </a:lvl1p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D7B8F325-3EC2-434A-92FD-D962614D8403}"/>
              </a:ext>
            </a:extLst>
          </p:cNvPr>
          <p:cNvSpPr>
            <a:spLocks noGrp="1"/>
          </p:cNvSpPr>
          <p:nvPr>
            <p:ph type="ftr" sz="quarter" idx="11"/>
          </p:nvPr>
        </p:nvSpPr>
        <p:spPr/>
        <p:txBody>
          <a:bodyPr/>
          <a:lstStyle>
            <a:lvl1pPr>
              <a:defRPr>
                <a:solidFill>
                  <a:schemeClr val="bg1"/>
                </a:solidFill>
              </a:defRPr>
            </a:lvl1pPr>
          </a:lstStyle>
          <a:p>
            <a:r>
              <a:rPr lang="en-US" dirty="0"/>
              <a:t>Voice training </a:t>
            </a:r>
          </a:p>
          <a:p>
            <a:r>
              <a:rPr lang="en-GB" dirty="0"/>
              <a:t>Module 1: Introduction to Voice</a:t>
            </a:r>
          </a:p>
        </p:txBody>
      </p:sp>
      <p:sp>
        <p:nvSpPr>
          <p:cNvPr id="6" name="Slide Number Placeholder 5">
            <a:extLst>
              <a:ext uri="{FF2B5EF4-FFF2-40B4-BE49-F238E27FC236}">
                <a16:creationId xmlns:a16="http://schemas.microsoft.com/office/drawing/2014/main" id="{36066FA9-C730-DF40-8AF9-31997C9FC014}"/>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7" name="Date Placeholder 3">
            <a:extLst>
              <a:ext uri="{FF2B5EF4-FFF2-40B4-BE49-F238E27FC236}">
                <a16:creationId xmlns:a16="http://schemas.microsoft.com/office/drawing/2014/main" id="{44DD2087-6D67-6446-B8B5-55D774009B0D}"/>
              </a:ext>
            </a:extLst>
          </p:cNvPr>
          <p:cNvSpPr txBox="1">
            <a:spLocks/>
          </p:cNvSpPr>
          <p:nvPr userDrawn="1"/>
        </p:nvSpPr>
        <p:spPr>
          <a:xfrm>
            <a:off x="432000" y="6984000"/>
            <a:ext cx="3606187" cy="320376"/>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bg1"/>
                </a:solidFill>
                <a:effectLst/>
                <a:latin typeface="+mn-lt"/>
                <a:ea typeface="+mn-ea"/>
                <a:cs typeface="+mn-cs"/>
              </a:rPr>
              <a:t>Reg charity no. 288180  © HelpAge International 2021 </a:t>
            </a:r>
          </a:p>
        </p:txBody>
      </p:sp>
    </p:spTree>
    <p:extLst>
      <p:ext uri="{BB962C8B-B14F-4D97-AF65-F5344CB8AC3E}">
        <p14:creationId xmlns:p14="http://schemas.microsoft.com/office/powerpoint/2010/main" val="23286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BAE8-9F44-D141-901F-FC49B4E3B949}"/>
              </a:ext>
            </a:extLst>
          </p:cNvPr>
          <p:cNvSpPr>
            <a:spLocks noGrp="1"/>
          </p:cNvSpPr>
          <p:nvPr>
            <p:ph type="title"/>
          </p:nvPr>
        </p:nvSpPr>
        <p:spPr>
          <a:xfrm>
            <a:off x="432001" y="1800000"/>
            <a:ext cx="9828000" cy="5056153"/>
          </a:xfrm>
          <a:solidFill>
            <a:schemeClr val="accent1"/>
          </a:solidFill>
        </p:spPr>
        <p:txBody>
          <a:bodyPr lIns="360000" tIns="360000" rIns="360000" bIns="360000" anchor="t" anchorCtr="0"/>
          <a:lstStyle>
            <a:lvl1pPr algn="l">
              <a:lnSpc>
                <a:spcPts val="5200"/>
              </a:lnSpc>
              <a:defRPr sz="4000">
                <a:solidFill>
                  <a:schemeClr val="bg1"/>
                </a:solidFill>
              </a:defRPr>
            </a:lvl1p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D7B8F325-3EC2-434A-92FD-D962614D8403}"/>
              </a:ext>
            </a:extLst>
          </p:cNvPr>
          <p:cNvSpPr>
            <a:spLocks noGrp="1"/>
          </p:cNvSpPr>
          <p:nvPr>
            <p:ph type="ftr" sz="quarter" idx="11"/>
          </p:nvPr>
        </p:nvSpPr>
        <p:spPr/>
        <p:txBody>
          <a:bodyPr/>
          <a:lstStyle>
            <a:lvl1pPr>
              <a:defRPr>
                <a:solidFill>
                  <a:schemeClr val="bg1"/>
                </a:solidFill>
              </a:defRPr>
            </a:lvl1pPr>
          </a:lstStyle>
          <a:p>
            <a:r>
              <a:rPr lang="en-US" dirty="0">
                <a:solidFill>
                  <a:schemeClr val="tx2"/>
                </a:solidFill>
              </a:rPr>
              <a:t>Voice training </a:t>
            </a:r>
          </a:p>
          <a:p>
            <a:r>
              <a:rPr lang="en-GB" dirty="0">
                <a:solidFill>
                  <a:schemeClr val="accent3"/>
                </a:solidFill>
              </a:rPr>
              <a:t>Module 1: Introduction to Voice</a:t>
            </a:r>
          </a:p>
        </p:txBody>
      </p:sp>
      <p:sp>
        <p:nvSpPr>
          <p:cNvPr id="6" name="Slide Number Placeholder 5">
            <a:extLst>
              <a:ext uri="{FF2B5EF4-FFF2-40B4-BE49-F238E27FC236}">
                <a16:creationId xmlns:a16="http://schemas.microsoft.com/office/drawing/2014/main" id="{36066FA9-C730-DF40-8AF9-31997C9FC014}"/>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7" name="Date Placeholder 3">
            <a:extLst>
              <a:ext uri="{FF2B5EF4-FFF2-40B4-BE49-F238E27FC236}">
                <a16:creationId xmlns:a16="http://schemas.microsoft.com/office/drawing/2014/main" id="{44DD2087-6D67-6446-B8B5-55D774009B0D}"/>
              </a:ext>
            </a:extLst>
          </p:cNvPr>
          <p:cNvSpPr txBox="1">
            <a:spLocks/>
          </p:cNvSpPr>
          <p:nvPr userDrawn="1"/>
        </p:nvSpPr>
        <p:spPr>
          <a:xfrm>
            <a:off x="432000" y="6984001"/>
            <a:ext cx="3617486" cy="295574"/>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tx1">
                    <a:tint val="75000"/>
                  </a:schemeClr>
                </a:solidFill>
                <a:effectLst/>
                <a:latin typeface="+mn-lt"/>
                <a:ea typeface="+mn-ea"/>
                <a:cs typeface="+mn-cs"/>
              </a:rPr>
              <a:t>Registered</a:t>
            </a:r>
            <a:r>
              <a:rPr lang="en-GB" sz="800" kern="1200" dirty="0">
                <a:solidFill>
                  <a:schemeClr val="tx2"/>
                </a:solidFill>
                <a:effectLst/>
                <a:latin typeface="+mn-lt"/>
                <a:ea typeface="+mn-ea"/>
                <a:cs typeface="+mn-cs"/>
              </a:rPr>
              <a:t> charity no. 288180  © HelpAge International 2023 </a:t>
            </a:r>
          </a:p>
        </p:txBody>
      </p:sp>
    </p:spTree>
    <p:extLst>
      <p:ext uri="{BB962C8B-B14F-4D97-AF65-F5344CB8AC3E}">
        <p14:creationId xmlns:p14="http://schemas.microsoft.com/office/powerpoint/2010/main" val="196208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046E-880C-5B47-8866-C4C74BD9F434}"/>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528963AA-A790-C840-942A-5C67477DC5E0}"/>
              </a:ext>
            </a:extLst>
          </p:cNvPr>
          <p:cNvSpPr>
            <a:spLocks noGrp="1"/>
          </p:cNvSpPr>
          <p:nvPr>
            <p:ph type="ftr" sz="quarter" idx="11"/>
          </p:nvPr>
        </p:nvSpPr>
        <p:spPr/>
        <p:txBody>
          <a:bodyPr/>
          <a:lstStyle/>
          <a:p>
            <a:r>
              <a:rPr lang="en-US" dirty="0"/>
              <a:t>Voice training </a:t>
            </a:r>
          </a:p>
          <a:p>
            <a:r>
              <a:rPr lang="en-GB" dirty="0">
                <a:solidFill>
                  <a:schemeClr val="accent3"/>
                </a:solidFill>
              </a:rPr>
              <a:t>Module 1: Introduction to Voice</a:t>
            </a:r>
          </a:p>
        </p:txBody>
      </p:sp>
      <p:sp>
        <p:nvSpPr>
          <p:cNvPr id="5" name="Slide Number Placeholder 4">
            <a:extLst>
              <a:ext uri="{FF2B5EF4-FFF2-40B4-BE49-F238E27FC236}">
                <a16:creationId xmlns:a16="http://schemas.microsoft.com/office/drawing/2014/main" id="{33C0F4E0-9997-0048-9306-C063A6B468F7}"/>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6" name="Date Placeholder 3">
            <a:extLst>
              <a:ext uri="{FF2B5EF4-FFF2-40B4-BE49-F238E27FC236}">
                <a16:creationId xmlns:a16="http://schemas.microsoft.com/office/drawing/2014/main" id="{DAEB81D6-8B7D-6C4E-AB5E-BA5C207EBB00}"/>
              </a:ext>
            </a:extLst>
          </p:cNvPr>
          <p:cNvSpPr txBox="1">
            <a:spLocks/>
          </p:cNvSpPr>
          <p:nvPr userDrawn="1"/>
        </p:nvSpPr>
        <p:spPr>
          <a:xfrm>
            <a:off x="432000" y="6984001"/>
            <a:ext cx="4056873" cy="366826"/>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146324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6F190D-0BA5-724D-980A-A92BF64097BB}"/>
              </a:ext>
            </a:extLst>
          </p:cNvPr>
          <p:cNvSpPr>
            <a:spLocks noGrp="1"/>
          </p:cNvSpPr>
          <p:nvPr>
            <p:ph type="ftr" sz="quarter" idx="11"/>
          </p:nvPr>
        </p:nvSpPr>
        <p:spPr/>
        <p:txBody>
          <a:bodyPr/>
          <a:lstStyle/>
          <a:p>
            <a:r>
              <a:rPr lang="en-US" dirty="0"/>
              <a:t>Voice training </a:t>
            </a:r>
          </a:p>
          <a:p>
            <a:r>
              <a:rPr lang="en-GB" dirty="0">
                <a:solidFill>
                  <a:schemeClr val="accent3"/>
                </a:solidFill>
              </a:rPr>
              <a:t>Module 1: Introduction to Voice</a:t>
            </a:r>
          </a:p>
        </p:txBody>
      </p:sp>
      <p:sp>
        <p:nvSpPr>
          <p:cNvPr id="4" name="Slide Number Placeholder 3">
            <a:extLst>
              <a:ext uri="{FF2B5EF4-FFF2-40B4-BE49-F238E27FC236}">
                <a16:creationId xmlns:a16="http://schemas.microsoft.com/office/drawing/2014/main" id="{AD312DD3-DC42-A749-A702-93AA80CAB311}"/>
              </a:ext>
            </a:extLst>
          </p:cNvPr>
          <p:cNvSpPr>
            <a:spLocks noGrp="1"/>
          </p:cNvSpPr>
          <p:nvPr>
            <p:ph type="sldNum" sz="quarter" idx="12"/>
          </p:nvPr>
        </p:nvSpPr>
        <p:spPr/>
        <p:txBody>
          <a:bodyPr/>
          <a:lstStyle/>
          <a:p>
            <a:fld id="{50F209D7-C180-5B4A-A7C2-AD533727DAA3}" type="slidenum">
              <a:rPr lang="en-US" smtClean="0"/>
              <a:t>‹#›</a:t>
            </a:fld>
            <a:endParaRPr lang="en-US"/>
          </a:p>
        </p:txBody>
      </p:sp>
      <p:sp>
        <p:nvSpPr>
          <p:cNvPr id="5" name="Date Placeholder 3">
            <a:extLst>
              <a:ext uri="{FF2B5EF4-FFF2-40B4-BE49-F238E27FC236}">
                <a16:creationId xmlns:a16="http://schemas.microsoft.com/office/drawing/2014/main" id="{708665F7-21ED-D346-AF84-2BFE65F2C187}"/>
              </a:ext>
            </a:extLst>
          </p:cNvPr>
          <p:cNvSpPr txBox="1">
            <a:spLocks/>
          </p:cNvSpPr>
          <p:nvPr userDrawn="1"/>
        </p:nvSpPr>
        <p:spPr>
          <a:xfrm>
            <a:off x="432000" y="6984000"/>
            <a:ext cx="3724364" cy="272875"/>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kern="1200" dirty="0">
                <a:solidFill>
                  <a:schemeClr val="tx1">
                    <a:tint val="75000"/>
                  </a:schemeClr>
                </a:solidFill>
                <a:effectLst/>
                <a:latin typeface="+mn-lt"/>
                <a:ea typeface="+mn-ea"/>
                <a:cs typeface="+mn-cs"/>
              </a:rPr>
              <a:t>Registered charity no. 288180  © HelpAge International 2021 </a:t>
            </a:r>
          </a:p>
        </p:txBody>
      </p:sp>
    </p:spTree>
    <p:extLst>
      <p:ext uri="{BB962C8B-B14F-4D97-AF65-F5344CB8AC3E}">
        <p14:creationId xmlns:p14="http://schemas.microsoft.com/office/powerpoint/2010/main" val="378261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FC2DC09-AFF1-1648-A90D-41B7BF50E9D0}"/>
              </a:ext>
            </a:extLst>
          </p:cNvPr>
          <p:cNvSpPr/>
          <p:nvPr userDrawn="1"/>
        </p:nvSpPr>
        <p:spPr>
          <a:xfrm>
            <a:off x="10015185" y="360000"/>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2429A1D-BB69-0448-97C8-EE05C7863A30}"/>
              </a:ext>
            </a:extLst>
          </p:cNvPr>
          <p:cNvSpPr>
            <a:spLocks noGrp="1"/>
          </p:cNvSpPr>
          <p:nvPr>
            <p:ph type="title"/>
          </p:nvPr>
        </p:nvSpPr>
        <p:spPr>
          <a:xfrm>
            <a:off x="432000" y="1115037"/>
            <a:ext cx="9827813" cy="684964"/>
          </a:xfrm>
          <a:prstGeom prst="rect">
            <a:avLst/>
          </a:prstGeom>
        </p:spPr>
        <p:txBody>
          <a:bodyPr vert="horz" lIns="0" tIns="0" rIns="0" bIns="0" numCol="1"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A4C6C2B-3C2A-7148-BF0D-9A6C234DDA5C}"/>
              </a:ext>
            </a:extLst>
          </p:cNvPr>
          <p:cNvSpPr>
            <a:spLocks noGrp="1"/>
          </p:cNvSpPr>
          <p:nvPr>
            <p:ph type="body" idx="1"/>
          </p:nvPr>
        </p:nvSpPr>
        <p:spPr>
          <a:xfrm>
            <a:off x="432000" y="1800000"/>
            <a:ext cx="9829600" cy="479654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371E722-B0A3-304E-B635-290F7C835345}"/>
              </a:ext>
            </a:extLst>
          </p:cNvPr>
          <p:cNvSpPr>
            <a:spLocks noGrp="1"/>
          </p:cNvSpPr>
          <p:nvPr>
            <p:ph type="dt" sz="half" idx="2"/>
          </p:nvPr>
        </p:nvSpPr>
        <p:spPr>
          <a:xfrm>
            <a:off x="432000" y="7006699"/>
            <a:ext cx="935694" cy="402483"/>
          </a:xfrm>
          <a:prstGeom prst="rect">
            <a:avLst/>
          </a:prstGeom>
        </p:spPr>
        <p:txBody>
          <a:bodyPr vert="horz" lIns="0" tIns="0" rIns="0" bIns="45720" rtlCol="0" anchor="t" anchorCtr="0"/>
          <a:lstStyle>
            <a:lvl1pPr algn="l">
              <a:defRPr sz="8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EC07EC3-1CEB-164E-9BDA-EE712DA22A16}"/>
              </a:ext>
            </a:extLst>
          </p:cNvPr>
          <p:cNvSpPr>
            <a:spLocks noGrp="1"/>
          </p:cNvSpPr>
          <p:nvPr>
            <p:ph type="ftr" sz="quarter" idx="3"/>
          </p:nvPr>
        </p:nvSpPr>
        <p:spPr>
          <a:xfrm>
            <a:off x="432000" y="432000"/>
            <a:ext cx="4688640" cy="406200"/>
          </a:xfrm>
          <a:prstGeom prst="rect">
            <a:avLst/>
          </a:prstGeom>
        </p:spPr>
        <p:txBody>
          <a:bodyPr vert="horz" lIns="0" tIns="0" rIns="0" bIns="0" rtlCol="0" anchor="t" anchorCtr="0"/>
          <a:lstStyle>
            <a:lvl1pPr algn="l">
              <a:lnSpc>
                <a:spcPts val="1000"/>
              </a:lnSpc>
              <a:defRPr sz="850" b="1">
                <a:solidFill>
                  <a:schemeClr val="tx1">
                    <a:tint val="75000"/>
                  </a:schemeClr>
                </a:solidFill>
              </a:defRPr>
            </a:lvl1pPr>
          </a:lstStyle>
          <a:p>
            <a:r>
              <a:rPr lang="en-GB" dirty="0"/>
              <a:t>Voice training</a:t>
            </a:r>
          </a:p>
          <a:p>
            <a:r>
              <a:rPr lang="en-GB" dirty="0">
                <a:solidFill>
                  <a:schemeClr val="accent3"/>
                </a:solidFill>
              </a:rPr>
              <a:t>Module 1: Introduction to Voice</a:t>
            </a:r>
          </a:p>
        </p:txBody>
      </p:sp>
      <p:sp>
        <p:nvSpPr>
          <p:cNvPr id="6" name="Slide Number Placeholder 5">
            <a:extLst>
              <a:ext uri="{FF2B5EF4-FFF2-40B4-BE49-F238E27FC236}">
                <a16:creationId xmlns:a16="http://schemas.microsoft.com/office/drawing/2014/main" id="{D3CB669D-1C1D-0446-9C29-5B52E6503A8D}"/>
              </a:ext>
            </a:extLst>
          </p:cNvPr>
          <p:cNvSpPr>
            <a:spLocks noGrp="1"/>
          </p:cNvSpPr>
          <p:nvPr>
            <p:ph type="sldNum" sz="quarter" idx="4"/>
          </p:nvPr>
        </p:nvSpPr>
        <p:spPr>
          <a:xfrm>
            <a:off x="10014419" y="434003"/>
            <a:ext cx="288000" cy="204570"/>
          </a:xfrm>
          <a:prstGeom prst="rect">
            <a:avLst/>
          </a:prstGeom>
        </p:spPr>
        <p:txBody>
          <a:bodyPr vert="horz" lIns="0" tIns="0" rIns="0" bIns="0" rtlCol="0" anchor="t" anchorCtr="0"/>
          <a:lstStyle>
            <a:lvl1pPr algn="ctr">
              <a:defRPr sz="850" b="1">
                <a:solidFill>
                  <a:schemeClr val="bg1"/>
                </a:solidFill>
              </a:defRPr>
            </a:lvl1pPr>
          </a:lstStyle>
          <a:p>
            <a:fld id="{50F209D7-C180-5B4A-A7C2-AD533727DAA3}" type="slidenum">
              <a:rPr lang="en-US" smtClean="0"/>
              <a:pPr/>
              <a:t>‹#›</a:t>
            </a:fld>
            <a:endParaRPr lang="en-US" dirty="0"/>
          </a:p>
        </p:txBody>
      </p:sp>
    </p:spTree>
    <p:extLst>
      <p:ext uri="{BB962C8B-B14F-4D97-AF65-F5344CB8AC3E}">
        <p14:creationId xmlns:p14="http://schemas.microsoft.com/office/powerpoint/2010/main" val="285594588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1" r:id="rId5"/>
    <p:sldLayoutId id="2147483656" r:id="rId6"/>
    <p:sldLayoutId id="2147483654" r:id="rId7"/>
    <p:sldLayoutId id="2147483655" r:id="rId8"/>
  </p:sldLayoutIdLst>
  <p:hf hdr="0" dt="0"/>
  <p:txStyles>
    <p:titleStyle>
      <a:lvl1pPr algn="l" defTabSz="801929" rtl="0" eaLnBrk="1" latinLnBrk="0" hangingPunct="1">
        <a:lnSpc>
          <a:spcPts val="3300"/>
        </a:lnSpc>
        <a:spcBef>
          <a:spcPct val="0"/>
        </a:spcBef>
        <a:buNone/>
        <a:defRPr sz="2800" b="1" kern="1200">
          <a:solidFill>
            <a:schemeClr val="accent3"/>
          </a:solidFill>
          <a:latin typeface="+mn-lt"/>
          <a:ea typeface="+mj-ea"/>
          <a:cs typeface="+mj-cs"/>
        </a:defRPr>
      </a:lvl1pPr>
    </p:titleStyle>
    <p:body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D499C3-F5F4-B44D-8871-40E1F2C29002}"/>
              </a:ext>
            </a:extLst>
          </p:cNvPr>
          <p:cNvSpPr>
            <a:spLocks noGrp="1"/>
          </p:cNvSpPr>
          <p:nvPr>
            <p:ph type="ctrTitle"/>
          </p:nvPr>
        </p:nvSpPr>
        <p:spPr>
          <a:xfrm>
            <a:off x="5345906" y="1440000"/>
            <a:ext cx="4722079" cy="4210523"/>
          </a:xfrm>
        </p:spPr>
        <p:txBody>
          <a:bodyPr/>
          <a:lstStyle/>
          <a:p>
            <a:r>
              <a:rPr lang="en-GB" dirty="0">
                <a:solidFill>
                  <a:schemeClr val="accent4"/>
                </a:solidFill>
              </a:rPr>
              <a:t>Voice training</a:t>
            </a:r>
            <a:br>
              <a:rPr lang="en-GB" dirty="0"/>
            </a:br>
            <a:r>
              <a:rPr lang="en-GB" dirty="0"/>
              <a:t>Module 6:</a:t>
            </a:r>
            <a:br>
              <a:rPr lang="en-GB" dirty="0"/>
            </a:br>
            <a:r>
              <a:rPr lang="en-GB" dirty="0"/>
              <a:t>Voice and healthy longevity</a:t>
            </a:r>
            <a:endParaRPr lang="en-US" dirty="0"/>
          </a:p>
        </p:txBody>
      </p:sp>
      <p:sp>
        <p:nvSpPr>
          <p:cNvPr id="10" name="Slide Number Placeholder 4">
            <a:extLst>
              <a:ext uri="{FF2B5EF4-FFF2-40B4-BE49-F238E27FC236}">
                <a16:creationId xmlns:a16="http://schemas.microsoft.com/office/drawing/2014/main" id="{AF039469-E6AD-5449-9EBF-6DE402CC5297}"/>
              </a:ext>
            </a:extLst>
          </p:cNvPr>
          <p:cNvSpPr>
            <a:spLocks noGrp="1"/>
          </p:cNvSpPr>
          <p:nvPr>
            <p:ph type="sldNum" sz="quarter" idx="12"/>
          </p:nvPr>
        </p:nvSpPr>
        <p:spPr/>
        <p:txBody>
          <a:bodyPr/>
          <a:lstStyle/>
          <a:p>
            <a:fld id="{50F209D7-C180-5B4A-A7C2-AD533727DAA3}" type="slidenum">
              <a:rPr lang="en-US" smtClean="0"/>
              <a:t>1</a:t>
            </a:fld>
            <a:endParaRPr lang="en-US"/>
          </a:p>
        </p:txBody>
      </p:sp>
      <p:pic>
        <p:nvPicPr>
          <p:cNvPr id="8" name="Picture 7">
            <a:extLst>
              <a:ext uri="{FF2B5EF4-FFF2-40B4-BE49-F238E27FC236}">
                <a16:creationId xmlns:a16="http://schemas.microsoft.com/office/drawing/2014/main" id="{25E2DD49-7C1B-1F48-9974-DD93C7AFCFD8}"/>
              </a:ext>
            </a:extLst>
          </p:cNvPr>
          <p:cNvPicPr>
            <a:picLocks noChangeAspect="1"/>
          </p:cNvPicPr>
          <p:nvPr/>
        </p:nvPicPr>
        <p:blipFill>
          <a:blip r:embed="rId2"/>
          <a:srcRect l="59" r="59"/>
          <a:stretch/>
        </p:blipFill>
        <p:spPr>
          <a:xfrm>
            <a:off x="431812" y="432000"/>
            <a:ext cx="4722079" cy="6443376"/>
          </a:xfrm>
          <a:prstGeom prst="rect">
            <a:avLst/>
          </a:prstGeom>
        </p:spPr>
      </p:pic>
      <p:sp>
        <p:nvSpPr>
          <p:cNvPr id="9" name="Date Placeholder 3">
            <a:extLst>
              <a:ext uri="{FF2B5EF4-FFF2-40B4-BE49-F238E27FC236}">
                <a16:creationId xmlns:a16="http://schemas.microsoft.com/office/drawing/2014/main" id="{5E30A259-A4E1-414F-B05C-E3BE7679BAE0}"/>
              </a:ext>
            </a:extLst>
          </p:cNvPr>
          <p:cNvSpPr txBox="1">
            <a:spLocks/>
          </p:cNvSpPr>
          <p:nvPr/>
        </p:nvSpPr>
        <p:spPr>
          <a:xfrm rot="16200000">
            <a:off x="-899003" y="1927324"/>
            <a:ext cx="2972046" cy="187664"/>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chemeClr val="bg1"/>
                </a:solidFill>
              </a:rPr>
              <a:t>Ganesh </a:t>
            </a:r>
            <a:r>
              <a:rPr lang="en-GB" sz="800" dirty="0" err="1">
                <a:solidFill>
                  <a:schemeClr val="bg1"/>
                </a:solidFill>
              </a:rPr>
              <a:t>Bista</a:t>
            </a:r>
            <a:r>
              <a:rPr lang="en-GB" sz="800" dirty="0">
                <a:solidFill>
                  <a:schemeClr val="bg1"/>
                </a:solidFill>
              </a:rPr>
              <a:t>/Ageing Nepal</a:t>
            </a:r>
            <a:endParaRPr lang="en-GB"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36725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1" y="1115036"/>
            <a:ext cx="7632500" cy="777264"/>
          </a:xfrm>
        </p:spPr>
        <p:txBody>
          <a:bodyPr/>
          <a:lstStyle/>
          <a:p>
            <a:r>
              <a:rPr lang="en-US" dirty="0"/>
              <a:t>Key Voice concepts and how they relate to healthy longevity</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2160000"/>
            <a:ext cx="6629200" cy="4718917"/>
          </a:xfrm>
        </p:spPr>
        <p:txBody>
          <a:bodyPr/>
          <a:lstStyle/>
          <a:p>
            <a:pPr marL="354012" lvl="3" indent="-342900">
              <a:buFont typeface="Arial" panose="020B0604020202020204" pitchFamily="34" charset="0"/>
              <a:buChar char="•"/>
            </a:pPr>
            <a:r>
              <a:rPr lang="en-US" b="1" dirty="0">
                <a:solidFill>
                  <a:schemeClr val="accent1"/>
                </a:solidFill>
              </a:rPr>
              <a:t>Participation</a:t>
            </a:r>
            <a:r>
              <a:rPr lang="en-US" dirty="0"/>
              <a:t> – Older people have a right to participate in decision-making processes </a:t>
            </a:r>
          </a:p>
          <a:p>
            <a:pPr marL="354012" lvl="3" indent="-342900">
              <a:buFont typeface="Arial" panose="020B0604020202020204" pitchFamily="34" charset="0"/>
              <a:buChar char="•"/>
            </a:pPr>
            <a:r>
              <a:rPr lang="en-US" b="1" dirty="0">
                <a:solidFill>
                  <a:schemeClr val="accent1"/>
                </a:solidFill>
              </a:rPr>
              <a:t>Empowerment</a:t>
            </a:r>
            <a:r>
              <a:rPr lang="en-US" dirty="0"/>
              <a:t> – Older people must be informed and empowered to exercise their rights in relation to the health and care they receive </a:t>
            </a:r>
          </a:p>
          <a:p>
            <a:pPr marL="354012" lvl="3" indent="-342900">
              <a:buFont typeface="Arial" panose="020B0604020202020204" pitchFamily="34" charset="0"/>
              <a:buChar char="•"/>
            </a:pPr>
            <a:r>
              <a:rPr lang="en-US" b="1" dirty="0">
                <a:solidFill>
                  <a:schemeClr val="accent1"/>
                </a:solidFill>
              </a:rPr>
              <a:t>Accountability</a:t>
            </a:r>
            <a:r>
              <a:rPr lang="en-US" dirty="0"/>
              <a:t> – Health and care must be accountable and transparent in all areas of service design, delivery, monitoring and evaluation</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10</a:t>
            </a:fld>
            <a:endParaRPr lang="en-US"/>
          </a:p>
        </p:txBody>
      </p:sp>
    </p:spTree>
    <p:extLst>
      <p:ext uri="{BB962C8B-B14F-4D97-AF65-F5344CB8AC3E}">
        <p14:creationId xmlns:p14="http://schemas.microsoft.com/office/powerpoint/2010/main" val="146744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148B8-5CD6-724C-86D7-FA2FA51E00DE}"/>
              </a:ext>
            </a:extLst>
          </p:cNvPr>
          <p:cNvSpPr>
            <a:spLocks noGrp="1"/>
          </p:cNvSpPr>
          <p:nvPr>
            <p:ph type="title"/>
          </p:nvPr>
        </p:nvSpPr>
        <p:spPr>
          <a:solidFill>
            <a:schemeClr val="accent2"/>
          </a:solidFill>
        </p:spPr>
        <p:txBody>
          <a:bodyPr/>
          <a:lstStyle/>
          <a:p>
            <a:r>
              <a:rPr lang="en-US" dirty="0"/>
              <a:t>Session 2: </a:t>
            </a:r>
            <a:br>
              <a:rPr lang="en-US" dirty="0"/>
            </a:br>
            <a:r>
              <a:rPr lang="en-US" dirty="0"/>
              <a:t>Understanding Voice </a:t>
            </a:r>
            <a:br>
              <a:rPr lang="en-US" dirty="0"/>
            </a:br>
            <a:r>
              <a:rPr lang="en-US" dirty="0"/>
              <a:t>and why it’s important </a:t>
            </a:r>
            <a:br>
              <a:rPr lang="en-US" dirty="0"/>
            </a:br>
            <a:r>
              <a:rPr lang="en-US" dirty="0"/>
              <a:t>for healthy longevity</a:t>
            </a:r>
          </a:p>
        </p:txBody>
      </p:sp>
      <p:sp>
        <p:nvSpPr>
          <p:cNvPr id="3" name="Footer Placeholder 2">
            <a:extLst>
              <a:ext uri="{FF2B5EF4-FFF2-40B4-BE49-F238E27FC236}">
                <a16:creationId xmlns:a16="http://schemas.microsoft.com/office/drawing/2014/main" id="{7DF9A975-0FBE-5E4E-BA8F-BB3A8C43BB6D}"/>
              </a:ext>
            </a:extLst>
          </p:cNvPr>
          <p:cNvSpPr>
            <a:spLocks noGrp="1"/>
          </p:cNvSpPr>
          <p:nvPr>
            <p:ph type="ftr" sz="quarter" idx="11"/>
          </p:nvPr>
        </p:nvSpPr>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4" name="Slide Number Placeholder 3">
            <a:extLst>
              <a:ext uri="{FF2B5EF4-FFF2-40B4-BE49-F238E27FC236}">
                <a16:creationId xmlns:a16="http://schemas.microsoft.com/office/drawing/2014/main" id="{E8A40F03-85B4-1E43-929A-5963FBD7FDDC}"/>
              </a:ext>
            </a:extLst>
          </p:cNvPr>
          <p:cNvSpPr>
            <a:spLocks noGrp="1"/>
          </p:cNvSpPr>
          <p:nvPr>
            <p:ph type="sldNum" sz="quarter" idx="12"/>
          </p:nvPr>
        </p:nvSpPr>
        <p:spPr/>
        <p:txBody>
          <a:bodyPr/>
          <a:lstStyle/>
          <a:p>
            <a:fld id="{50F209D7-C180-5B4A-A7C2-AD533727DAA3}" type="slidenum">
              <a:rPr lang="en-US" smtClean="0"/>
              <a:t>11</a:t>
            </a:fld>
            <a:endParaRPr lang="en-US"/>
          </a:p>
        </p:txBody>
      </p:sp>
    </p:spTree>
    <p:extLst>
      <p:ext uri="{BB962C8B-B14F-4D97-AF65-F5344CB8AC3E}">
        <p14:creationId xmlns:p14="http://schemas.microsoft.com/office/powerpoint/2010/main" val="79231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Key concepts underlying Voice work</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12</a:t>
            </a:fld>
            <a:endParaRPr lang="en-US"/>
          </a:p>
        </p:txBody>
      </p:sp>
      <p:grpSp>
        <p:nvGrpSpPr>
          <p:cNvPr id="8" name="Group 7">
            <a:extLst>
              <a:ext uri="{FF2B5EF4-FFF2-40B4-BE49-F238E27FC236}">
                <a16:creationId xmlns:a16="http://schemas.microsoft.com/office/drawing/2014/main" id="{780EEFA9-247E-3153-576D-5FBF1428034A}"/>
              </a:ext>
            </a:extLst>
          </p:cNvPr>
          <p:cNvGrpSpPr/>
          <p:nvPr/>
        </p:nvGrpSpPr>
        <p:grpSpPr>
          <a:xfrm>
            <a:off x="677963" y="1800000"/>
            <a:ext cx="9547101" cy="4687850"/>
            <a:chOff x="385863" y="1864449"/>
            <a:chExt cx="9547101" cy="4687850"/>
          </a:xfrm>
        </p:grpSpPr>
        <p:sp>
          <p:nvSpPr>
            <p:cNvPr id="9" name="Content Placeholder 2">
              <a:extLst>
                <a:ext uri="{FF2B5EF4-FFF2-40B4-BE49-F238E27FC236}">
                  <a16:creationId xmlns:a16="http://schemas.microsoft.com/office/drawing/2014/main" id="{84D19F4E-6F8A-0D43-FF09-5974D6E28B42}"/>
                </a:ext>
              </a:extLst>
            </p:cNvPr>
            <p:cNvSpPr txBox="1">
              <a:spLocks/>
            </p:cNvSpPr>
            <p:nvPr/>
          </p:nvSpPr>
          <p:spPr>
            <a:xfrm>
              <a:off x="2366444" y="1864449"/>
              <a:ext cx="1337423"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1"/>
                  </a:solidFill>
                </a:rPr>
                <a:t>Agency</a:t>
              </a:r>
            </a:p>
          </p:txBody>
        </p:sp>
        <p:sp>
          <p:nvSpPr>
            <p:cNvPr id="10" name="Content Placeholder 2">
              <a:extLst>
                <a:ext uri="{FF2B5EF4-FFF2-40B4-BE49-F238E27FC236}">
                  <a16:creationId xmlns:a16="http://schemas.microsoft.com/office/drawing/2014/main" id="{989A7D2A-8FFD-055B-F90C-2FE12238D542}"/>
                </a:ext>
              </a:extLst>
            </p:cNvPr>
            <p:cNvSpPr txBox="1">
              <a:spLocks/>
            </p:cNvSpPr>
            <p:nvPr/>
          </p:nvSpPr>
          <p:spPr>
            <a:xfrm>
              <a:off x="1312138" y="2554495"/>
              <a:ext cx="1788686"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2"/>
                  </a:solidFill>
                </a:rPr>
                <a:t>Autonomy</a:t>
              </a:r>
            </a:p>
          </p:txBody>
        </p:sp>
        <p:sp>
          <p:nvSpPr>
            <p:cNvPr id="11" name="Content Placeholder 2">
              <a:extLst>
                <a:ext uri="{FF2B5EF4-FFF2-40B4-BE49-F238E27FC236}">
                  <a16:creationId xmlns:a16="http://schemas.microsoft.com/office/drawing/2014/main" id="{B56AAEEE-671E-9CBB-970C-CE3C92354C8C}"/>
                </a:ext>
              </a:extLst>
            </p:cNvPr>
            <p:cNvSpPr txBox="1">
              <a:spLocks/>
            </p:cNvSpPr>
            <p:nvPr/>
          </p:nvSpPr>
          <p:spPr>
            <a:xfrm>
              <a:off x="1653925" y="3244541"/>
              <a:ext cx="1883689"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3"/>
                  </a:solidFill>
                </a:rPr>
                <a:t>Citizenship</a:t>
              </a:r>
            </a:p>
          </p:txBody>
        </p:sp>
        <p:sp>
          <p:nvSpPr>
            <p:cNvPr id="12" name="Content Placeholder 2">
              <a:extLst>
                <a:ext uri="{FF2B5EF4-FFF2-40B4-BE49-F238E27FC236}">
                  <a16:creationId xmlns:a16="http://schemas.microsoft.com/office/drawing/2014/main" id="{597566E0-AC30-7557-73F3-E6A4D0969066}"/>
                </a:ext>
              </a:extLst>
            </p:cNvPr>
            <p:cNvSpPr txBox="1">
              <a:spLocks/>
            </p:cNvSpPr>
            <p:nvPr/>
          </p:nvSpPr>
          <p:spPr>
            <a:xfrm>
              <a:off x="385863" y="3934587"/>
              <a:ext cx="2097445"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tx2"/>
                  </a:solidFill>
                </a:rPr>
                <a:t>Participation</a:t>
              </a:r>
            </a:p>
          </p:txBody>
        </p:sp>
        <p:sp>
          <p:nvSpPr>
            <p:cNvPr id="13" name="Content Placeholder 2">
              <a:extLst>
                <a:ext uri="{FF2B5EF4-FFF2-40B4-BE49-F238E27FC236}">
                  <a16:creationId xmlns:a16="http://schemas.microsoft.com/office/drawing/2014/main" id="{1C3977AB-EB9D-E15C-C23E-4F648494B5A4}"/>
                </a:ext>
              </a:extLst>
            </p:cNvPr>
            <p:cNvSpPr txBox="1">
              <a:spLocks/>
            </p:cNvSpPr>
            <p:nvPr/>
          </p:nvSpPr>
          <p:spPr>
            <a:xfrm>
              <a:off x="1948917" y="4624633"/>
              <a:ext cx="2382453"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1"/>
                  </a:solidFill>
                </a:rPr>
                <a:t>Empowerment</a:t>
              </a:r>
            </a:p>
          </p:txBody>
        </p:sp>
        <p:sp>
          <p:nvSpPr>
            <p:cNvPr id="14" name="Content Placeholder 2">
              <a:extLst>
                <a:ext uri="{FF2B5EF4-FFF2-40B4-BE49-F238E27FC236}">
                  <a16:creationId xmlns:a16="http://schemas.microsoft.com/office/drawing/2014/main" id="{2B01598A-023C-A14D-B067-3CA730BC4675}"/>
                </a:ext>
              </a:extLst>
            </p:cNvPr>
            <p:cNvSpPr txBox="1">
              <a:spLocks/>
            </p:cNvSpPr>
            <p:nvPr/>
          </p:nvSpPr>
          <p:spPr>
            <a:xfrm>
              <a:off x="2245887" y="5314679"/>
              <a:ext cx="1171170"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2"/>
                  </a:solidFill>
                </a:rPr>
                <a:t>Power</a:t>
              </a:r>
            </a:p>
          </p:txBody>
        </p:sp>
        <p:sp>
          <p:nvSpPr>
            <p:cNvPr id="15" name="Content Placeholder 2">
              <a:extLst>
                <a:ext uri="{FF2B5EF4-FFF2-40B4-BE49-F238E27FC236}">
                  <a16:creationId xmlns:a16="http://schemas.microsoft.com/office/drawing/2014/main" id="{E78CB736-36B6-4AA5-1F13-534893B60C16}"/>
                </a:ext>
              </a:extLst>
            </p:cNvPr>
            <p:cNvSpPr txBox="1">
              <a:spLocks/>
            </p:cNvSpPr>
            <p:nvPr/>
          </p:nvSpPr>
          <p:spPr>
            <a:xfrm>
              <a:off x="2712633" y="6004725"/>
              <a:ext cx="2287450"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3"/>
                  </a:solidFill>
                </a:rPr>
                <a:t>Independence</a:t>
              </a:r>
            </a:p>
          </p:txBody>
        </p:sp>
        <p:sp>
          <p:nvSpPr>
            <p:cNvPr id="16" name="Content Placeholder 2">
              <a:extLst>
                <a:ext uri="{FF2B5EF4-FFF2-40B4-BE49-F238E27FC236}">
                  <a16:creationId xmlns:a16="http://schemas.microsoft.com/office/drawing/2014/main" id="{33072C80-DA27-C6EC-8FB8-CE7DA6BA83FE}"/>
                </a:ext>
              </a:extLst>
            </p:cNvPr>
            <p:cNvSpPr txBox="1">
              <a:spLocks/>
            </p:cNvSpPr>
            <p:nvPr/>
          </p:nvSpPr>
          <p:spPr>
            <a:xfrm>
              <a:off x="3824424" y="1864449"/>
              <a:ext cx="3510608"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tx2"/>
                  </a:solidFill>
                </a:rPr>
                <a:t>Rights-based approach</a:t>
              </a:r>
            </a:p>
          </p:txBody>
        </p:sp>
        <p:sp>
          <p:nvSpPr>
            <p:cNvPr id="17" name="Content Placeholder 2">
              <a:extLst>
                <a:ext uri="{FF2B5EF4-FFF2-40B4-BE49-F238E27FC236}">
                  <a16:creationId xmlns:a16="http://schemas.microsoft.com/office/drawing/2014/main" id="{90529CBA-7B15-6C81-7F42-48C4000C81E1}"/>
                </a:ext>
              </a:extLst>
            </p:cNvPr>
            <p:cNvSpPr txBox="1">
              <a:spLocks/>
            </p:cNvSpPr>
            <p:nvPr/>
          </p:nvSpPr>
          <p:spPr>
            <a:xfrm>
              <a:off x="3221381" y="2554495"/>
              <a:ext cx="5208780"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1"/>
                  </a:solidFill>
                </a:rPr>
                <a:t>Governance and good governance</a:t>
              </a:r>
            </a:p>
          </p:txBody>
        </p:sp>
        <p:sp>
          <p:nvSpPr>
            <p:cNvPr id="18" name="Content Placeholder 2">
              <a:extLst>
                <a:ext uri="{FF2B5EF4-FFF2-40B4-BE49-F238E27FC236}">
                  <a16:creationId xmlns:a16="http://schemas.microsoft.com/office/drawing/2014/main" id="{A16BA130-3E81-D62A-EAFA-E2C3E0DC6E1B}"/>
                </a:ext>
              </a:extLst>
            </p:cNvPr>
            <p:cNvSpPr txBox="1">
              <a:spLocks/>
            </p:cNvSpPr>
            <p:nvPr/>
          </p:nvSpPr>
          <p:spPr>
            <a:xfrm>
              <a:off x="3658171" y="3244541"/>
              <a:ext cx="4555637"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2"/>
                  </a:solidFill>
                </a:rPr>
                <a:t>Spaces (formal and informal)</a:t>
              </a:r>
            </a:p>
          </p:txBody>
        </p:sp>
        <p:sp>
          <p:nvSpPr>
            <p:cNvPr id="19" name="Content Placeholder 2">
              <a:extLst>
                <a:ext uri="{FF2B5EF4-FFF2-40B4-BE49-F238E27FC236}">
                  <a16:creationId xmlns:a16="http://schemas.microsoft.com/office/drawing/2014/main" id="{9F1D2457-7E38-FA91-5100-7B78863D7974}"/>
                </a:ext>
              </a:extLst>
            </p:cNvPr>
            <p:cNvSpPr txBox="1">
              <a:spLocks/>
            </p:cNvSpPr>
            <p:nvPr/>
          </p:nvSpPr>
          <p:spPr>
            <a:xfrm>
              <a:off x="2603865" y="3934587"/>
              <a:ext cx="7329099"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3"/>
                  </a:solidFill>
                </a:rPr>
                <a:t>Accountability, responsiveness and answerability</a:t>
              </a:r>
            </a:p>
          </p:txBody>
        </p:sp>
        <p:sp>
          <p:nvSpPr>
            <p:cNvPr id="20" name="Content Placeholder 2">
              <a:extLst>
                <a:ext uri="{FF2B5EF4-FFF2-40B4-BE49-F238E27FC236}">
                  <a16:creationId xmlns:a16="http://schemas.microsoft.com/office/drawing/2014/main" id="{C28D9CAF-4B86-7153-B660-C7ABA3DB9F9C}"/>
                </a:ext>
              </a:extLst>
            </p:cNvPr>
            <p:cNvSpPr txBox="1">
              <a:spLocks/>
            </p:cNvSpPr>
            <p:nvPr/>
          </p:nvSpPr>
          <p:spPr>
            <a:xfrm>
              <a:off x="4451927" y="4624633"/>
              <a:ext cx="3415606"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tx2"/>
                  </a:solidFill>
                </a:rPr>
                <a:t>Access to information</a:t>
              </a:r>
            </a:p>
          </p:txBody>
        </p:sp>
        <p:sp>
          <p:nvSpPr>
            <p:cNvPr id="21" name="Content Placeholder 2">
              <a:extLst>
                <a:ext uri="{FF2B5EF4-FFF2-40B4-BE49-F238E27FC236}">
                  <a16:creationId xmlns:a16="http://schemas.microsoft.com/office/drawing/2014/main" id="{67CED21A-9881-D1E1-4A8E-450E1BCA3BD6}"/>
                </a:ext>
              </a:extLst>
            </p:cNvPr>
            <p:cNvSpPr txBox="1">
              <a:spLocks/>
            </p:cNvSpPr>
            <p:nvPr/>
          </p:nvSpPr>
          <p:spPr>
            <a:xfrm>
              <a:off x="3537614" y="5314679"/>
              <a:ext cx="4175627"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1"/>
                  </a:solidFill>
                </a:rPr>
                <a:t>Advocacy and campaigning</a:t>
              </a:r>
            </a:p>
          </p:txBody>
        </p:sp>
        <p:sp>
          <p:nvSpPr>
            <p:cNvPr id="22" name="Content Placeholder 2">
              <a:extLst>
                <a:ext uri="{FF2B5EF4-FFF2-40B4-BE49-F238E27FC236}">
                  <a16:creationId xmlns:a16="http://schemas.microsoft.com/office/drawing/2014/main" id="{0FB78FA0-3D01-AEAD-6798-5F54C67A1140}"/>
                </a:ext>
              </a:extLst>
            </p:cNvPr>
            <p:cNvSpPr txBox="1">
              <a:spLocks/>
            </p:cNvSpPr>
            <p:nvPr/>
          </p:nvSpPr>
          <p:spPr>
            <a:xfrm>
              <a:off x="5120640" y="6004725"/>
              <a:ext cx="1848063" cy="547574"/>
            </a:xfrm>
            <a:prstGeom prst="rect">
              <a:avLst/>
            </a:prstGeom>
            <a:solidFill>
              <a:schemeClr val="tx2">
                <a:alpha val="14000"/>
              </a:schemeClr>
            </a:solidFill>
          </p:spPr>
          <p:txBody>
            <a:bodyPr vert="horz" lIns="72000" tIns="72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16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buSzPct val="100000"/>
              </a:pPr>
              <a:r>
                <a:rPr lang="en-US" b="1" dirty="0">
                  <a:solidFill>
                    <a:schemeClr val="accent2"/>
                  </a:solidFill>
                </a:rPr>
                <a:t>Leadership</a:t>
              </a:r>
            </a:p>
          </p:txBody>
        </p:sp>
      </p:grpSp>
    </p:spTree>
    <p:extLst>
      <p:ext uri="{BB962C8B-B14F-4D97-AF65-F5344CB8AC3E}">
        <p14:creationId xmlns:p14="http://schemas.microsoft.com/office/powerpoint/2010/main" val="166392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1" y="1125922"/>
            <a:ext cx="3162100" cy="1450364"/>
          </a:xfrm>
        </p:spPr>
        <p:txBody>
          <a:bodyPr/>
          <a:lstStyle/>
          <a:p>
            <a:r>
              <a:rPr lang="en-US" dirty="0"/>
              <a:t>The Voice </a:t>
            </a:r>
            <a:br>
              <a:rPr lang="en-US" dirty="0"/>
            </a:br>
            <a:r>
              <a:rPr lang="en-US" dirty="0"/>
              <a:t>framework</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13</a:t>
            </a:fld>
            <a:endParaRPr lang="en-US"/>
          </a:p>
        </p:txBody>
      </p:sp>
      <p:pic>
        <p:nvPicPr>
          <p:cNvPr id="6" name="Picture 5">
            <a:extLst>
              <a:ext uri="{FF2B5EF4-FFF2-40B4-BE49-F238E27FC236}">
                <a16:creationId xmlns:a16="http://schemas.microsoft.com/office/drawing/2014/main" id="{30CD00C6-635E-BAE0-56E2-76974FF45051}"/>
              </a:ext>
            </a:extLst>
          </p:cNvPr>
          <p:cNvPicPr>
            <a:picLocks noChangeAspect="1"/>
          </p:cNvPicPr>
          <p:nvPr/>
        </p:nvPicPr>
        <p:blipFill>
          <a:blip r:embed="rId2"/>
          <a:srcRect/>
          <a:stretch/>
        </p:blipFill>
        <p:spPr>
          <a:xfrm>
            <a:off x="2609056" y="638573"/>
            <a:ext cx="6443630" cy="6368877"/>
          </a:xfrm>
          <a:prstGeom prst="rect">
            <a:avLst/>
          </a:prstGeom>
        </p:spPr>
      </p:pic>
    </p:spTree>
    <p:extLst>
      <p:ext uri="{BB962C8B-B14F-4D97-AF65-F5344CB8AC3E}">
        <p14:creationId xmlns:p14="http://schemas.microsoft.com/office/powerpoint/2010/main" val="33815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The Voice domains </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0" y="1800000"/>
            <a:ext cx="8450743" cy="4796544"/>
          </a:xfrm>
        </p:spPr>
        <p:txBody>
          <a:bodyPr/>
          <a:lstStyle/>
          <a:p>
            <a:pPr marL="354012" lvl="3" indent="-342900">
              <a:buFont typeface="Arial" panose="020B0604020202020204" pitchFamily="34" charset="0"/>
              <a:buChar char="•"/>
            </a:pPr>
            <a:r>
              <a:rPr lang="en-US" b="1" dirty="0">
                <a:solidFill>
                  <a:schemeClr val="accent1"/>
                </a:solidFill>
              </a:rPr>
              <a:t>Engaged</a:t>
            </a:r>
            <a:r>
              <a:rPr lang="en-US" dirty="0"/>
              <a:t> – activities to motivate older people to engage in decision-making processes </a:t>
            </a:r>
          </a:p>
          <a:p>
            <a:pPr marL="354012" lvl="3" indent="-342900">
              <a:buFont typeface="Arial" panose="020B0604020202020204" pitchFamily="34" charset="0"/>
              <a:buChar char="•"/>
            </a:pPr>
            <a:r>
              <a:rPr lang="en-US" b="1" dirty="0">
                <a:solidFill>
                  <a:schemeClr val="accent1"/>
                </a:solidFill>
              </a:rPr>
              <a:t>Informed and empowered </a:t>
            </a:r>
            <a:r>
              <a:rPr lang="en-US" dirty="0"/>
              <a:t>– activities to support older people to be informed about issues affecting their lives and empowered to participate in decision-making processes </a:t>
            </a:r>
          </a:p>
          <a:p>
            <a:pPr marL="354012" lvl="3" indent="-342900">
              <a:buFont typeface="Arial" panose="020B0604020202020204" pitchFamily="34" charset="0"/>
              <a:buChar char="•"/>
            </a:pPr>
            <a:r>
              <a:rPr lang="en-US" b="1" dirty="0">
                <a:solidFill>
                  <a:schemeClr val="accent1"/>
                </a:solidFill>
              </a:rPr>
              <a:t>Shared and combined </a:t>
            </a:r>
            <a:r>
              <a:rPr lang="en-US" dirty="0"/>
              <a:t>– activities to enable older people to share their experiences, identify their needs and rights, and combine their views to create a collective Voice </a:t>
            </a:r>
          </a:p>
          <a:p>
            <a:pPr marL="354012" lvl="3" indent="-342900">
              <a:buFont typeface="Arial" panose="020B0604020202020204" pitchFamily="34" charset="0"/>
              <a:buChar char="•"/>
            </a:pPr>
            <a:r>
              <a:rPr lang="en-US" b="1" dirty="0">
                <a:solidFill>
                  <a:schemeClr val="accent1"/>
                </a:solidFill>
              </a:rPr>
              <a:t>Amplified</a:t>
            </a:r>
            <a:r>
              <a:rPr lang="en-US" dirty="0"/>
              <a:t> – activities to support older people to communicate their views by using different channels of communication </a:t>
            </a:r>
          </a:p>
          <a:p>
            <a:pPr marL="354012" lvl="3" indent="-342900">
              <a:buFont typeface="Arial" panose="020B0604020202020204" pitchFamily="34" charset="0"/>
              <a:buChar char="•"/>
            </a:pPr>
            <a:r>
              <a:rPr lang="en-US" b="1" dirty="0">
                <a:solidFill>
                  <a:schemeClr val="accent1"/>
                </a:solidFill>
              </a:rPr>
              <a:t>Heard</a:t>
            </a:r>
            <a:r>
              <a:rPr lang="en-US" dirty="0"/>
              <a:t> – activities to support older people to have their Voice heard and responded to by people in positions of power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14</a:t>
            </a:fld>
            <a:endParaRPr lang="en-US"/>
          </a:p>
        </p:txBody>
      </p:sp>
    </p:spTree>
    <p:extLst>
      <p:ext uri="{BB962C8B-B14F-4D97-AF65-F5344CB8AC3E}">
        <p14:creationId xmlns:p14="http://schemas.microsoft.com/office/powerpoint/2010/main" val="165614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Plenary discussion</a:t>
            </a:r>
            <a:br>
              <a:rPr lang="en-US" dirty="0"/>
            </a:br>
            <a:endParaRPr lang="en-US" dirty="0"/>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5752668" cy="4796544"/>
          </a:xfrm>
        </p:spPr>
        <p:txBody>
          <a:bodyPr/>
          <a:lstStyle/>
          <a:p>
            <a:pPr lvl="3"/>
            <a:r>
              <a:rPr lang="en-US" dirty="0"/>
              <a:t>Can you share an example of a time when you felt that your Voice was heard in your community? What was the outcome?</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15</a:t>
            </a:fld>
            <a:endParaRPr lang="en-US"/>
          </a:p>
        </p:txBody>
      </p:sp>
      <p:pic>
        <p:nvPicPr>
          <p:cNvPr id="8" name="Picture 7" descr="Icon&#10;&#10;Description automatically generated">
            <a:extLst>
              <a:ext uri="{FF2B5EF4-FFF2-40B4-BE49-F238E27FC236}">
                <a16:creationId xmlns:a16="http://schemas.microsoft.com/office/drawing/2014/main" id="{6862C235-F12D-67F3-BE94-437FF5D3B2DE}"/>
              </a:ext>
            </a:extLst>
          </p:cNvPr>
          <p:cNvPicPr>
            <a:picLocks noChangeAspect="1"/>
          </p:cNvPicPr>
          <p:nvPr/>
        </p:nvPicPr>
        <p:blipFill>
          <a:blip r:embed="rId2"/>
          <a:stretch>
            <a:fillRect/>
          </a:stretch>
        </p:blipFill>
        <p:spPr>
          <a:xfrm>
            <a:off x="6446356" y="4198272"/>
            <a:ext cx="3149600" cy="2387600"/>
          </a:xfrm>
          <a:prstGeom prst="rect">
            <a:avLst/>
          </a:prstGeom>
        </p:spPr>
      </p:pic>
    </p:spTree>
    <p:extLst>
      <p:ext uri="{BB962C8B-B14F-4D97-AF65-F5344CB8AC3E}">
        <p14:creationId xmlns:p14="http://schemas.microsoft.com/office/powerpoint/2010/main" val="11846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Value of Voice </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5911134" cy="4796544"/>
          </a:xfrm>
        </p:spPr>
        <p:txBody>
          <a:bodyPr/>
          <a:lstStyle/>
          <a:p>
            <a:pPr lvl="4"/>
            <a:r>
              <a:rPr lang="en-US" b="1" dirty="0">
                <a:solidFill>
                  <a:schemeClr val="accent2"/>
                </a:solidFill>
              </a:rPr>
              <a:t>Intrinsic value  </a:t>
            </a:r>
          </a:p>
          <a:p>
            <a:pPr lvl="3"/>
            <a:r>
              <a:rPr lang="en-US" dirty="0"/>
              <a:t>The opinions we hold, the decisions we make, and the actions we take constitute a significant part of who we are. Having choice and agency is central to our dignity, wellbeing and sense of self-worth, and to a rights-based approach to ageing. </a:t>
            </a:r>
          </a:p>
          <a:p>
            <a:pPr lvl="3">
              <a:spcBef>
                <a:spcPts val="2000"/>
              </a:spcBef>
            </a:pPr>
            <a:r>
              <a:rPr lang="en-US" b="1" dirty="0">
                <a:solidFill>
                  <a:schemeClr val="accent2"/>
                </a:solidFill>
              </a:rPr>
              <a:t>Instrumental value  </a:t>
            </a:r>
          </a:p>
          <a:p>
            <a:pPr lvl="3"/>
            <a:r>
              <a:rPr lang="en-US" dirty="0"/>
              <a:t>Including people’s voices in decision-making about issues that affect them can improve access to services, and improve the quality of those services.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16</a:t>
            </a:fld>
            <a:endParaRPr lang="en-US"/>
          </a:p>
        </p:txBody>
      </p:sp>
      <p:pic>
        <p:nvPicPr>
          <p:cNvPr id="9" name="Picture 8" descr="Icon&#10;&#10;Description automatically generated">
            <a:extLst>
              <a:ext uri="{FF2B5EF4-FFF2-40B4-BE49-F238E27FC236}">
                <a16:creationId xmlns:a16="http://schemas.microsoft.com/office/drawing/2014/main" id="{BA160B7C-9778-8A60-A242-F82166B6F569}"/>
              </a:ext>
            </a:extLst>
          </p:cNvPr>
          <p:cNvPicPr>
            <a:picLocks noChangeAspect="1"/>
          </p:cNvPicPr>
          <p:nvPr/>
        </p:nvPicPr>
        <p:blipFill>
          <a:blip r:embed="rId2"/>
          <a:stretch>
            <a:fillRect/>
          </a:stretch>
        </p:blipFill>
        <p:spPr>
          <a:xfrm>
            <a:off x="7055319" y="2211552"/>
            <a:ext cx="2959100" cy="2400300"/>
          </a:xfrm>
          <a:prstGeom prst="rect">
            <a:avLst/>
          </a:prstGeom>
        </p:spPr>
      </p:pic>
    </p:spTree>
    <p:extLst>
      <p:ext uri="{BB962C8B-B14F-4D97-AF65-F5344CB8AC3E}">
        <p14:creationId xmlns:p14="http://schemas.microsoft.com/office/powerpoint/2010/main" val="82903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148B8-5CD6-724C-86D7-FA2FA51E00DE}"/>
              </a:ext>
            </a:extLst>
          </p:cNvPr>
          <p:cNvSpPr>
            <a:spLocks noGrp="1"/>
          </p:cNvSpPr>
          <p:nvPr>
            <p:ph type="title"/>
          </p:nvPr>
        </p:nvSpPr>
        <p:spPr>
          <a:solidFill>
            <a:schemeClr val="accent3"/>
          </a:solidFill>
        </p:spPr>
        <p:txBody>
          <a:bodyPr/>
          <a:lstStyle/>
          <a:p>
            <a:r>
              <a:rPr lang="en-US" dirty="0"/>
              <a:t>Session 3: </a:t>
            </a:r>
            <a:br>
              <a:rPr lang="en-US" dirty="0"/>
            </a:br>
            <a:r>
              <a:rPr lang="en-US" dirty="0"/>
              <a:t>Overview of the vision </a:t>
            </a:r>
            <a:br>
              <a:rPr lang="en-US" dirty="0"/>
            </a:br>
            <a:r>
              <a:rPr lang="en-US" dirty="0"/>
              <a:t>of healthy longevity and </a:t>
            </a:r>
            <a:br>
              <a:rPr lang="en-US" dirty="0"/>
            </a:br>
            <a:r>
              <a:rPr lang="en-US" dirty="0"/>
              <a:t>the virtuous cycle </a:t>
            </a:r>
            <a:endParaRPr lang="en-GB" dirty="0"/>
          </a:p>
        </p:txBody>
      </p:sp>
      <p:sp>
        <p:nvSpPr>
          <p:cNvPr id="3" name="Footer Placeholder 2">
            <a:extLst>
              <a:ext uri="{FF2B5EF4-FFF2-40B4-BE49-F238E27FC236}">
                <a16:creationId xmlns:a16="http://schemas.microsoft.com/office/drawing/2014/main" id="{7DF9A975-0FBE-5E4E-BA8F-BB3A8C43BB6D}"/>
              </a:ext>
            </a:extLst>
          </p:cNvPr>
          <p:cNvSpPr>
            <a:spLocks noGrp="1"/>
          </p:cNvSpPr>
          <p:nvPr>
            <p:ph type="ftr" sz="quarter" idx="11"/>
          </p:nvPr>
        </p:nvSpPr>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4" name="Slide Number Placeholder 3">
            <a:extLst>
              <a:ext uri="{FF2B5EF4-FFF2-40B4-BE49-F238E27FC236}">
                <a16:creationId xmlns:a16="http://schemas.microsoft.com/office/drawing/2014/main" id="{E8A40F03-85B4-1E43-929A-5963FBD7FDDC}"/>
              </a:ext>
            </a:extLst>
          </p:cNvPr>
          <p:cNvSpPr>
            <a:spLocks noGrp="1"/>
          </p:cNvSpPr>
          <p:nvPr>
            <p:ph type="sldNum" sz="quarter" idx="12"/>
          </p:nvPr>
        </p:nvSpPr>
        <p:spPr/>
        <p:txBody>
          <a:bodyPr/>
          <a:lstStyle/>
          <a:p>
            <a:fld id="{50F209D7-C180-5B4A-A7C2-AD533727DAA3}" type="slidenum">
              <a:rPr lang="en-US" smtClean="0"/>
              <a:t>17</a:t>
            </a:fld>
            <a:endParaRPr lang="en-US"/>
          </a:p>
        </p:txBody>
      </p:sp>
    </p:spTree>
    <p:extLst>
      <p:ext uri="{BB962C8B-B14F-4D97-AF65-F5344CB8AC3E}">
        <p14:creationId xmlns:p14="http://schemas.microsoft.com/office/powerpoint/2010/main" val="52950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earing a head scarf&#10;&#10;Description automatically generated with low confidence">
            <a:extLst>
              <a:ext uri="{FF2B5EF4-FFF2-40B4-BE49-F238E27FC236}">
                <a16:creationId xmlns:a16="http://schemas.microsoft.com/office/drawing/2014/main" id="{F58361C5-ECAF-4A86-8E6A-B0D13BFBED34}"/>
              </a:ext>
            </a:extLst>
          </p:cNvPr>
          <p:cNvPicPr>
            <a:picLocks noChangeAspect="1"/>
          </p:cNvPicPr>
          <p:nvPr/>
        </p:nvPicPr>
        <p:blipFill>
          <a:blip r:embed="rId2"/>
          <a:stretch>
            <a:fillRect/>
          </a:stretch>
        </p:blipFill>
        <p:spPr>
          <a:xfrm>
            <a:off x="431999" y="1800000"/>
            <a:ext cx="9868881" cy="5073766"/>
          </a:xfrm>
          <a:prstGeom prst="rect">
            <a:avLst/>
          </a:prstGeom>
        </p:spPr>
      </p:pic>
      <p:sp>
        <p:nvSpPr>
          <p:cNvPr id="2" name="Title 1">
            <a:extLst>
              <a:ext uri="{FF2B5EF4-FFF2-40B4-BE49-F238E27FC236}">
                <a16:creationId xmlns:a16="http://schemas.microsoft.com/office/drawing/2014/main" id="{087FCB5C-1699-CC4D-8641-91DAC2672A55}"/>
              </a:ext>
            </a:extLst>
          </p:cNvPr>
          <p:cNvSpPr>
            <a:spLocks noGrp="1"/>
          </p:cNvSpPr>
          <p:nvPr>
            <p:ph type="title"/>
          </p:nvPr>
        </p:nvSpPr>
        <p:spPr/>
        <p:txBody>
          <a:bodyPr/>
          <a:lstStyle/>
          <a:p>
            <a:r>
              <a:rPr lang="en-GB" dirty="0"/>
              <a:t>Healthy longevity </a:t>
            </a:r>
            <a:endParaRPr lang="en-US" dirty="0"/>
          </a:p>
        </p:txBody>
      </p:sp>
      <p:sp>
        <p:nvSpPr>
          <p:cNvPr id="4" name="Footer Placeholder 3">
            <a:extLst>
              <a:ext uri="{FF2B5EF4-FFF2-40B4-BE49-F238E27FC236}">
                <a16:creationId xmlns:a16="http://schemas.microsoft.com/office/drawing/2014/main" id="{9F21D3AB-B485-0A44-B2BA-60BED00AB090}"/>
              </a:ext>
            </a:extLst>
          </p:cNvPr>
          <p:cNvSpPr>
            <a:spLocks noGrp="1"/>
          </p:cNvSpPr>
          <p:nvPr>
            <p:ph type="ftr" sz="quarter" idx="11"/>
          </p:nvPr>
        </p:nvSpPr>
        <p:spPr>
          <a:xfrm>
            <a:off x="432000" y="432000"/>
            <a:ext cx="4002840" cy="406200"/>
          </a:xfrm>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C66DBE21-894C-FE41-A3D3-ED04B00BE352}"/>
              </a:ext>
            </a:extLst>
          </p:cNvPr>
          <p:cNvSpPr>
            <a:spLocks noGrp="1"/>
          </p:cNvSpPr>
          <p:nvPr>
            <p:ph type="sldNum" sz="quarter" idx="12"/>
          </p:nvPr>
        </p:nvSpPr>
        <p:spPr/>
        <p:txBody>
          <a:bodyPr/>
          <a:lstStyle/>
          <a:p>
            <a:fld id="{50F209D7-C180-5B4A-A7C2-AD533727DAA3}" type="slidenum">
              <a:rPr lang="en-US" smtClean="0"/>
              <a:t>18</a:t>
            </a:fld>
            <a:endParaRPr lang="en-US"/>
          </a:p>
        </p:txBody>
      </p:sp>
      <p:sp>
        <p:nvSpPr>
          <p:cNvPr id="8" name="Date Placeholder 3">
            <a:extLst>
              <a:ext uri="{FF2B5EF4-FFF2-40B4-BE49-F238E27FC236}">
                <a16:creationId xmlns:a16="http://schemas.microsoft.com/office/drawing/2014/main" id="{CB42E401-FEEA-DBDD-4EEA-A8619D44F71E}"/>
              </a:ext>
            </a:extLst>
          </p:cNvPr>
          <p:cNvSpPr txBox="1">
            <a:spLocks/>
          </p:cNvSpPr>
          <p:nvPr/>
        </p:nvSpPr>
        <p:spPr>
          <a:xfrm rot="16200000">
            <a:off x="-899003" y="3406490"/>
            <a:ext cx="2972046" cy="187664"/>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chemeClr val="bg1"/>
                </a:solidFill>
              </a:rPr>
              <a:t>Michael </a:t>
            </a:r>
            <a:r>
              <a:rPr lang="en-GB" sz="800" dirty="0" err="1">
                <a:solidFill>
                  <a:schemeClr val="bg1"/>
                </a:solidFill>
              </a:rPr>
              <a:t>Goima</a:t>
            </a:r>
            <a:r>
              <a:rPr lang="en-GB" sz="800" dirty="0">
                <a:solidFill>
                  <a:schemeClr val="bg1"/>
                </a:solidFill>
              </a:rPr>
              <a:t>/</a:t>
            </a:r>
            <a:r>
              <a:rPr lang="en-GB" sz="800" dirty="0" err="1">
                <a:solidFill>
                  <a:schemeClr val="bg1"/>
                </a:solidFill>
              </a:rPr>
              <a:t>Fairpicture</a:t>
            </a:r>
            <a:r>
              <a:rPr lang="en-GB" sz="800" dirty="0">
                <a:solidFill>
                  <a:schemeClr val="bg1"/>
                </a:solidFill>
              </a:rPr>
              <a:t>/HelpAge International</a:t>
            </a:r>
            <a:endParaRPr lang="en-GB"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67788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a:t>Vision for healthy longevity</a:t>
            </a:r>
            <a:endParaRPr lang="en-US" dirty="0"/>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5944085" cy="4796544"/>
          </a:xfrm>
        </p:spPr>
        <p:txBody>
          <a:bodyPr/>
          <a:lstStyle/>
          <a:p>
            <a:pPr marL="354012" lvl="3" indent="-342900">
              <a:buFont typeface="Arial" panose="020B0604020202020204" pitchFamily="34" charset="0"/>
              <a:buChar char="•"/>
            </a:pPr>
            <a:r>
              <a:rPr lang="en-US" dirty="0"/>
              <a:t>All people enabled to live long lives with health and function</a:t>
            </a:r>
          </a:p>
          <a:p>
            <a:pPr marL="354012" lvl="3" indent="-342900">
              <a:buFont typeface="Arial" panose="020B0604020202020204" pitchFamily="34" charset="0"/>
              <a:buChar char="•"/>
            </a:pPr>
            <a:r>
              <a:rPr lang="en-US" dirty="0"/>
              <a:t>Older people have the right to participate in a range of activities according to their wishes and values</a:t>
            </a:r>
          </a:p>
          <a:p>
            <a:pPr marL="354012" lvl="3" indent="-342900">
              <a:buFont typeface="Arial" panose="020B0604020202020204" pitchFamily="34" charset="0"/>
              <a:buChar char="•"/>
            </a:pPr>
            <a:r>
              <a:rPr lang="en-US" dirty="0"/>
              <a:t>All of society benefits from the contributions of older people </a:t>
            </a:r>
          </a:p>
          <a:p>
            <a:pPr marL="354012" lvl="3" indent="-342900">
              <a:buFont typeface="Arial" panose="020B0604020202020204" pitchFamily="34" charset="0"/>
              <a:buChar char="•"/>
            </a:pPr>
            <a:r>
              <a:rPr lang="en-US" dirty="0"/>
              <a:t>When older people thrive, all people thrive</a:t>
            </a:r>
          </a:p>
          <a:p>
            <a:pPr marL="354012" lvl="3" indent="-342900">
              <a:buFont typeface="Arial" panose="020B0604020202020204" pitchFamily="34" charset="0"/>
              <a:buChar char="•"/>
            </a:pPr>
            <a:r>
              <a:rPr lang="en-US" dirty="0"/>
              <a:t>Equity between and within countries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a:t>Voice training </a:t>
            </a:r>
          </a:p>
          <a:p>
            <a:r>
              <a:rPr lang="en-GB">
                <a:solidFill>
                  <a:schemeClr val="accent3"/>
                </a:solidFill>
              </a:rPr>
              <a:t>Module 6: Voice and healthy longevity</a:t>
            </a:r>
            <a:endParaRPr lang="en-GB" dirty="0">
              <a:solidFill>
                <a:schemeClr val="accent3"/>
              </a:solidFill>
            </a:endParaRP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19</a:t>
            </a:fld>
            <a:endParaRPr lang="en-US"/>
          </a:p>
        </p:txBody>
      </p:sp>
      <p:pic>
        <p:nvPicPr>
          <p:cNvPr id="7" name="Picture 6" descr="Icon&#10;&#10;Description automatically generated">
            <a:extLst>
              <a:ext uri="{FF2B5EF4-FFF2-40B4-BE49-F238E27FC236}">
                <a16:creationId xmlns:a16="http://schemas.microsoft.com/office/drawing/2014/main" id="{DA670D34-E037-FC1F-0EBF-03941F2358F5}"/>
              </a:ext>
            </a:extLst>
          </p:cNvPr>
          <p:cNvPicPr>
            <a:picLocks noChangeAspect="1"/>
          </p:cNvPicPr>
          <p:nvPr/>
        </p:nvPicPr>
        <p:blipFill>
          <a:blip r:embed="rId2"/>
          <a:stretch>
            <a:fillRect/>
          </a:stretch>
        </p:blipFill>
        <p:spPr>
          <a:xfrm>
            <a:off x="6630872" y="1115036"/>
            <a:ext cx="3505200" cy="2921000"/>
          </a:xfrm>
          <a:prstGeom prst="rect">
            <a:avLst/>
          </a:prstGeom>
        </p:spPr>
      </p:pic>
    </p:spTree>
    <p:extLst>
      <p:ext uri="{BB962C8B-B14F-4D97-AF65-F5344CB8AC3E}">
        <p14:creationId xmlns:p14="http://schemas.microsoft.com/office/powerpoint/2010/main" val="382059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Module 6: Voice and healthy longevity</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7035600" cy="4796544"/>
          </a:xfrm>
        </p:spPr>
        <p:txBody>
          <a:bodyPr/>
          <a:lstStyle/>
          <a:p>
            <a:pPr lvl="3"/>
            <a:r>
              <a:rPr lang="en-US" dirty="0"/>
              <a:t>The Voice training toolkit has been developed for training HelpAge staff and network members to understand the key elements of the Voice framework and the concepts underpinning it, and to strengthen their ability to implement Voice-related activities.</a:t>
            </a:r>
          </a:p>
          <a:p>
            <a:pPr lvl="3"/>
            <a:r>
              <a:rPr lang="en-US" b="1" dirty="0"/>
              <a:t>This is the sixth PowerPoint module designed to accompany the </a:t>
            </a:r>
            <a:r>
              <a:rPr lang="en-US" b="1" i="1" dirty="0"/>
              <a:t>Voice facilitator’s guide</a:t>
            </a:r>
            <a:r>
              <a:rPr lang="en-US" b="1" dirty="0"/>
              <a:t>. </a:t>
            </a:r>
            <a:br>
              <a:rPr lang="en-US" b="1" dirty="0"/>
            </a:br>
            <a:r>
              <a:rPr lang="en-US" b="1" dirty="0"/>
              <a:t>Module 6 looks at understanding Voice and why it’s important for healthy longevity, provides background to the </a:t>
            </a:r>
            <a:r>
              <a:rPr lang="en-US" b="1" i="1" dirty="0"/>
              <a:t>Global Roadmap for Healthy Longevity </a:t>
            </a:r>
            <a:r>
              <a:rPr lang="en-US" b="1" dirty="0"/>
              <a:t>and explores the enablers and barriers to longevity.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2</a:t>
            </a:fld>
            <a:endParaRPr lang="en-US"/>
          </a:p>
        </p:txBody>
      </p:sp>
    </p:spTree>
    <p:extLst>
      <p:ext uri="{BB962C8B-B14F-4D97-AF65-F5344CB8AC3E}">
        <p14:creationId xmlns:p14="http://schemas.microsoft.com/office/powerpoint/2010/main" val="2952186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How do we achieve healthy longevity?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20</a:t>
            </a:fld>
            <a:endParaRPr lang="en-US"/>
          </a:p>
        </p:txBody>
      </p:sp>
      <p:sp>
        <p:nvSpPr>
          <p:cNvPr id="7" name="Content Placeholder 2">
            <a:extLst>
              <a:ext uri="{FF2B5EF4-FFF2-40B4-BE49-F238E27FC236}">
                <a16:creationId xmlns:a16="http://schemas.microsoft.com/office/drawing/2014/main" id="{669B9494-7840-FD6A-94F6-A7A495E7A57B}"/>
              </a:ext>
            </a:extLst>
          </p:cNvPr>
          <p:cNvSpPr txBox="1">
            <a:spLocks/>
          </p:cNvSpPr>
          <p:nvPr/>
        </p:nvSpPr>
        <p:spPr>
          <a:xfrm>
            <a:off x="432000" y="1799586"/>
            <a:ext cx="3024000" cy="2874014"/>
          </a:xfrm>
          <a:prstGeom prst="rect">
            <a:avLst/>
          </a:prstGeom>
          <a:solidFill>
            <a:schemeClr val="accent3"/>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All-of-society approach</a:t>
            </a:r>
          </a:p>
        </p:txBody>
      </p:sp>
      <p:sp>
        <p:nvSpPr>
          <p:cNvPr id="8" name="Content Placeholder 2">
            <a:extLst>
              <a:ext uri="{FF2B5EF4-FFF2-40B4-BE49-F238E27FC236}">
                <a16:creationId xmlns:a16="http://schemas.microsoft.com/office/drawing/2014/main" id="{ED9C2A96-54B1-9878-03E7-619F5C1D8D90}"/>
              </a:ext>
            </a:extLst>
          </p:cNvPr>
          <p:cNvSpPr txBox="1">
            <a:spLocks/>
          </p:cNvSpPr>
          <p:nvPr/>
        </p:nvSpPr>
        <p:spPr>
          <a:xfrm>
            <a:off x="3634125" y="1799586"/>
            <a:ext cx="3024000" cy="2874013"/>
          </a:xfrm>
          <a:prstGeom prst="rect">
            <a:avLst/>
          </a:prstGeom>
          <a:solidFill>
            <a:schemeClr val="accent2"/>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Older people </a:t>
            </a:r>
            <a:br>
              <a:rPr lang="en-US" dirty="0">
                <a:solidFill>
                  <a:schemeClr val="bg1"/>
                </a:solidFill>
              </a:rPr>
            </a:br>
            <a:r>
              <a:rPr lang="en-US" dirty="0">
                <a:solidFill>
                  <a:schemeClr val="bg1"/>
                </a:solidFill>
              </a:rPr>
              <a:t>must be </a:t>
            </a:r>
            <a:br>
              <a:rPr lang="en-US" dirty="0">
                <a:solidFill>
                  <a:schemeClr val="bg1"/>
                </a:solidFill>
              </a:rPr>
            </a:br>
            <a:r>
              <a:rPr lang="en-US" dirty="0">
                <a:solidFill>
                  <a:schemeClr val="bg1"/>
                </a:solidFill>
              </a:rPr>
              <a:t>central in </a:t>
            </a:r>
            <a:br>
              <a:rPr lang="en-US" dirty="0">
                <a:solidFill>
                  <a:schemeClr val="bg1"/>
                </a:solidFill>
              </a:rPr>
            </a:br>
            <a:r>
              <a:rPr lang="en-US" dirty="0">
                <a:solidFill>
                  <a:schemeClr val="bg1"/>
                </a:solidFill>
              </a:rPr>
              <a:t>designing </a:t>
            </a:r>
            <a:br>
              <a:rPr lang="en-US" dirty="0">
                <a:solidFill>
                  <a:schemeClr val="bg1"/>
                </a:solidFill>
              </a:rPr>
            </a:br>
            <a:r>
              <a:rPr lang="en-US" dirty="0">
                <a:solidFill>
                  <a:schemeClr val="bg1"/>
                </a:solidFill>
              </a:rPr>
              <a:t>systems</a:t>
            </a:r>
          </a:p>
        </p:txBody>
      </p:sp>
      <p:sp>
        <p:nvSpPr>
          <p:cNvPr id="9" name="Content Placeholder 2">
            <a:extLst>
              <a:ext uri="{FF2B5EF4-FFF2-40B4-BE49-F238E27FC236}">
                <a16:creationId xmlns:a16="http://schemas.microsoft.com/office/drawing/2014/main" id="{D5A96A8E-3876-2097-BA81-EC3015753E7E}"/>
              </a:ext>
            </a:extLst>
          </p:cNvPr>
          <p:cNvSpPr txBox="1">
            <a:spLocks/>
          </p:cNvSpPr>
          <p:nvPr/>
        </p:nvSpPr>
        <p:spPr>
          <a:xfrm>
            <a:off x="6879833" y="1799586"/>
            <a:ext cx="3024000" cy="2874013"/>
          </a:xfrm>
          <a:prstGeom prst="rect">
            <a:avLst/>
          </a:prstGeom>
          <a:solidFill>
            <a:schemeClr val="accent1"/>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Action must be anchored at </a:t>
            </a:r>
            <a:br>
              <a:rPr lang="en-US" dirty="0">
                <a:solidFill>
                  <a:schemeClr val="bg1"/>
                </a:solidFill>
              </a:rPr>
            </a:br>
            <a:r>
              <a:rPr lang="en-US" dirty="0">
                <a:solidFill>
                  <a:schemeClr val="bg1"/>
                </a:solidFill>
              </a:rPr>
              <a:t>the community </a:t>
            </a:r>
            <a:br>
              <a:rPr lang="en-US" dirty="0">
                <a:solidFill>
                  <a:schemeClr val="bg1"/>
                </a:solidFill>
              </a:rPr>
            </a:br>
            <a:r>
              <a:rPr lang="en-US" dirty="0">
                <a:solidFill>
                  <a:schemeClr val="bg1"/>
                </a:solidFill>
              </a:rPr>
              <a:t>level </a:t>
            </a:r>
          </a:p>
        </p:txBody>
      </p:sp>
      <p:pic>
        <p:nvPicPr>
          <p:cNvPr id="6" name="Picture 5" descr="Icon&#10;&#10;Description automatically generated">
            <a:extLst>
              <a:ext uri="{FF2B5EF4-FFF2-40B4-BE49-F238E27FC236}">
                <a16:creationId xmlns:a16="http://schemas.microsoft.com/office/drawing/2014/main" id="{8C20F82D-EC7C-A6F7-BFF4-7ECC662F6812}"/>
              </a:ext>
            </a:extLst>
          </p:cNvPr>
          <p:cNvPicPr>
            <a:picLocks noChangeAspect="1"/>
          </p:cNvPicPr>
          <p:nvPr/>
        </p:nvPicPr>
        <p:blipFill>
          <a:blip r:embed="rId2"/>
          <a:stretch>
            <a:fillRect/>
          </a:stretch>
        </p:blipFill>
        <p:spPr>
          <a:xfrm>
            <a:off x="566050" y="3108149"/>
            <a:ext cx="2755900" cy="1524000"/>
          </a:xfrm>
          <a:prstGeom prst="rect">
            <a:avLst/>
          </a:prstGeom>
        </p:spPr>
      </p:pic>
      <p:pic>
        <p:nvPicPr>
          <p:cNvPr id="10" name="Picture 9" descr="Icon&#10;&#10;Description automatically generated">
            <a:extLst>
              <a:ext uri="{FF2B5EF4-FFF2-40B4-BE49-F238E27FC236}">
                <a16:creationId xmlns:a16="http://schemas.microsoft.com/office/drawing/2014/main" id="{5A920339-D950-7BA0-85DA-A218E304200A}"/>
              </a:ext>
            </a:extLst>
          </p:cNvPr>
          <p:cNvPicPr>
            <a:picLocks noChangeAspect="1"/>
          </p:cNvPicPr>
          <p:nvPr/>
        </p:nvPicPr>
        <p:blipFill>
          <a:blip r:embed="rId3"/>
          <a:stretch>
            <a:fillRect/>
          </a:stretch>
        </p:blipFill>
        <p:spPr>
          <a:xfrm>
            <a:off x="4928080" y="2816796"/>
            <a:ext cx="1651000" cy="1752600"/>
          </a:xfrm>
          <a:prstGeom prst="rect">
            <a:avLst/>
          </a:prstGeom>
        </p:spPr>
      </p:pic>
      <p:pic>
        <p:nvPicPr>
          <p:cNvPr id="14" name="Picture 13" descr="Icon&#10;&#10;Description automatically generated">
            <a:extLst>
              <a:ext uri="{FF2B5EF4-FFF2-40B4-BE49-F238E27FC236}">
                <a16:creationId xmlns:a16="http://schemas.microsoft.com/office/drawing/2014/main" id="{462A6733-B8D6-DC2A-7979-F41D05A2E277}"/>
              </a:ext>
            </a:extLst>
          </p:cNvPr>
          <p:cNvPicPr>
            <a:picLocks noChangeAspect="1"/>
          </p:cNvPicPr>
          <p:nvPr/>
        </p:nvPicPr>
        <p:blipFill>
          <a:blip r:embed="rId4"/>
          <a:stretch>
            <a:fillRect/>
          </a:stretch>
        </p:blipFill>
        <p:spPr>
          <a:xfrm>
            <a:off x="8506133" y="2195565"/>
            <a:ext cx="1219200" cy="2324100"/>
          </a:xfrm>
          <a:prstGeom prst="rect">
            <a:avLst/>
          </a:prstGeom>
        </p:spPr>
      </p:pic>
    </p:spTree>
    <p:extLst>
      <p:ext uri="{BB962C8B-B14F-4D97-AF65-F5344CB8AC3E}">
        <p14:creationId xmlns:p14="http://schemas.microsoft.com/office/powerpoint/2010/main" val="82865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0" y="1115036"/>
            <a:ext cx="9827812" cy="699637"/>
          </a:xfrm>
        </p:spPr>
        <p:txBody>
          <a:bodyPr/>
          <a:lstStyle/>
          <a:p>
            <a:r>
              <a:rPr lang="en-US" dirty="0"/>
              <a:t>An all-of-society approach to healthy longevity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21</a:t>
            </a:fld>
            <a:endParaRPr lang="en-US"/>
          </a:p>
        </p:txBody>
      </p:sp>
      <p:pic>
        <p:nvPicPr>
          <p:cNvPr id="9" name="Picture 8" descr="Diagram&#10;&#10;Description automatically generated">
            <a:extLst>
              <a:ext uri="{FF2B5EF4-FFF2-40B4-BE49-F238E27FC236}">
                <a16:creationId xmlns:a16="http://schemas.microsoft.com/office/drawing/2014/main" id="{68AC483B-0C70-9104-9603-40266DB18E8C}"/>
              </a:ext>
            </a:extLst>
          </p:cNvPr>
          <p:cNvPicPr>
            <a:picLocks noChangeAspect="1"/>
          </p:cNvPicPr>
          <p:nvPr/>
        </p:nvPicPr>
        <p:blipFill>
          <a:blip r:embed="rId2"/>
          <a:stretch>
            <a:fillRect/>
          </a:stretch>
        </p:blipFill>
        <p:spPr>
          <a:xfrm>
            <a:off x="2916620" y="1898404"/>
            <a:ext cx="4408039" cy="4792741"/>
          </a:xfrm>
          <a:prstGeom prst="rect">
            <a:avLst/>
          </a:prstGeom>
        </p:spPr>
      </p:pic>
      <p:sp>
        <p:nvSpPr>
          <p:cNvPr id="6" name="TextBox 5">
            <a:extLst>
              <a:ext uri="{FF2B5EF4-FFF2-40B4-BE49-F238E27FC236}">
                <a16:creationId xmlns:a16="http://schemas.microsoft.com/office/drawing/2014/main" id="{9DE5632B-4D96-7443-E1FA-4CDE7C2BFB30}"/>
              </a:ext>
            </a:extLst>
          </p:cNvPr>
          <p:cNvSpPr txBox="1"/>
          <p:nvPr/>
        </p:nvSpPr>
        <p:spPr>
          <a:xfrm>
            <a:off x="431999" y="6552645"/>
            <a:ext cx="2147077" cy="276999"/>
          </a:xfrm>
          <a:prstGeom prst="rect">
            <a:avLst/>
          </a:prstGeom>
          <a:noFill/>
        </p:spPr>
        <p:txBody>
          <a:bodyPr wrap="square" lIns="0" tIns="0" rIns="0" bIns="0" rtlCol="0">
            <a:spAutoFit/>
          </a:bodyPr>
          <a:lstStyle/>
          <a:p>
            <a:r>
              <a:rPr lang="en-GB" sz="900" dirty="0">
                <a:solidFill>
                  <a:srgbClr val="3F3F3F"/>
                </a:solidFill>
                <a:effectLst/>
                <a:latin typeface="Helvetica" pitchFamily="2" charset="0"/>
              </a:rPr>
              <a:t>National Academy of Medicine. 2022. Global Roadmap for Healthy Longevity.</a:t>
            </a:r>
          </a:p>
        </p:txBody>
      </p:sp>
    </p:spTree>
    <p:extLst>
      <p:ext uri="{BB962C8B-B14F-4D97-AF65-F5344CB8AC3E}">
        <p14:creationId xmlns:p14="http://schemas.microsoft.com/office/powerpoint/2010/main" val="167746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0" y="1115036"/>
            <a:ext cx="9827812" cy="699637"/>
          </a:xfrm>
        </p:spPr>
        <p:txBody>
          <a:bodyPr/>
          <a:lstStyle/>
          <a:p>
            <a:r>
              <a:rPr lang="en-US" dirty="0"/>
              <a:t>The virtuous cycle of healthy longevity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22</a:t>
            </a:fld>
            <a:endParaRPr lang="en-US"/>
          </a:p>
        </p:txBody>
      </p:sp>
      <p:pic>
        <p:nvPicPr>
          <p:cNvPr id="3" name="Picture 2" descr="Diagram&#10;&#10;Description automatically generated">
            <a:extLst>
              <a:ext uri="{FF2B5EF4-FFF2-40B4-BE49-F238E27FC236}">
                <a16:creationId xmlns:a16="http://schemas.microsoft.com/office/drawing/2014/main" id="{B8F6B7DB-8A02-F4FB-8DBE-9FF4A6080ED1}"/>
              </a:ext>
            </a:extLst>
          </p:cNvPr>
          <p:cNvPicPr>
            <a:picLocks noChangeAspect="1"/>
          </p:cNvPicPr>
          <p:nvPr/>
        </p:nvPicPr>
        <p:blipFill>
          <a:blip r:embed="rId2"/>
          <a:stretch>
            <a:fillRect/>
          </a:stretch>
        </p:blipFill>
        <p:spPr>
          <a:xfrm>
            <a:off x="2290357" y="1814673"/>
            <a:ext cx="5660565" cy="4868795"/>
          </a:xfrm>
          <a:prstGeom prst="rect">
            <a:avLst/>
          </a:prstGeom>
        </p:spPr>
      </p:pic>
      <p:sp>
        <p:nvSpPr>
          <p:cNvPr id="6" name="TextBox 5">
            <a:extLst>
              <a:ext uri="{FF2B5EF4-FFF2-40B4-BE49-F238E27FC236}">
                <a16:creationId xmlns:a16="http://schemas.microsoft.com/office/drawing/2014/main" id="{9E126494-FA50-7598-8535-A93505CC552D}"/>
              </a:ext>
            </a:extLst>
          </p:cNvPr>
          <p:cNvSpPr txBox="1"/>
          <p:nvPr/>
        </p:nvSpPr>
        <p:spPr>
          <a:xfrm>
            <a:off x="431999" y="6552645"/>
            <a:ext cx="2147077" cy="276999"/>
          </a:xfrm>
          <a:prstGeom prst="rect">
            <a:avLst/>
          </a:prstGeom>
          <a:noFill/>
        </p:spPr>
        <p:txBody>
          <a:bodyPr wrap="square" lIns="0" tIns="0" rIns="0" bIns="0" rtlCol="0">
            <a:spAutoFit/>
          </a:bodyPr>
          <a:lstStyle/>
          <a:p>
            <a:r>
              <a:rPr lang="en-GB" sz="900" dirty="0">
                <a:solidFill>
                  <a:srgbClr val="3F3F3F"/>
                </a:solidFill>
                <a:effectLst/>
                <a:latin typeface="Helvetica" pitchFamily="2" charset="0"/>
              </a:rPr>
              <a:t>National Academy of Medicine. 2022. Global Roadmap for Healthy Longevity.</a:t>
            </a:r>
          </a:p>
        </p:txBody>
      </p:sp>
    </p:spTree>
    <p:extLst>
      <p:ext uri="{BB962C8B-B14F-4D97-AF65-F5344CB8AC3E}">
        <p14:creationId xmlns:p14="http://schemas.microsoft.com/office/powerpoint/2010/main" val="410374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0" y="1115036"/>
            <a:ext cx="9827812" cy="699637"/>
          </a:xfrm>
        </p:spPr>
        <p:txBody>
          <a:bodyPr/>
          <a:lstStyle/>
          <a:p>
            <a:r>
              <a:rPr lang="en-US" dirty="0"/>
              <a:t>Social compact and disrupters (barriers)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23</a:t>
            </a:fld>
            <a:endParaRPr lang="en-US"/>
          </a:p>
        </p:txBody>
      </p:sp>
      <p:sp>
        <p:nvSpPr>
          <p:cNvPr id="3" name="TextBox 2">
            <a:extLst>
              <a:ext uri="{FF2B5EF4-FFF2-40B4-BE49-F238E27FC236}">
                <a16:creationId xmlns:a16="http://schemas.microsoft.com/office/drawing/2014/main" id="{B420EFA9-843D-2E45-B83D-542B6C99B171}"/>
              </a:ext>
            </a:extLst>
          </p:cNvPr>
          <p:cNvSpPr txBox="1"/>
          <p:nvPr/>
        </p:nvSpPr>
        <p:spPr>
          <a:xfrm>
            <a:off x="431999" y="6552645"/>
            <a:ext cx="2147077" cy="276999"/>
          </a:xfrm>
          <a:prstGeom prst="rect">
            <a:avLst/>
          </a:prstGeom>
          <a:noFill/>
        </p:spPr>
        <p:txBody>
          <a:bodyPr wrap="square" lIns="0" tIns="0" rIns="0" bIns="0" rtlCol="0">
            <a:spAutoFit/>
          </a:bodyPr>
          <a:lstStyle/>
          <a:p>
            <a:r>
              <a:rPr lang="en-GB" sz="900" dirty="0">
                <a:solidFill>
                  <a:srgbClr val="3F3F3F"/>
                </a:solidFill>
                <a:effectLst/>
                <a:latin typeface="Helvetica" pitchFamily="2" charset="0"/>
              </a:rPr>
              <a:t>National Academy of Medicine. 2022. Global Roadmap for Healthy Longevity.</a:t>
            </a:r>
          </a:p>
        </p:txBody>
      </p:sp>
      <p:pic>
        <p:nvPicPr>
          <p:cNvPr id="6" name="Picture 5">
            <a:extLst>
              <a:ext uri="{FF2B5EF4-FFF2-40B4-BE49-F238E27FC236}">
                <a16:creationId xmlns:a16="http://schemas.microsoft.com/office/drawing/2014/main" id="{BA65E2B1-86F4-78A6-830B-0D79BAB7E0E1}"/>
              </a:ext>
            </a:extLst>
          </p:cNvPr>
          <p:cNvPicPr>
            <a:picLocks noChangeAspect="1"/>
          </p:cNvPicPr>
          <p:nvPr/>
        </p:nvPicPr>
        <p:blipFill>
          <a:blip r:embed="rId2"/>
          <a:srcRect/>
          <a:stretch/>
        </p:blipFill>
        <p:spPr>
          <a:xfrm>
            <a:off x="2290358" y="1814673"/>
            <a:ext cx="5660563" cy="4868794"/>
          </a:xfrm>
          <a:prstGeom prst="rect">
            <a:avLst/>
          </a:prstGeom>
        </p:spPr>
      </p:pic>
      <p:pic>
        <p:nvPicPr>
          <p:cNvPr id="9" name="Picture 8" descr="Text, letter&#10;&#10;Description automatically generated">
            <a:extLst>
              <a:ext uri="{FF2B5EF4-FFF2-40B4-BE49-F238E27FC236}">
                <a16:creationId xmlns:a16="http://schemas.microsoft.com/office/drawing/2014/main" id="{7245B887-7053-8913-8634-F62D2D3ADFCF}"/>
              </a:ext>
            </a:extLst>
          </p:cNvPr>
          <p:cNvPicPr>
            <a:picLocks noChangeAspect="1"/>
          </p:cNvPicPr>
          <p:nvPr/>
        </p:nvPicPr>
        <p:blipFill>
          <a:blip r:embed="rId3"/>
          <a:stretch>
            <a:fillRect/>
          </a:stretch>
        </p:blipFill>
        <p:spPr>
          <a:xfrm>
            <a:off x="7669012" y="2061409"/>
            <a:ext cx="2590800" cy="1892300"/>
          </a:xfrm>
          <a:prstGeom prst="rect">
            <a:avLst/>
          </a:prstGeom>
        </p:spPr>
      </p:pic>
    </p:spTree>
    <p:extLst>
      <p:ext uri="{BB962C8B-B14F-4D97-AF65-F5344CB8AC3E}">
        <p14:creationId xmlns:p14="http://schemas.microsoft.com/office/powerpoint/2010/main" val="391381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Plenary discussion</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5644603" cy="4796544"/>
          </a:xfrm>
        </p:spPr>
        <p:txBody>
          <a:bodyPr/>
          <a:lstStyle/>
          <a:p>
            <a:pPr lvl="3"/>
            <a:r>
              <a:rPr lang="en-US" dirty="0"/>
              <a:t>What do you think about the vision for healthy longevity? What aspects do you think are relevant to your community?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24</a:t>
            </a:fld>
            <a:endParaRPr lang="en-US"/>
          </a:p>
        </p:txBody>
      </p:sp>
      <p:pic>
        <p:nvPicPr>
          <p:cNvPr id="7" name="Picture 6" descr="Icon&#10;&#10;Description automatically generated">
            <a:extLst>
              <a:ext uri="{FF2B5EF4-FFF2-40B4-BE49-F238E27FC236}">
                <a16:creationId xmlns:a16="http://schemas.microsoft.com/office/drawing/2014/main" id="{B3714B86-36FE-91EE-0422-39A013AED567}"/>
              </a:ext>
            </a:extLst>
          </p:cNvPr>
          <p:cNvPicPr>
            <a:picLocks noChangeAspect="1"/>
          </p:cNvPicPr>
          <p:nvPr/>
        </p:nvPicPr>
        <p:blipFill>
          <a:blip r:embed="rId2"/>
          <a:stretch>
            <a:fillRect/>
          </a:stretch>
        </p:blipFill>
        <p:spPr>
          <a:xfrm>
            <a:off x="6446356" y="4198272"/>
            <a:ext cx="3149600" cy="2387600"/>
          </a:xfrm>
          <a:prstGeom prst="rect">
            <a:avLst/>
          </a:prstGeom>
        </p:spPr>
      </p:pic>
    </p:spTree>
    <p:extLst>
      <p:ext uri="{BB962C8B-B14F-4D97-AF65-F5344CB8AC3E}">
        <p14:creationId xmlns:p14="http://schemas.microsoft.com/office/powerpoint/2010/main" val="360059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148B8-5CD6-724C-86D7-FA2FA51E00DE}"/>
              </a:ext>
            </a:extLst>
          </p:cNvPr>
          <p:cNvSpPr>
            <a:spLocks noGrp="1"/>
          </p:cNvSpPr>
          <p:nvPr>
            <p:ph type="title"/>
          </p:nvPr>
        </p:nvSpPr>
        <p:spPr>
          <a:solidFill>
            <a:schemeClr val="accent1"/>
          </a:solidFill>
        </p:spPr>
        <p:txBody>
          <a:bodyPr/>
          <a:lstStyle/>
          <a:p>
            <a:r>
              <a:rPr lang="en-GB" dirty="0"/>
              <a:t>Session 4: </a:t>
            </a:r>
            <a:br>
              <a:rPr lang="en-GB" dirty="0"/>
            </a:br>
            <a:r>
              <a:rPr lang="en-GB" dirty="0"/>
              <a:t>Enablers of healthy </a:t>
            </a:r>
            <a:br>
              <a:rPr lang="en-GB" dirty="0"/>
            </a:br>
            <a:r>
              <a:rPr lang="en-GB" dirty="0"/>
              <a:t>longevity: Volunteering </a:t>
            </a:r>
            <a:br>
              <a:rPr lang="en-GB" dirty="0"/>
            </a:br>
            <a:r>
              <a:rPr lang="en-GB" dirty="0"/>
              <a:t>and work </a:t>
            </a:r>
          </a:p>
        </p:txBody>
      </p:sp>
      <p:sp>
        <p:nvSpPr>
          <p:cNvPr id="3" name="Footer Placeholder 2">
            <a:extLst>
              <a:ext uri="{FF2B5EF4-FFF2-40B4-BE49-F238E27FC236}">
                <a16:creationId xmlns:a16="http://schemas.microsoft.com/office/drawing/2014/main" id="{7DF9A975-0FBE-5E4E-BA8F-BB3A8C43BB6D}"/>
              </a:ext>
            </a:extLst>
          </p:cNvPr>
          <p:cNvSpPr>
            <a:spLocks noGrp="1"/>
          </p:cNvSpPr>
          <p:nvPr>
            <p:ph type="ftr" sz="quarter" idx="11"/>
          </p:nvPr>
        </p:nvSpPr>
        <p:spPr>
          <a:xfrm>
            <a:off x="432000" y="432000"/>
            <a:ext cx="3698040" cy="406200"/>
          </a:xfrm>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4" name="Slide Number Placeholder 3">
            <a:extLst>
              <a:ext uri="{FF2B5EF4-FFF2-40B4-BE49-F238E27FC236}">
                <a16:creationId xmlns:a16="http://schemas.microsoft.com/office/drawing/2014/main" id="{E8A40F03-85B4-1E43-929A-5963FBD7FDDC}"/>
              </a:ext>
            </a:extLst>
          </p:cNvPr>
          <p:cNvSpPr>
            <a:spLocks noGrp="1"/>
          </p:cNvSpPr>
          <p:nvPr>
            <p:ph type="sldNum" sz="quarter" idx="12"/>
          </p:nvPr>
        </p:nvSpPr>
        <p:spPr/>
        <p:txBody>
          <a:bodyPr/>
          <a:lstStyle/>
          <a:p>
            <a:fld id="{50F209D7-C180-5B4A-A7C2-AD533727DAA3}" type="slidenum">
              <a:rPr lang="en-US" smtClean="0"/>
              <a:t>25</a:t>
            </a:fld>
            <a:endParaRPr lang="en-US"/>
          </a:p>
        </p:txBody>
      </p:sp>
    </p:spTree>
    <p:extLst>
      <p:ext uri="{BB962C8B-B14F-4D97-AF65-F5344CB8AC3E}">
        <p14:creationId xmlns:p14="http://schemas.microsoft.com/office/powerpoint/2010/main" val="20235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5CA-64CC-2B40-80AA-5DBDC1D5E8CC}"/>
              </a:ext>
            </a:extLst>
          </p:cNvPr>
          <p:cNvSpPr>
            <a:spLocks noGrp="1"/>
          </p:cNvSpPr>
          <p:nvPr>
            <p:ph type="title"/>
          </p:nvPr>
        </p:nvSpPr>
        <p:spPr/>
        <p:txBody>
          <a:bodyPr/>
          <a:lstStyle/>
          <a:p>
            <a:r>
              <a:rPr lang="en-US" dirty="0"/>
              <a:t>Volunteering and work </a:t>
            </a:r>
          </a:p>
        </p:txBody>
      </p:sp>
      <p:sp>
        <p:nvSpPr>
          <p:cNvPr id="4" name="Footer Placeholder 3">
            <a:extLst>
              <a:ext uri="{FF2B5EF4-FFF2-40B4-BE49-F238E27FC236}">
                <a16:creationId xmlns:a16="http://schemas.microsoft.com/office/drawing/2014/main" id="{0750B4D5-8E0A-824A-9099-ABB813CCD1B2}"/>
              </a:ext>
            </a:extLst>
          </p:cNvPr>
          <p:cNvSpPr>
            <a:spLocks noGrp="1"/>
          </p:cNvSpPr>
          <p:nvPr>
            <p:ph type="ftr" sz="quarter" idx="11"/>
          </p:nvPr>
        </p:nvSpPr>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71CEDCD-A6DA-324C-A1F6-EFA57FD1E70D}"/>
              </a:ext>
            </a:extLst>
          </p:cNvPr>
          <p:cNvSpPr>
            <a:spLocks noGrp="1"/>
          </p:cNvSpPr>
          <p:nvPr>
            <p:ph type="sldNum" sz="quarter" idx="12"/>
          </p:nvPr>
        </p:nvSpPr>
        <p:spPr/>
        <p:txBody>
          <a:bodyPr/>
          <a:lstStyle/>
          <a:p>
            <a:fld id="{50F209D7-C180-5B4A-A7C2-AD533727DAA3}" type="slidenum">
              <a:rPr lang="en-US" smtClean="0"/>
              <a:t>26</a:t>
            </a:fld>
            <a:endParaRPr lang="en-US"/>
          </a:p>
        </p:txBody>
      </p:sp>
      <p:pic>
        <p:nvPicPr>
          <p:cNvPr id="3" name="Picture 2">
            <a:extLst>
              <a:ext uri="{FF2B5EF4-FFF2-40B4-BE49-F238E27FC236}">
                <a16:creationId xmlns:a16="http://schemas.microsoft.com/office/drawing/2014/main" id="{0D800077-008B-DA6A-D91B-77C78CF0607B}"/>
              </a:ext>
            </a:extLst>
          </p:cNvPr>
          <p:cNvPicPr>
            <a:picLocks noChangeAspect="1"/>
          </p:cNvPicPr>
          <p:nvPr/>
        </p:nvPicPr>
        <p:blipFill>
          <a:blip r:embed="rId2"/>
          <a:srcRect/>
          <a:stretch/>
        </p:blipFill>
        <p:spPr>
          <a:xfrm>
            <a:off x="431999" y="1804072"/>
            <a:ext cx="9868881" cy="5065621"/>
          </a:xfrm>
          <a:prstGeom prst="rect">
            <a:avLst/>
          </a:prstGeom>
        </p:spPr>
      </p:pic>
      <p:sp>
        <p:nvSpPr>
          <p:cNvPr id="6" name="Date Placeholder 3">
            <a:extLst>
              <a:ext uri="{FF2B5EF4-FFF2-40B4-BE49-F238E27FC236}">
                <a16:creationId xmlns:a16="http://schemas.microsoft.com/office/drawing/2014/main" id="{5F27A9D2-7175-E036-1641-CA37CB02A061}"/>
              </a:ext>
            </a:extLst>
          </p:cNvPr>
          <p:cNvSpPr txBox="1">
            <a:spLocks/>
          </p:cNvSpPr>
          <p:nvPr/>
        </p:nvSpPr>
        <p:spPr>
          <a:xfrm rot="16200000">
            <a:off x="-899003" y="3406490"/>
            <a:ext cx="2972046" cy="187664"/>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dirty="0">
                <a:solidFill>
                  <a:schemeClr val="bg1"/>
                </a:solidFill>
              </a:rPr>
              <a:t>Jonathan Moore/HelpAge International </a:t>
            </a:r>
            <a:endParaRPr lang="en-GB"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125881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5CA-64CC-2B40-80AA-5DBDC1D5E8CC}"/>
              </a:ext>
            </a:extLst>
          </p:cNvPr>
          <p:cNvSpPr>
            <a:spLocks noGrp="1"/>
          </p:cNvSpPr>
          <p:nvPr>
            <p:ph type="title"/>
          </p:nvPr>
        </p:nvSpPr>
        <p:spPr/>
        <p:txBody>
          <a:bodyPr/>
          <a:lstStyle/>
          <a:p>
            <a:r>
              <a:rPr lang="en-US" dirty="0"/>
              <a:t>Impact of volunteering</a:t>
            </a:r>
          </a:p>
        </p:txBody>
      </p:sp>
      <p:sp>
        <p:nvSpPr>
          <p:cNvPr id="4" name="Footer Placeholder 3">
            <a:extLst>
              <a:ext uri="{FF2B5EF4-FFF2-40B4-BE49-F238E27FC236}">
                <a16:creationId xmlns:a16="http://schemas.microsoft.com/office/drawing/2014/main" id="{0750B4D5-8E0A-824A-9099-ABB813CCD1B2}"/>
              </a:ext>
            </a:extLst>
          </p:cNvPr>
          <p:cNvSpPr>
            <a:spLocks noGrp="1"/>
          </p:cNvSpPr>
          <p:nvPr>
            <p:ph type="ftr" sz="quarter" idx="11"/>
          </p:nvPr>
        </p:nvSpPr>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71CEDCD-A6DA-324C-A1F6-EFA57FD1E70D}"/>
              </a:ext>
            </a:extLst>
          </p:cNvPr>
          <p:cNvSpPr>
            <a:spLocks noGrp="1"/>
          </p:cNvSpPr>
          <p:nvPr>
            <p:ph type="sldNum" sz="quarter" idx="12"/>
          </p:nvPr>
        </p:nvSpPr>
        <p:spPr/>
        <p:txBody>
          <a:bodyPr/>
          <a:lstStyle/>
          <a:p>
            <a:fld id="{50F209D7-C180-5B4A-A7C2-AD533727DAA3}" type="slidenum">
              <a:rPr lang="en-US" smtClean="0"/>
              <a:t>27</a:t>
            </a:fld>
            <a:endParaRPr lang="en-US"/>
          </a:p>
        </p:txBody>
      </p:sp>
      <p:pic>
        <p:nvPicPr>
          <p:cNvPr id="6" name="Picture 5" descr="Logo, company name&#10;&#10;Description automatically generated">
            <a:extLst>
              <a:ext uri="{FF2B5EF4-FFF2-40B4-BE49-F238E27FC236}">
                <a16:creationId xmlns:a16="http://schemas.microsoft.com/office/drawing/2014/main" id="{D0AB74B9-8AF5-5A9F-CA5A-7C4922C03086}"/>
              </a:ext>
            </a:extLst>
          </p:cNvPr>
          <p:cNvPicPr>
            <a:picLocks noChangeAspect="1"/>
          </p:cNvPicPr>
          <p:nvPr/>
        </p:nvPicPr>
        <p:blipFill>
          <a:blip r:embed="rId2"/>
          <a:stretch>
            <a:fillRect/>
          </a:stretch>
        </p:blipFill>
        <p:spPr>
          <a:xfrm>
            <a:off x="1864642" y="1913379"/>
            <a:ext cx="6511996" cy="4281034"/>
          </a:xfrm>
          <a:prstGeom prst="rect">
            <a:avLst/>
          </a:prstGeom>
        </p:spPr>
      </p:pic>
    </p:spTree>
    <p:extLst>
      <p:ext uri="{BB962C8B-B14F-4D97-AF65-F5344CB8AC3E}">
        <p14:creationId xmlns:p14="http://schemas.microsoft.com/office/powerpoint/2010/main" val="791987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5CA-64CC-2B40-80AA-5DBDC1D5E8CC}"/>
              </a:ext>
            </a:extLst>
          </p:cNvPr>
          <p:cNvSpPr>
            <a:spLocks noGrp="1"/>
          </p:cNvSpPr>
          <p:nvPr>
            <p:ph type="title"/>
          </p:nvPr>
        </p:nvSpPr>
        <p:spPr/>
        <p:txBody>
          <a:bodyPr/>
          <a:lstStyle/>
          <a:p>
            <a:r>
              <a:rPr lang="en-US" dirty="0"/>
              <a:t>Older people’s associations (OPAs)</a:t>
            </a:r>
          </a:p>
        </p:txBody>
      </p:sp>
      <p:sp>
        <p:nvSpPr>
          <p:cNvPr id="3" name="Content Placeholder 2">
            <a:extLst>
              <a:ext uri="{FF2B5EF4-FFF2-40B4-BE49-F238E27FC236}">
                <a16:creationId xmlns:a16="http://schemas.microsoft.com/office/drawing/2014/main" id="{F0283029-67A1-9A47-87FF-EFA8BCA26FA4}"/>
              </a:ext>
            </a:extLst>
          </p:cNvPr>
          <p:cNvSpPr>
            <a:spLocks noGrp="1"/>
          </p:cNvSpPr>
          <p:nvPr>
            <p:ph idx="1"/>
          </p:nvPr>
        </p:nvSpPr>
        <p:spPr>
          <a:xfrm>
            <a:off x="432000" y="1800000"/>
            <a:ext cx="6027166" cy="4796544"/>
          </a:xfrm>
        </p:spPr>
        <p:txBody>
          <a:bodyPr/>
          <a:lstStyle/>
          <a:p>
            <a:pPr lvl="3"/>
            <a:r>
              <a:rPr lang="en-US" dirty="0"/>
              <a:t>Community-based groups that include older people working together to improve the situation of older people and the communities they live in.</a:t>
            </a:r>
          </a:p>
        </p:txBody>
      </p:sp>
      <p:sp>
        <p:nvSpPr>
          <p:cNvPr id="4" name="Footer Placeholder 3">
            <a:extLst>
              <a:ext uri="{FF2B5EF4-FFF2-40B4-BE49-F238E27FC236}">
                <a16:creationId xmlns:a16="http://schemas.microsoft.com/office/drawing/2014/main" id="{0750B4D5-8E0A-824A-9099-ABB813CCD1B2}"/>
              </a:ext>
            </a:extLst>
          </p:cNvPr>
          <p:cNvSpPr>
            <a:spLocks noGrp="1"/>
          </p:cNvSpPr>
          <p:nvPr>
            <p:ph type="ftr" sz="quarter" idx="11"/>
          </p:nvPr>
        </p:nvSpPr>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71CEDCD-A6DA-324C-A1F6-EFA57FD1E70D}"/>
              </a:ext>
            </a:extLst>
          </p:cNvPr>
          <p:cNvSpPr>
            <a:spLocks noGrp="1"/>
          </p:cNvSpPr>
          <p:nvPr>
            <p:ph type="sldNum" sz="quarter" idx="12"/>
          </p:nvPr>
        </p:nvSpPr>
        <p:spPr/>
        <p:txBody>
          <a:bodyPr/>
          <a:lstStyle/>
          <a:p>
            <a:fld id="{50F209D7-C180-5B4A-A7C2-AD533727DAA3}" type="slidenum">
              <a:rPr lang="en-US" smtClean="0"/>
              <a:t>28</a:t>
            </a:fld>
            <a:endParaRPr lang="en-US"/>
          </a:p>
        </p:txBody>
      </p:sp>
      <p:pic>
        <p:nvPicPr>
          <p:cNvPr id="7" name="Picture 6" descr="Logo, icon&#10;&#10;Description automatically generated">
            <a:extLst>
              <a:ext uri="{FF2B5EF4-FFF2-40B4-BE49-F238E27FC236}">
                <a16:creationId xmlns:a16="http://schemas.microsoft.com/office/drawing/2014/main" id="{9EF16017-C0DA-30AF-A3B4-B9627EF6AF22}"/>
              </a:ext>
            </a:extLst>
          </p:cNvPr>
          <p:cNvPicPr>
            <a:picLocks noChangeAspect="1"/>
          </p:cNvPicPr>
          <p:nvPr/>
        </p:nvPicPr>
        <p:blipFill>
          <a:blip r:embed="rId2"/>
          <a:stretch>
            <a:fillRect/>
          </a:stretch>
        </p:blipFill>
        <p:spPr>
          <a:xfrm>
            <a:off x="7329469" y="1800000"/>
            <a:ext cx="2345971" cy="2366195"/>
          </a:xfrm>
          <a:prstGeom prst="rect">
            <a:avLst/>
          </a:prstGeom>
        </p:spPr>
      </p:pic>
    </p:spTree>
    <p:extLst>
      <p:ext uri="{BB962C8B-B14F-4D97-AF65-F5344CB8AC3E}">
        <p14:creationId xmlns:p14="http://schemas.microsoft.com/office/powerpoint/2010/main" val="632447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0" y="1115036"/>
            <a:ext cx="9435900" cy="699637"/>
          </a:xfrm>
        </p:spPr>
        <p:txBody>
          <a:bodyPr/>
          <a:lstStyle/>
          <a:p>
            <a:r>
              <a:rPr lang="en-US" dirty="0"/>
              <a:t>Older people’s experiences of volunteering</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29</a:t>
            </a:fld>
            <a:endParaRPr lang="en-US"/>
          </a:p>
        </p:txBody>
      </p:sp>
      <p:sp>
        <p:nvSpPr>
          <p:cNvPr id="8" name="Rectangular Callout 7">
            <a:extLst>
              <a:ext uri="{FF2B5EF4-FFF2-40B4-BE49-F238E27FC236}">
                <a16:creationId xmlns:a16="http://schemas.microsoft.com/office/drawing/2014/main" id="{DDAA905E-BD54-D52F-7EA7-CE9BD36A8A26}"/>
              </a:ext>
            </a:extLst>
          </p:cNvPr>
          <p:cNvSpPr/>
          <p:nvPr/>
        </p:nvSpPr>
        <p:spPr>
          <a:xfrm flipH="1">
            <a:off x="432000" y="1800000"/>
            <a:ext cx="4661578" cy="3887165"/>
          </a:xfrm>
          <a:custGeom>
            <a:avLst/>
            <a:gdLst>
              <a:gd name="connsiteX0" fmla="*/ 0 w 4661578"/>
              <a:gd name="connsiteY0" fmla="*/ 0 h 3280000"/>
              <a:gd name="connsiteX1" fmla="*/ 776930 w 4661578"/>
              <a:gd name="connsiteY1" fmla="*/ 0 h 3280000"/>
              <a:gd name="connsiteX2" fmla="*/ 776930 w 4661578"/>
              <a:gd name="connsiteY2" fmla="*/ 0 h 3280000"/>
              <a:gd name="connsiteX3" fmla="*/ 1942324 w 4661578"/>
              <a:gd name="connsiteY3" fmla="*/ 0 h 3280000"/>
              <a:gd name="connsiteX4" fmla="*/ 4661578 w 4661578"/>
              <a:gd name="connsiteY4" fmla="*/ 0 h 3280000"/>
              <a:gd name="connsiteX5" fmla="*/ 4661578 w 4661578"/>
              <a:gd name="connsiteY5" fmla="*/ 1913333 h 3280000"/>
              <a:gd name="connsiteX6" fmla="*/ 4661578 w 4661578"/>
              <a:gd name="connsiteY6" fmla="*/ 1913333 h 3280000"/>
              <a:gd name="connsiteX7" fmla="*/ 4661578 w 4661578"/>
              <a:gd name="connsiteY7" fmla="*/ 2733333 h 3280000"/>
              <a:gd name="connsiteX8" fmla="*/ 4661578 w 4661578"/>
              <a:gd name="connsiteY8" fmla="*/ 3280000 h 3280000"/>
              <a:gd name="connsiteX9" fmla="*/ 1942324 w 4661578"/>
              <a:gd name="connsiteY9" fmla="*/ 3280000 h 3280000"/>
              <a:gd name="connsiteX10" fmla="*/ 1396189 w 4661578"/>
              <a:gd name="connsiteY10" fmla="*/ 4204665 h 3280000"/>
              <a:gd name="connsiteX11" fmla="*/ 776930 w 4661578"/>
              <a:gd name="connsiteY11" fmla="*/ 3280000 h 3280000"/>
              <a:gd name="connsiteX12" fmla="*/ 0 w 4661578"/>
              <a:gd name="connsiteY12" fmla="*/ 3280000 h 3280000"/>
              <a:gd name="connsiteX13" fmla="*/ 0 w 4661578"/>
              <a:gd name="connsiteY13" fmla="*/ 2733333 h 3280000"/>
              <a:gd name="connsiteX14" fmla="*/ 0 w 4661578"/>
              <a:gd name="connsiteY14" fmla="*/ 1913333 h 3280000"/>
              <a:gd name="connsiteX15" fmla="*/ 0 w 4661578"/>
              <a:gd name="connsiteY15" fmla="*/ 1913333 h 3280000"/>
              <a:gd name="connsiteX16" fmla="*/ 0 w 4661578"/>
              <a:gd name="connsiteY16" fmla="*/ 0 h 3280000"/>
              <a:gd name="connsiteX0" fmla="*/ 0 w 4661578"/>
              <a:gd name="connsiteY0" fmla="*/ 0 h 3887165"/>
              <a:gd name="connsiteX1" fmla="*/ 776930 w 4661578"/>
              <a:gd name="connsiteY1" fmla="*/ 0 h 3887165"/>
              <a:gd name="connsiteX2" fmla="*/ 776930 w 4661578"/>
              <a:gd name="connsiteY2" fmla="*/ 0 h 3887165"/>
              <a:gd name="connsiteX3" fmla="*/ 1942324 w 4661578"/>
              <a:gd name="connsiteY3" fmla="*/ 0 h 3887165"/>
              <a:gd name="connsiteX4" fmla="*/ 4661578 w 4661578"/>
              <a:gd name="connsiteY4" fmla="*/ 0 h 3887165"/>
              <a:gd name="connsiteX5" fmla="*/ 4661578 w 4661578"/>
              <a:gd name="connsiteY5" fmla="*/ 1913333 h 3887165"/>
              <a:gd name="connsiteX6" fmla="*/ 4661578 w 4661578"/>
              <a:gd name="connsiteY6" fmla="*/ 1913333 h 3887165"/>
              <a:gd name="connsiteX7" fmla="*/ 4661578 w 4661578"/>
              <a:gd name="connsiteY7" fmla="*/ 2733333 h 3887165"/>
              <a:gd name="connsiteX8" fmla="*/ 4661578 w 4661578"/>
              <a:gd name="connsiteY8" fmla="*/ 3280000 h 3887165"/>
              <a:gd name="connsiteX9" fmla="*/ 1942324 w 4661578"/>
              <a:gd name="connsiteY9" fmla="*/ 3280000 h 3887165"/>
              <a:gd name="connsiteX10" fmla="*/ 1370789 w 4661578"/>
              <a:gd name="connsiteY10" fmla="*/ 3887165 h 3887165"/>
              <a:gd name="connsiteX11" fmla="*/ 776930 w 4661578"/>
              <a:gd name="connsiteY11" fmla="*/ 3280000 h 3887165"/>
              <a:gd name="connsiteX12" fmla="*/ 0 w 4661578"/>
              <a:gd name="connsiteY12" fmla="*/ 3280000 h 3887165"/>
              <a:gd name="connsiteX13" fmla="*/ 0 w 4661578"/>
              <a:gd name="connsiteY13" fmla="*/ 2733333 h 3887165"/>
              <a:gd name="connsiteX14" fmla="*/ 0 w 4661578"/>
              <a:gd name="connsiteY14" fmla="*/ 1913333 h 3887165"/>
              <a:gd name="connsiteX15" fmla="*/ 0 w 4661578"/>
              <a:gd name="connsiteY15" fmla="*/ 1913333 h 3887165"/>
              <a:gd name="connsiteX16" fmla="*/ 0 w 4661578"/>
              <a:gd name="connsiteY16" fmla="*/ 0 h 388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1578" h="3887165">
                <a:moveTo>
                  <a:pt x="0" y="0"/>
                </a:moveTo>
                <a:lnTo>
                  <a:pt x="776930" y="0"/>
                </a:lnTo>
                <a:lnTo>
                  <a:pt x="776930" y="0"/>
                </a:lnTo>
                <a:lnTo>
                  <a:pt x="1942324" y="0"/>
                </a:lnTo>
                <a:lnTo>
                  <a:pt x="4661578" y="0"/>
                </a:lnTo>
                <a:lnTo>
                  <a:pt x="4661578" y="1913333"/>
                </a:lnTo>
                <a:lnTo>
                  <a:pt x="4661578" y="1913333"/>
                </a:lnTo>
                <a:lnTo>
                  <a:pt x="4661578" y="2733333"/>
                </a:lnTo>
                <a:lnTo>
                  <a:pt x="4661578" y="3280000"/>
                </a:lnTo>
                <a:lnTo>
                  <a:pt x="1942324" y="3280000"/>
                </a:lnTo>
                <a:lnTo>
                  <a:pt x="1370789" y="3887165"/>
                </a:lnTo>
                <a:lnTo>
                  <a:pt x="776930" y="3280000"/>
                </a:lnTo>
                <a:lnTo>
                  <a:pt x="0" y="3280000"/>
                </a:lnTo>
                <a:lnTo>
                  <a:pt x="0" y="2733333"/>
                </a:lnTo>
                <a:lnTo>
                  <a:pt x="0" y="1913333"/>
                </a:lnTo>
                <a:lnTo>
                  <a:pt x="0" y="1913333"/>
                </a:lnTo>
                <a:lnTo>
                  <a:pt x="0" y="0"/>
                </a:lnTo>
                <a:close/>
              </a:path>
            </a:pathLst>
          </a:cu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6080CB1-00DD-8027-0BC5-7FC28CA14C9A}"/>
              </a:ext>
            </a:extLst>
          </p:cNvPr>
          <p:cNvSpPr txBox="1">
            <a:spLocks/>
          </p:cNvSpPr>
          <p:nvPr/>
        </p:nvSpPr>
        <p:spPr>
          <a:xfrm>
            <a:off x="602210" y="1996446"/>
            <a:ext cx="4211090" cy="2931154"/>
          </a:xfrm>
          <a:prstGeom prst="rect">
            <a:avLst/>
          </a:prstGeom>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r>
              <a:rPr lang="en-US" sz="1600" b="1" i="1" dirty="0">
                <a:solidFill>
                  <a:schemeClr val="accent2"/>
                </a:solidFill>
              </a:rPr>
              <a:t>“As an older citizen monitor, my job is to give information to older people so they know their rights and to understand their problems. Then I start gathering the information and I take that to the leaders who are able to help them.” </a:t>
            </a:r>
          </a:p>
          <a:p>
            <a:pPr lvl="3"/>
            <a:r>
              <a:rPr lang="en-US" sz="1600" dirty="0">
                <a:solidFill>
                  <a:schemeClr val="accent2"/>
                </a:solidFill>
              </a:rPr>
              <a:t>Oto </a:t>
            </a:r>
            <a:r>
              <a:rPr lang="en-US" sz="1600" dirty="0" err="1">
                <a:solidFill>
                  <a:schemeClr val="accent2"/>
                </a:solidFill>
              </a:rPr>
              <a:t>Augustino</a:t>
            </a:r>
            <a:r>
              <a:rPr lang="en-US" sz="1600" dirty="0">
                <a:solidFill>
                  <a:schemeClr val="accent2"/>
                </a:solidFill>
              </a:rPr>
              <a:t>, an older citizen monitor in Karamoja, Uganda</a:t>
            </a:r>
          </a:p>
        </p:txBody>
      </p:sp>
      <p:sp>
        <p:nvSpPr>
          <p:cNvPr id="13" name="Rectangular Callout 12">
            <a:extLst>
              <a:ext uri="{FF2B5EF4-FFF2-40B4-BE49-F238E27FC236}">
                <a16:creationId xmlns:a16="http://schemas.microsoft.com/office/drawing/2014/main" id="{BF625D66-25B5-33F5-7E18-005015371DC4}"/>
              </a:ext>
            </a:extLst>
          </p:cNvPr>
          <p:cNvSpPr/>
          <p:nvPr/>
        </p:nvSpPr>
        <p:spPr>
          <a:xfrm flipH="1">
            <a:off x="5315281" y="1807337"/>
            <a:ext cx="4944532" cy="5003664"/>
          </a:xfrm>
          <a:custGeom>
            <a:avLst/>
            <a:gdLst>
              <a:gd name="connsiteX0" fmla="*/ 0 w 4944532"/>
              <a:gd name="connsiteY0" fmla="*/ 0 h 4428364"/>
              <a:gd name="connsiteX1" fmla="*/ 824089 w 4944532"/>
              <a:gd name="connsiteY1" fmla="*/ 0 h 4428364"/>
              <a:gd name="connsiteX2" fmla="*/ 824089 w 4944532"/>
              <a:gd name="connsiteY2" fmla="*/ 0 h 4428364"/>
              <a:gd name="connsiteX3" fmla="*/ 2060222 w 4944532"/>
              <a:gd name="connsiteY3" fmla="*/ 0 h 4428364"/>
              <a:gd name="connsiteX4" fmla="*/ 4944532 w 4944532"/>
              <a:gd name="connsiteY4" fmla="*/ 0 h 4428364"/>
              <a:gd name="connsiteX5" fmla="*/ 4944532 w 4944532"/>
              <a:gd name="connsiteY5" fmla="*/ 2583212 h 4428364"/>
              <a:gd name="connsiteX6" fmla="*/ 4944532 w 4944532"/>
              <a:gd name="connsiteY6" fmla="*/ 2583212 h 4428364"/>
              <a:gd name="connsiteX7" fmla="*/ 4944532 w 4944532"/>
              <a:gd name="connsiteY7" fmla="*/ 3690303 h 4428364"/>
              <a:gd name="connsiteX8" fmla="*/ 4944532 w 4944532"/>
              <a:gd name="connsiteY8" fmla="*/ 4428364 h 4428364"/>
              <a:gd name="connsiteX9" fmla="*/ 2060222 w 4944532"/>
              <a:gd name="connsiteY9" fmla="*/ 4428364 h 4428364"/>
              <a:gd name="connsiteX10" fmla="*/ 1480937 w 4944532"/>
              <a:gd name="connsiteY10" fmla="*/ 5676764 h 4428364"/>
              <a:gd name="connsiteX11" fmla="*/ 824089 w 4944532"/>
              <a:gd name="connsiteY11" fmla="*/ 4428364 h 4428364"/>
              <a:gd name="connsiteX12" fmla="*/ 0 w 4944532"/>
              <a:gd name="connsiteY12" fmla="*/ 4428364 h 4428364"/>
              <a:gd name="connsiteX13" fmla="*/ 0 w 4944532"/>
              <a:gd name="connsiteY13" fmla="*/ 3690303 h 4428364"/>
              <a:gd name="connsiteX14" fmla="*/ 0 w 4944532"/>
              <a:gd name="connsiteY14" fmla="*/ 2583212 h 4428364"/>
              <a:gd name="connsiteX15" fmla="*/ 0 w 4944532"/>
              <a:gd name="connsiteY15" fmla="*/ 2583212 h 4428364"/>
              <a:gd name="connsiteX16" fmla="*/ 0 w 4944532"/>
              <a:gd name="connsiteY16" fmla="*/ 0 h 4428364"/>
              <a:gd name="connsiteX0" fmla="*/ 0 w 4944532"/>
              <a:gd name="connsiteY0" fmla="*/ 0 h 5003664"/>
              <a:gd name="connsiteX1" fmla="*/ 824089 w 4944532"/>
              <a:gd name="connsiteY1" fmla="*/ 0 h 5003664"/>
              <a:gd name="connsiteX2" fmla="*/ 824089 w 4944532"/>
              <a:gd name="connsiteY2" fmla="*/ 0 h 5003664"/>
              <a:gd name="connsiteX3" fmla="*/ 2060222 w 4944532"/>
              <a:gd name="connsiteY3" fmla="*/ 0 h 5003664"/>
              <a:gd name="connsiteX4" fmla="*/ 4944532 w 4944532"/>
              <a:gd name="connsiteY4" fmla="*/ 0 h 5003664"/>
              <a:gd name="connsiteX5" fmla="*/ 4944532 w 4944532"/>
              <a:gd name="connsiteY5" fmla="*/ 2583212 h 5003664"/>
              <a:gd name="connsiteX6" fmla="*/ 4944532 w 4944532"/>
              <a:gd name="connsiteY6" fmla="*/ 2583212 h 5003664"/>
              <a:gd name="connsiteX7" fmla="*/ 4944532 w 4944532"/>
              <a:gd name="connsiteY7" fmla="*/ 3690303 h 5003664"/>
              <a:gd name="connsiteX8" fmla="*/ 4944532 w 4944532"/>
              <a:gd name="connsiteY8" fmla="*/ 4428364 h 5003664"/>
              <a:gd name="connsiteX9" fmla="*/ 2060222 w 4944532"/>
              <a:gd name="connsiteY9" fmla="*/ 4428364 h 5003664"/>
              <a:gd name="connsiteX10" fmla="*/ 1468237 w 4944532"/>
              <a:gd name="connsiteY10" fmla="*/ 5003664 h 5003664"/>
              <a:gd name="connsiteX11" fmla="*/ 824089 w 4944532"/>
              <a:gd name="connsiteY11" fmla="*/ 4428364 h 5003664"/>
              <a:gd name="connsiteX12" fmla="*/ 0 w 4944532"/>
              <a:gd name="connsiteY12" fmla="*/ 4428364 h 5003664"/>
              <a:gd name="connsiteX13" fmla="*/ 0 w 4944532"/>
              <a:gd name="connsiteY13" fmla="*/ 3690303 h 5003664"/>
              <a:gd name="connsiteX14" fmla="*/ 0 w 4944532"/>
              <a:gd name="connsiteY14" fmla="*/ 2583212 h 5003664"/>
              <a:gd name="connsiteX15" fmla="*/ 0 w 4944532"/>
              <a:gd name="connsiteY15" fmla="*/ 2583212 h 5003664"/>
              <a:gd name="connsiteX16" fmla="*/ 0 w 4944532"/>
              <a:gd name="connsiteY16" fmla="*/ 0 h 50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44532" h="5003664">
                <a:moveTo>
                  <a:pt x="0" y="0"/>
                </a:moveTo>
                <a:lnTo>
                  <a:pt x="824089" y="0"/>
                </a:lnTo>
                <a:lnTo>
                  <a:pt x="824089" y="0"/>
                </a:lnTo>
                <a:lnTo>
                  <a:pt x="2060222" y="0"/>
                </a:lnTo>
                <a:lnTo>
                  <a:pt x="4944532" y="0"/>
                </a:lnTo>
                <a:lnTo>
                  <a:pt x="4944532" y="2583212"/>
                </a:lnTo>
                <a:lnTo>
                  <a:pt x="4944532" y="2583212"/>
                </a:lnTo>
                <a:lnTo>
                  <a:pt x="4944532" y="3690303"/>
                </a:lnTo>
                <a:lnTo>
                  <a:pt x="4944532" y="4428364"/>
                </a:lnTo>
                <a:lnTo>
                  <a:pt x="2060222" y="4428364"/>
                </a:lnTo>
                <a:lnTo>
                  <a:pt x="1468237" y="5003664"/>
                </a:lnTo>
                <a:lnTo>
                  <a:pt x="824089" y="4428364"/>
                </a:lnTo>
                <a:lnTo>
                  <a:pt x="0" y="4428364"/>
                </a:lnTo>
                <a:lnTo>
                  <a:pt x="0" y="3690303"/>
                </a:lnTo>
                <a:lnTo>
                  <a:pt x="0" y="2583212"/>
                </a:lnTo>
                <a:lnTo>
                  <a:pt x="0" y="2583212"/>
                </a:lnTo>
                <a:lnTo>
                  <a:pt x="0" y="0"/>
                </a:lnTo>
                <a:close/>
              </a:path>
            </a:pathLst>
          </a:cu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AD368CBB-666A-CB88-B60F-5F1E755D1EEC}"/>
              </a:ext>
            </a:extLst>
          </p:cNvPr>
          <p:cNvSpPr txBox="1">
            <a:spLocks/>
          </p:cNvSpPr>
          <p:nvPr/>
        </p:nvSpPr>
        <p:spPr>
          <a:xfrm>
            <a:off x="5485491" y="2003783"/>
            <a:ext cx="4401228" cy="1555137"/>
          </a:xfrm>
          <a:prstGeom prst="rect">
            <a:avLst/>
          </a:prstGeom>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r>
              <a:rPr lang="en-US" sz="1600" b="1" i="1" dirty="0">
                <a:solidFill>
                  <a:schemeClr val="accent2"/>
                </a:solidFill>
              </a:rPr>
              <a:t>“These activities help seniors in having physical exercise. And apart from that, it gives older people some emotional support because these activities preoccupy their minds, taking them off their problems. That’s why we are really into these social activities... Older people feel that they are still important and part of society, it takes us off thinking that we are alone and isolated… It affects our mental health and wellbeing.” </a:t>
            </a:r>
          </a:p>
          <a:p>
            <a:pPr lvl="3"/>
            <a:r>
              <a:rPr lang="en-US" sz="1600" dirty="0">
                <a:solidFill>
                  <a:schemeClr val="accent2"/>
                </a:solidFill>
              </a:rPr>
              <a:t>71-year-old woman, Philippines</a:t>
            </a:r>
          </a:p>
        </p:txBody>
      </p:sp>
    </p:spTree>
    <p:extLst>
      <p:ext uri="{BB962C8B-B14F-4D97-AF65-F5344CB8AC3E}">
        <p14:creationId xmlns:p14="http://schemas.microsoft.com/office/powerpoint/2010/main" val="298705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148B8-5CD6-724C-86D7-FA2FA51E00DE}"/>
              </a:ext>
            </a:extLst>
          </p:cNvPr>
          <p:cNvSpPr>
            <a:spLocks noGrp="1"/>
          </p:cNvSpPr>
          <p:nvPr>
            <p:ph type="title"/>
          </p:nvPr>
        </p:nvSpPr>
        <p:spPr>
          <a:solidFill>
            <a:schemeClr val="accent1"/>
          </a:solidFill>
        </p:spPr>
        <p:txBody>
          <a:bodyPr/>
          <a:lstStyle/>
          <a:p>
            <a:r>
              <a:rPr lang="en-US" dirty="0"/>
              <a:t>Session 1: </a:t>
            </a:r>
            <a:br>
              <a:rPr lang="en-US" dirty="0"/>
            </a:br>
            <a:r>
              <a:rPr lang="en-US" dirty="0"/>
              <a:t>Background to the </a:t>
            </a:r>
            <a:r>
              <a:rPr lang="en-US" i="1" dirty="0"/>
              <a:t>Global Roadmap for Healthy Longevity</a:t>
            </a:r>
            <a:r>
              <a:rPr lang="en-US" dirty="0"/>
              <a:t>, and workshop objectives</a:t>
            </a:r>
          </a:p>
        </p:txBody>
      </p:sp>
      <p:sp>
        <p:nvSpPr>
          <p:cNvPr id="3" name="Footer Placeholder 2">
            <a:extLst>
              <a:ext uri="{FF2B5EF4-FFF2-40B4-BE49-F238E27FC236}">
                <a16:creationId xmlns:a16="http://schemas.microsoft.com/office/drawing/2014/main" id="{7DF9A975-0FBE-5E4E-BA8F-BB3A8C43BB6D}"/>
              </a:ext>
            </a:extLst>
          </p:cNvPr>
          <p:cNvSpPr>
            <a:spLocks noGrp="1"/>
          </p:cNvSpPr>
          <p:nvPr>
            <p:ph type="ftr" sz="quarter" idx="11"/>
          </p:nvPr>
        </p:nvSpPr>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4" name="Slide Number Placeholder 3">
            <a:extLst>
              <a:ext uri="{FF2B5EF4-FFF2-40B4-BE49-F238E27FC236}">
                <a16:creationId xmlns:a16="http://schemas.microsoft.com/office/drawing/2014/main" id="{E8A40F03-85B4-1E43-929A-5963FBD7FDDC}"/>
              </a:ext>
            </a:extLst>
          </p:cNvPr>
          <p:cNvSpPr>
            <a:spLocks noGrp="1"/>
          </p:cNvSpPr>
          <p:nvPr>
            <p:ph type="sldNum" sz="quarter" idx="12"/>
          </p:nvPr>
        </p:nvSpPr>
        <p:spPr/>
        <p:txBody>
          <a:bodyPr/>
          <a:lstStyle/>
          <a:p>
            <a:fld id="{50F209D7-C180-5B4A-A7C2-AD533727DAA3}" type="slidenum">
              <a:rPr lang="en-US" smtClean="0"/>
              <a:t>3</a:t>
            </a:fld>
            <a:endParaRPr lang="en-US"/>
          </a:p>
        </p:txBody>
      </p:sp>
    </p:spTree>
    <p:extLst>
      <p:ext uri="{BB962C8B-B14F-4D97-AF65-F5344CB8AC3E}">
        <p14:creationId xmlns:p14="http://schemas.microsoft.com/office/powerpoint/2010/main" val="353246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Plenary discussion </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2" y="1800000"/>
            <a:ext cx="5503578" cy="4796544"/>
          </a:xfrm>
        </p:spPr>
        <p:txBody>
          <a:bodyPr/>
          <a:lstStyle/>
          <a:p>
            <a:pPr marL="354012" lvl="3" indent="-342900">
              <a:buFont typeface="Arial" panose="020B0604020202020204" pitchFamily="34" charset="0"/>
              <a:buChar char="•"/>
            </a:pPr>
            <a:r>
              <a:rPr lang="en-US" dirty="0"/>
              <a:t>Do you volunteer in your community? </a:t>
            </a:r>
          </a:p>
          <a:p>
            <a:pPr marL="354012" lvl="3" indent="-342900">
              <a:buFont typeface="Arial" panose="020B0604020202020204" pitchFamily="34" charset="0"/>
              <a:buChar char="•"/>
            </a:pPr>
            <a:r>
              <a:rPr lang="en-US" dirty="0"/>
              <a:t>Do you have an example of any volunteer </a:t>
            </a:r>
            <a:r>
              <a:rPr lang="en-US" dirty="0" err="1"/>
              <a:t>programmes</a:t>
            </a:r>
            <a:r>
              <a:rPr lang="en-US" dirty="0"/>
              <a:t> for older people in your country?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30</a:t>
            </a:fld>
            <a:endParaRPr lang="en-US"/>
          </a:p>
        </p:txBody>
      </p:sp>
      <p:pic>
        <p:nvPicPr>
          <p:cNvPr id="7" name="Picture 6" descr="Icon&#10;&#10;Description automatically generated">
            <a:extLst>
              <a:ext uri="{FF2B5EF4-FFF2-40B4-BE49-F238E27FC236}">
                <a16:creationId xmlns:a16="http://schemas.microsoft.com/office/drawing/2014/main" id="{81CC8812-9A7B-D117-DCF5-60C31CF4FCDD}"/>
              </a:ext>
            </a:extLst>
          </p:cNvPr>
          <p:cNvPicPr>
            <a:picLocks noChangeAspect="1"/>
          </p:cNvPicPr>
          <p:nvPr/>
        </p:nvPicPr>
        <p:blipFill>
          <a:blip r:embed="rId2"/>
          <a:stretch>
            <a:fillRect/>
          </a:stretch>
        </p:blipFill>
        <p:spPr>
          <a:xfrm>
            <a:off x="6446356" y="4198272"/>
            <a:ext cx="3149600" cy="2387600"/>
          </a:xfrm>
          <a:prstGeom prst="rect">
            <a:avLst/>
          </a:prstGeom>
        </p:spPr>
      </p:pic>
    </p:spTree>
    <p:extLst>
      <p:ext uri="{BB962C8B-B14F-4D97-AF65-F5344CB8AC3E}">
        <p14:creationId xmlns:p14="http://schemas.microsoft.com/office/powerpoint/2010/main" val="984036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Work</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31</a:t>
            </a:fld>
            <a:endParaRPr lang="en-US"/>
          </a:p>
        </p:txBody>
      </p:sp>
      <p:sp>
        <p:nvSpPr>
          <p:cNvPr id="6" name="Content Placeholder 2">
            <a:extLst>
              <a:ext uri="{FF2B5EF4-FFF2-40B4-BE49-F238E27FC236}">
                <a16:creationId xmlns:a16="http://schemas.microsoft.com/office/drawing/2014/main" id="{9AB05E8E-EB4C-A8BC-086B-577CFD69FA6F}"/>
              </a:ext>
            </a:extLst>
          </p:cNvPr>
          <p:cNvSpPr txBox="1">
            <a:spLocks/>
          </p:cNvSpPr>
          <p:nvPr/>
        </p:nvSpPr>
        <p:spPr>
          <a:xfrm>
            <a:off x="432000" y="1799586"/>
            <a:ext cx="3024000" cy="2451401"/>
          </a:xfrm>
          <a:prstGeom prst="rect">
            <a:avLst/>
          </a:prstGeom>
          <a:solidFill>
            <a:schemeClr val="accent3">
              <a:alpha val="75000"/>
            </a:schemeClr>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Governments and the private sector can support opportunities for older people in the workforce, especially older women</a:t>
            </a:r>
          </a:p>
        </p:txBody>
      </p:sp>
      <p:sp>
        <p:nvSpPr>
          <p:cNvPr id="7" name="Content Placeholder 2">
            <a:extLst>
              <a:ext uri="{FF2B5EF4-FFF2-40B4-BE49-F238E27FC236}">
                <a16:creationId xmlns:a16="http://schemas.microsoft.com/office/drawing/2014/main" id="{3B8EC785-91FA-BB7D-5933-2E6B3A5F3FDE}"/>
              </a:ext>
            </a:extLst>
          </p:cNvPr>
          <p:cNvSpPr txBox="1">
            <a:spLocks/>
          </p:cNvSpPr>
          <p:nvPr/>
        </p:nvSpPr>
        <p:spPr>
          <a:xfrm>
            <a:off x="3634125" y="1799586"/>
            <a:ext cx="3024000" cy="2451401"/>
          </a:xfrm>
          <a:prstGeom prst="rect">
            <a:avLst/>
          </a:prstGeom>
          <a:solidFill>
            <a:schemeClr val="accent2"/>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Older people have decades of knowledge and experience</a:t>
            </a:r>
          </a:p>
        </p:txBody>
      </p:sp>
      <p:sp>
        <p:nvSpPr>
          <p:cNvPr id="8" name="Content Placeholder 2">
            <a:extLst>
              <a:ext uri="{FF2B5EF4-FFF2-40B4-BE49-F238E27FC236}">
                <a16:creationId xmlns:a16="http://schemas.microsoft.com/office/drawing/2014/main" id="{8C58D38E-16C1-FB39-49F7-942E2AEA21BC}"/>
              </a:ext>
            </a:extLst>
          </p:cNvPr>
          <p:cNvSpPr txBox="1">
            <a:spLocks/>
          </p:cNvSpPr>
          <p:nvPr/>
        </p:nvSpPr>
        <p:spPr>
          <a:xfrm>
            <a:off x="6879833" y="1799586"/>
            <a:ext cx="3024000" cy="2451401"/>
          </a:xfrm>
          <a:prstGeom prst="rect">
            <a:avLst/>
          </a:prstGeom>
          <a:solidFill>
            <a:schemeClr val="tx2"/>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Mentor young </a:t>
            </a:r>
            <a:br>
              <a:rPr lang="en-US" dirty="0">
                <a:solidFill>
                  <a:schemeClr val="bg1"/>
                </a:solidFill>
              </a:rPr>
            </a:br>
            <a:r>
              <a:rPr lang="en-US" dirty="0">
                <a:solidFill>
                  <a:schemeClr val="bg1"/>
                </a:solidFill>
              </a:rPr>
              <a:t>people</a:t>
            </a:r>
          </a:p>
        </p:txBody>
      </p:sp>
      <p:sp>
        <p:nvSpPr>
          <p:cNvPr id="11" name="Content Placeholder 2">
            <a:extLst>
              <a:ext uri="{FF2B5EF4-FFF2-40B4-BE49-F238E27FC236}">
                <a16:creationId xmlns:a16="http://schemas.microsoft.com/office/drawing/2014/main" id="{B29D48A9-CCFF-10B4-85D6-6CEB9096CF3D}"/>
              </a:ext>
            </a:extLst>
          </p:cNvPr>
          <p:cNvSpPr txBox="1">
            <a:spLocks/>
          </p:cNvSpPr>
          <p:nvPr/>
        </p:nvSpPr>
        <p:spPr>
          <a:xfrm>
            <a:off x="432000" y="4387807"/>
            <a:ext cx="3024000" cy="2451401"/>
          </a:xfrm>
          <a:prstGeom prst="rect">
            <a:avLst/>
          </a:prstGeom>
          <a:solidFill>
            <a:schemeClr val="accent1"/>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Create social and human capital </a:t>
            </a:r>
          </a:p>
        </p:txBody>
      </p:sp>
      <p:sp>
        <p:nvSpPr>
          <p:cNvPr id="12" name="Content Placeholder 2">
            <a:extLst>
              <a:ext uri="{FF2B5EF4-FFF2-40B4-BE49-F238E27FC236}">
                <a16:creationId xmlns:a16="http://schemas.microsoft.com/office/drawing/2014/main" id="{11D6676A-84F7-E6CF-93D3-64534CD8A1AE}"/>
              </a:ext>
            </a:extLst>
          </p:cNvPr>
          <p:cNvSpPr txBox="1">
            <a:spLocks/>
          </p:cNvSpPr>
          <p:nvPr/>
        </p:nvSpPr>
        <p:spPr>
          <a:xfrm>
            <a:off x="3634125" y="4387807"/>
            <a:ext cx="3024000" cy="2451401"/>
          </a:xfrm>
          <a:prstGeom prst="rect">
            <a:avLst/>
          </a:prstGeom>
          <a:solidFill>
            <a:schemeClr val="accent3"/>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Increases </a:t>
            </a:r>
            <a:br>
              <a:rPr lang="en-US" dirty="0">
                <a:solidFill>
                  <a:schemeClr val="bg1"/>
                </a:solidFill>
              </a:rPr>
            </a:br>
            <a:r>
              <a:rPr lang="en-US" dirty="0">
                <a:solidFill>
                  <a:schemeClr val="bg1"/>
                </a:solidFill>
              </a:rPr>
              <a:t>wellbeing</a:t>
            </a:r>
          </a:p>
        </p:txBody>
      </p:sp>
      <p:sp>
        <p:nvSpPr>
          <p:cNvPr id="13" name="Content Placeholder 2">
            <a:extLst>
              <a:ext uri="{FF2B5EF4-FFF2-40B4-BE49-F238E27FC236}">
                <a16:creationId xmlns:a16="http://schemas.microsoft.com/office/drawing/2014/main" id="{C6528527-D897-245D-95B7-5177528CF050}"/>
              </a:ext>
            </a:extLst>
          </p:cNvPr>
          <p:cNvSpPr txBox="1">
            <a:spLocks/>
          </p:cNvSpPr>
          <p:nvPr/>
        </p:nvSpPr>
        <p:spPr>
          <a:xfrm>
            <a:off x="6879833" y="4387807"/>
            <a:ext cx="3024000" cy="2451401"/>
          </a:xfrm>
          <a:prstGeom prst="rect">
            <a:avLst/>
          </a:prstGeom>
          <a:solidFill>
            <a:schemeClr val="accent1">
              <a:alpha val="75000"/>
            </a:schemeClr>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Reduces </a:t>
            </a:r>
            <a:br>
              <a:rPr lang="en-US" dirty="0">
                <a:solidFill>
                  <a:schemeClr val="bg1"/>
                </a:solidFill>
              </a:rPr>
            </a:br>
            <a:r>
              <a:rPr lang="en-US" dirty="0">
                <a:solidFill>
                  <a:schemeClr val="bg1"/>
                </a:solidFill>
              </a:rPr>
              <a:t>depression</a:t>
            </a:r>
          </a:p>
        </p:txBody>
      </p:sp>
    </p:spTree>
    <p:extLst>
      <p:ext uri="{BB962C8B-B14F-4D97-AF65-F5344CB8AC3E}">
        <p14:creationId xmlns:p14="http://schemas.microsoft.com/office/powerpoint/2010/main" val="3731889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Supporting participation in the workforce</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6006899" cy="4796544"/>
          </a:xfrm>
        </p:spPr>
        <p:txBody>
          <a:bodyPr/>
          <a:lstStyle/>
          <a:p>
            <a:pPr marL="354012" lvl="3" indent="-342900">
              <a:buFont typeface="Arial" panose="020B0604020202020204" pitchFamily="34" charset="0"/>
              <a:buChar char="•"/>
            </a:pPr>
            <a:r>
              <a:rPr lang="en-US" dirty="0"/>
              <a:t>Remove structural barriers</a:t>
            </a:r>
          </a:p>
          <a:p>
            <a:pPr marL="354012" lvl="3" indent="-342900">
              <a:buFont typeface="Arial" panose="020B0604020202020204" pitchFamily="34" charset="0"/>
              <a:buChar char="•"/>
            </a:pPr>
            <a:r>
              <a:rPr lang="en-US" dirty="0"/>
              <a:t>Establish incentives to encourage work</a:t>
            </a:r>
          </a:p>
          <a:p>
            <a:pPr marL="354012" lvl="3" indent="-342900">
              <a:buFont typeface="Arial" panose="020B0604020202020204" pitchFamily="34" charset="0"/>
              <a:buChar char="•"/>
            </a:pPr>
            <a:r>
              <a:rPr lang="en-US" dirty="0"/>
              <a:t>Increase educational opportunities</a:t>
            </a:r>
          </a:p>
          <a:p>
            <a:pPr marL="354012" lvl="3" indent="-342900">
              <a:buFont typeface="Arial" panose="020B0604020202020204" pitchFamily="34" charset="0"/>
              <a:buChar char="•"/>
            </a:pPr>
            <a:r>
              <a:rPr lang="en-US" dirty="0"/>
              <a:t>Introduce anti-age discrimination laws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32</a:t>
            </a:fld>
            <a:endParaRPr lang="en-US"/>
          </a:p>
        </p:txBody>
      </p:sp>
      <p:pic>
        <p:nvPicPr>
          <p:cNvPr id="8" name="Picture 7" descr="Icon&#10;&#10;Description automatically generated">
            <a:extLst>
              <a:ext uri="{FF2B5EF4-FFF2-40B4-BE49-F238E27FC236}">
                <a16:creationId xmlns:a16="http://schemas.microsoft.com/office/drawing/2014/main" id="{666CA110-A0D1-3169-0220-EFCB7EF59454}"/>
              </a:ext>
            </a:extLst>
          </p:cNvPr>
          <p:cNvPicPr>
            <a:picLocks noChangeAspect="1"/>
          </p:cNvPicPr>
          <p:nvPr/>
        </p:nvPicPr>
        <p:blipFill>
          <a:blip r:embed="rId2"/>
          <a:stretch>
            <a:fillRect/>
          </a:stretch>
        </p:blipFill>
        <p:spPr>
          <a:xfrm>
            <a:off x="6838239" y="2027237"/>
            <a:ext cx="3048000" cy="1752600"/>
          </a:xfrm>
          <a:prstGeom prst="rect">
            <a:avLst/>
          </a:prstGeom>
        </p:spPr>
      </p:pic>
    </p:spTree>
    <p:extLst>
      <p:ext uri="{BB962C8B-B14F-4D97-AF65-F5344CB8AC3E}">
        <p14:creationId xmlns:p14="http://schemas.microsoft.com/office/powerpoint/2010/main" val="4047427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Working versus retirement</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33</a:t>
            </a:fld>
            <a:endParaRPr lang="en-US"/>
          </a:p>
        </p:txBody>
      </p:sp>
      <p:grpSp>
        <p:nvGrpSpPr>
          <p:cNvPr id="29" name="Group 28">
            <a:extLst>
              <a:ext uri="{FF2B5EF4-FFF2-40B4-BE49-F238E27FC236}">
                <a16:creationId xmlns:a16="http://schemas.microsoft.com/office/drawing/2014/main" id="{2E6BDDC3-B6EB-E4D5-A088-289617387804}"/>
              </a:ext>
            </a:extLst>
          </p:cNvPr>
          <p:cNvGrpSpPr/>
          <p:nvPr/>
        </p:nvGrpSpPr>
        <p:grpSpPr>
          <a:xfrm>
            <a:off x="2195488" y="2764211"/>
            <a:ext cx="5850304" cy="2568103"/>
            <a:chOff x="1596444" y="2178995"/>
            <a:chExt cx="5850304" cy="2568103"/>
          </a:xfrm>
        </p:grpSpPr>
        <p:grpSp>
          <p:nvGrpSpPr>
            <p:cNvPr id="16" name="Group 15">
              <a:extLst>
                <a:ext uri="{FF2B5EF4-FFF2-40B4-BE49-F238E27FC236}">
                  <a16:creationId xmlns:a16="http://schemas.microsoft.com/office/drawing/2014/main" id="{F15F449D-7BDB-9400-C756-46CA02EAEA05}"/>
                </a:ext>
              </a:extLst>
            </p:cNvPr>
            <p:cNvGrpSpPr/>
            <p:nvPr/>
          </p:nvGrpSpPr>
          <p:grpSpPr>
            <a:xfrm>
              <a:off x="1596444" y="2178996"/>
              <a:ext cx="2568102" cy="2568102"/>
              <a:chOff x="4636111" y="3813242"/>
              <a:chExt cx="2568102" cy="2568102"/>
            </a:xfrm>
          </p:grpSpPr>
          <p:sp>
            <p:nvSpPr>
              <p:cNvPr id="17" name="Oval 16">
                <a:extLst>
                  <a:ext uri="{FF2B5EF4-FFF2-40B4-BE49-F238E27FC236}">
                    <a16:creationId xmlns:a16="http://schemas.microsoft.com/office/drawing/2014/main" id="{0292B2A2-25E6-7DD2-4137-8C36A65359B7}"/>
                  </a:ext>
                </a:extLst>
              </p:cNvPr>
              <p:cNvSpPr/>
              <p:nvPr/>
            </p:nvSpPr>
            <p:spPr>
              <a:xfrm>
                <a:off x="4636111" y="3813242"/>
                <a:ext cx="2568102" cy="2568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3CC13AC7-3DE3-A3A3-4A7B-73A724288318}"/>
                  </a:ext>
                </a:extLst>
              </p:cNvPr>
              <p:cNvSpPr txBox="1">
                <a:spLocks/>
              </p:cNvSpPr>
              <p:nvPr/>
            </p:nvSpPr>
            <p:spPr>
              <a:xfrm>
                <a:off x="4823809" y="4453065"/>
                <a:ext cx="2192705" cy="1288451"/>
              </a:xfrm>
              <a:prstGeom prst="rect">
                <a:avLst/>
              </a:prstGeom>
              <a:noFill/>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a:lnSpc>
                    <a:spcPct val="100000"/>
                  </a:lnSpc>
                  <a:buSzPct val="100000"/>
                </a:pPr>
                <a:r>
                  <a:rPr lang="en-US" dirty="0">
                    <a:solidFill>
                      <a:schemeClr val="bg1"/>
                    </a:solidFill>
                  </a:rPr>
                  <a:t>Good, safe jobs protects against cognitive</a:t>
                </a:r>
                <a:br>
                  <a:rPr lang="en-US" dirty="0">
                    <a:solidFill>
                      <a:schemeClr val="bg1"/>
                    </a:solidFill>
                  </a:rPr>
                </a:br>
                <a:r>
                  <a:rPr lang="en-US" dirty="0">
                    <a:solidFill>
                      <a:schemeClr val="bg1"/>
                    </a:solidFill>
                  </a:rPr>
                  <a:t>decline</a:t>
                </a:r>
              </a:p>
            </p:txBody>
          </p:sp>
        </p:grpSp>
        <p:grpSp>
          <p:nvGrpSpPr>
            <p:cNvPr id="19" name="Group 18">
              <a:extLst>
                <a:ext uri="{FF2B5EF4-FFF2-40B4-BE49-F238E27FC236}">
                  <a16:creationId xmlns:a16="http://schemas.microsoft.com/office/drawing/2014/main" id="{BB06D61A-1CF6-1394-7A8B-D9E5E5D48547}"/>
                </a:ext>
              </a:extLst>
            </p:cNvPr>
            <p:cNvGrpSpPr/>
            <p:nvPr/>
          </p:nvGrpSpPr>
          <p:grpSpPr>
            <a:xfrm>
              <a:off x="4878646" y="2178995"/>
              <a:ext cx="2568102" cy="2568101"/>
              <a:chOff x="4705312" y="3813241"/>
              <a:chExt cx="2568102" cy="2568101"/>
            </a:xfrm>
          </p:grpSpPr>
          <p:sp>
            <p:nvSpPr>
              <p:cNvPr id="20" name="Oval 19">
                <a:extLst>
                  <a:ext uri="{FF2B5EF4-FFF2-40B4-BE49-F238E27FC236}">
                    <a16:creationId xmlns:a16="http://schemas.microsoft.com/office/drawing/2014/main" id="{6A11E079-11BE-2E1F-E9CA-9C6934B29205}"/>
                  </a:ext>
                </a:extLst>
              </p:cNvPr>
              <p:cNvSpPr/>
              <p:nvPr/>
            </p:nvSpPr>
            <p:spPr>
              <a:xfrm>
                <a:off x="4705313" y="3813241"/>
                <a:ext cx="2568101" cy="2568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89B35922-746A-91A0-4302-9886FE75120B}"/>
                  </a:ext>
                </a:extLst>
              </p:cNvPr>
              <p:cNvSpPr txBox="1">
                <a:spLocks/>
              </p:cNvSpPr>
              <p:nvPr/>
            </p:nvSpPr>
            <p:spPr>
              <a:xfrm>
                <a:off x="4705312" y="4567567"/>
                <a:ext cx="2568101" cy="1288451"/>
              </a:xfrm>
              <a:prstGeom prst="rect">
                <a:avLst/>
              </a:prstGeom>
              <a:noFill/>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a:lnSpc>
                    <a:spcPct val="100000"/>
                  </a:lnSpc>
                  <a:buSzPct val="100000"/>
                </a:pPr>
                <a:r>
                  <a:rPr lang="en-US" dirty="0">
                    <a:solidFill>
                      <a:schemeClr val="bg1"/>
                    </a:solidFill>
                  </a:rPr>
                  <a:t>Retirement </a:t>
                </a:r>
                <a:br>
                  <a:rPr lang="en-US" dirty="0">
                    <a:solidFill>
                      <a:schemeClr val="bg1"/>
                    </a:solidFill>
                  </a:rPr>
                </a:br>
                <a:r>
                  <a:rPr lang="en-US" dirty="0">
                    <a:solidFill>
                      <a:schemeClr val="bg1"/>
                    </a:solidFill>
                  </a:rPr>
                  <a:t>may lead</a:t>
                </a:r>
                <a:br>
                  <a:rPr lang="en-US" dirty="0">
                    <a:solidFill>
                      <a:schemeClr val="bg1"/>
                    </a:solidFill>
                  </a:rPr>
                </a:br>
                <a:r>
                  <a:rPr lang="en-US" dirty="0">
                    <a:solidFill>
                      <a:schemeClr val="bg1"/>
                    </a:solidFill>
                  </a:rPr>
                  <a:t>to decline if leads to inactivity</a:t>
                </a:r>
              </a:p>
            </p:txBody>
          </p:sp>
        </p:grpSp>
        <p:sp>
          <p:nvSpPr>
            <p:cNvPr id="25" name="Content Placeholder 2">
              <a:extLst>
                <a:ext uri="{FF2B5EF4-FFF2-40B4-BE49-F238E27FC236}">
                  <a16:creationId xmlns:a16="http://schemas.microsoft.com/office/drawing/2014/main" id="{DB754309-A09E-5DBD-4E4D-B00A7784F29F}"/>
                </a:ext>
              </a:extLst>
            </p:cNvPr>
            <p:cNvSpPr txBox="1">
              <a:spLocks/>
            </p:cNvSpPr>
            <p:nvPr/>
          </p:nvSpPr>
          <p:spPr>
            <a:xfrm>
              <a:off x="4236621" y="3232618"/>
              <a:ext cx="569950" cy="344928"/>
            </a:xfrm>
            <a:prstGeom prst="rect">
              <a:avLst/>
            </a:prstGeom>
            <a:noFill/>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a:lnSpc>
                  <a:spcPct val="100000"/>
                </a:lnSpc>
                <a:buSzPct val="100000"/>
              </a:pPr>
              <a:r>
                <a:rPr lang="en-US" dirty="0">
                  <a:solidFill>
                    <a:schemeClr val="tx2"/>
                  </a:solidFill>
                </a:rPr>
                <a:t>vs</a:t>
              </a:r>
            </a:p>
          </p:txBody>
        </p:sp>
      </p:grpSp>
    </p:spTree>
    <p:extLst>
      <p:ext uri="{BB962C8B-B14F-4D97-AF65-F5344CB8AC3E}">
        <p14:creationId xmlns:p14="http://schemas.microsoft.com/office/powerpoint/2010/main" val="4263280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Enablers to access work in older age</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7485083" cy="4796544"/>
          </a:xfrm>
        </p:spPr>
        <p:txBody>
          <a:bodyPr/>
          <a:lstStyle/>
          <a:p>
            <a:pPr marL="354012" lvl="3" indent="-342900">
              <a:buFont typeface="Arial" panose="020B0604020202020204" pitchFamily="34" charset="0"/>
              <a:buChar char="•"/>
            </a:pPr>
            <a:r>
              <a:rPr lang="en-US" dirty="0"/>
              <a:t>Education, re-training</a:t>
            </a:r>
          </a:p>
          <a:p>
            <a:pPr marL="354012" lvl="3" indent="-342900">
              <a:buFont typeface="Arial" panose="020B0604020202020204" pitchFamily="34" charset="0"/>
              <a:buChar char="•"/>
            </a:pPr>
            <a:r>
              <a:rPr lang="en-US" dirty="0"/>
              <a:t>Mentoring opportunities</a:t>
            </a:r>
          </a:p>
          <a:p>
            <a:pPr marL="354012" lvl="3" indent="-342900">
              <a:buFont typeface="Arial" panose="020B0604020202020204" pitchFamily="34" charset="0"/>
              <a:buChar char="•"/>
            </a:pPr>
            <a:r>
              <a:rPr lang="en-US" dirty="0"/>
              <a:t>Volunteering opportunities</a:t>
            </a:r>
          </a:p>
          <a:p>
            <a:pPr marL="354012" lvl="3" indent="-342900">
              <a:buFont typeface="Arial" panose="020B0604020202020204" pitchFamily="34" charset="0"/>
              <a:buChar char="•"/>
            </a:pPr>
            <a:r>
              <a:rPr lang="en-US" dirty="0"/>
              <a:t>Address barriers to participation</a:t>
            </a:r>
          </a:p>
          <a:p>
            <a:pPr marL="354012" lvl="3" indent="-342900">
              <a:buFont typeface="Arial" panose="020B0604020202020204" pitchFamily="34" charset="0"/>
              <a:buChar char="•"/>
            </a:pPr>
            <a:r>
              <a:rPr lang="en-US" dirty="0" err="1"/>
              <a:t>Recognise</a:t>
            </a:r>
            <a:r>
              <a:rPr lang="en-US" dirty="0"/>
              <a:t>, redistribute and reward caregiving </a:t>
            </a:r>
          </a:p>
          <a:p>
            <a:pPr marL="354012" lvl="3" indent="-342900">
              <a:buFont typeface="Arial" panose="020B0604020202020204" pitchFamily="34" charset="0"/>
              <a:buChar char="•"/>
            </a:pPr>
            <a:r>
              <a:rPr lang="en-US" dirty="0"/>
              <a:t>Promote equity</a:t>
            </a:r>
          </a:p>
          <a:p>
            <a:pPr marL="354012" lvl="3" indent="-342900">
              <a:buFont typeface="Arial" panose="020B0604020202020204" pitchFamily="34" charset="0"/>
              <a:buChar char="•"/>
            </a:pPr>
            <a:r>
              <a:rPr lang="en-US" dirty="0"/>
              <a:t>Advocate for more community services, career opportunities</a:t>
            </a:r>
          </a:p>
          <a:p>
            <a:pPr marL="354012" lvl="3" indent="-342900">
              <a:buFont typeface="Arial" panose="020B0604020202020204" pitchFamily="34" charset="0"/>
              <a:buChar char="•"/>
            </a:pPr>
            <a:r>
              <a:rPr lang="en-US" dirty="0"/>
              <a:t>Advocate for legal protections, incentives</a:t>
            </a:r>
          </a:p>
          <a:p>
            <a:pPr marL="354012" lvl="3" indent="-342900">
              <a:buFont typeface="Arial" panose="020B0604020202020204" pitchFamily="34" charset="0"/>
              <a:buChar char="•"/>
            </a:pPr>
            <a:r>
              <a:rPr lang="en-US" dirty="0"/>
              <a:t>Part-time, flexible work schedules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34</a:t>
            </a:fld>
            <a:endParaRPr lang="en-US"/>
          </a:p>
        </p:txBody>
      </p:sp>
      <p:pic>
        <p:nvPicPr>
          <p:cNvPr id="8" name="Picture 7" descr="A picture containing text, clipart&#10;&#10;Description automatically generated">
            <a:extLst>
              <a:ext uri="{FF2B5EF4-FFF2-40B4-BE49-F238E27FC236}">
                <a16:creationId xmlns:a16="http://schemas.microsoft.com/office/drawing/2014/main" id="{40197E63-EC70-4FAD-79DF-B1E92B7C3593}"/>
              </a:ext>
            </a:extLst>
          </p:cNvPr>
          <p:cNvPicPr>
            <a:picLocks noChangeAspect="1"/>
          </p:cNvPicPr>
          <p:nvPr/>
        </p:nvPicPr>
        <p:blipFill>
          <a:blip r:embed="rId2"/>
          <a:stretch>
            <a:fillRect/>
          </a:stretch>
        </p:blipFill>
        <p:spPr>
          <a:xfrm>
            <a:off x="7713271" y="4768239"/>
            <a:ext cx="1676400" cy="1676400"/>
          </a:xfrm>
          <a:prstGeom prst="rect">
            <a:avLst/>
          </a:prstGeom>
        </p:spPr>
      </p:pic>
    </p:spTree>
    <p:extLst>
      <p:ext uri="{BB962C8B-B14F-4D97-AF65-F5344CB8AC3E}">
        <p14:creationId xmlns:p14="http://schemas.microsoft.com/office/powerpoint/2010/main" val="32141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Plenary discussion</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6006899" cy="4796544"/>
          </a:xfrm>
        </p:spPr>
        <p:txBody>
          <a:bodyPr/>
          <a:lstStyle/>
          <a:p>
            <a:pPr lvl="3"/>
            <a:r>
              <a:rPr lang="en-US" dirty="0"/>
              <a:t>Which of the enablers of healthy longevity mentioned in Slide 34 do you think would support older people’s access to work in your communities?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35</a:t>
            </a:fld>
            <a:endParaRPr lang="en-US"/>
          </a:p>
        </p:txBody>
      </p:sp>
      <p:pic>
        <p:nvPicPr>
          <p:cNvPr id="7" name="Picture 6" descr="Icon&#10;&#10;Description automatically generated">
            <a:extLst>
              <a:ext uri="{FF2B5EF4-FFF2-40B4-BE49-F238E27FC236}">
                <a16:creationId xmlns:a16="http://schemas.microsoft.com/office/drawing/2014/main" id="{CB3F5539-C72F-153B-0BB2-D1675AB7FD3A}"/>
              </a:ext>
            </a:extLst>
          </p:cNvPr>
          <p:cNvPicPr>
            <a:picLocks noChangeAspect="1"/>
          </p:cNvPicPr>
          <p:nvPr/>
        </p:nvPicPr>
        <p:blipFill>
          <a:blip r:embed="rId2"/>
          <a:stretch>
            <a:fillRect/>
          </a:stretch>
        </p:blipFill>
        <p:spPr>
          <a:xfrm>
            <a:off x="6446356" y="4198272"/>
            <a:ext cx="3149600" cy="2387600"/>
          </a:xfrm>
          <a:prstGeom prst="rect">
            <a:avLst/>
          </a:prstGeom>
        </p:spPr>
      </p:pic>
    </p:spTree>
    <p:extLst>
      <p:ext uri="{BB962C8B-B14F-4D97-AF65-F5344CB8AC3E}">
        <p14:creationId xmlns:p14="http://schemas.microsoft.com/office/powerpoint/2010/main" val="2202607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A44069-AB0A-8542-9243-CD0119D7B819}"/>
              </a:ext>
            </a:extLst>
          </p:cNvPr>
          <p:cNvSpPr>
            <a:spLocks noGrp="1"/>
          </p:cNvSpPr>
          <p:nvPr>
            <p:ph type="title"/>
          </p:nvPr>
        </p:nvSpPr>
        <p:spPr>
          <a:solidFill>
            <a:schemeClr val="accent2"/>
          </a:solidFill>
        </p:spPr>
        <p:txBody>
          <a:bodyPr/>
          <a:lstStyle/>
          <a:p>
            <a:r>
              <a:rPr lang="en-GB" dirty="0"/>
              <a:t>Session 5: </a:t>
            </a:r>
            <a:br>
              <a:rPr lang="en-GB" dirty="0"/>
            </a:br>
            <a:r>
              <a:rPr lang="en-GB" dirty="0"/>
              <a:t>Enablers of healthy longevity: Social infrastructure</a:t>
            </a:r>
            <a:endParaRPr lang="en-US" dirty="0"/>
          </a:p>
        </p:txBody>
      </p:sp>
      <p:sp>
        <p:nvSpPr>
          <p:cNvPr id="4" name="Footer Placeholder 3">
            <a:extLst>
              <a:ext uri="{FF2B5EF4-FFF2-40B4-BE49-F238E27FC236}">
                <a16:creationId xmlns:a16="http://schemas.microsoft.com/office/drawing/2014/main" id="{B8C2907A-8761-8442-9789-6C45881B4020}"/>
              </a:ext>
            </a:extLst>
          </p:cNvPr>
          <p:cNvSpPr>
            <a:spLocks noGrp="1"/>
          </p:cNvSpPr>
          <p:nvPr>
            <p:ph type="ftr" sz="quarter" idx="11"/>
          </p:nvPr>
        </p:nvSpPr>
        <p:spPr>
          <a:xfrm>
            <a:off x="431999" y="432001"/>
            <a:ext cx="4472510" cy="387396"/>
          </a:xfrm>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3C81D019-5757-1848-9954-CACAED7701DD}"/>
              </a:ext>
            </a:extLst>
          </p:cNvPr>
          <p:cNvSpPr>
            <a:spLocks noGrp="1"/>
          </p:cNvSpPr>
          <p:nvPr>
            <p:ph type="sldNum" sz="quarter" idx="12"/>
          </p:nvPr>
        </p:nvSpPr>
        <p:spPr/>
        <p:txBody>
          <a:bodyPr/>
          <a:lstStyle/>
          <a:p>
            <a:fld id="{50F209D7-C180-5B4A-A7C2-AD533727DAA3}" type="slidenum">
              <a:rPr lang="en-US" smtClean="0"/>
              <a:t>36</a:t>
            </a:fld>
            <a:endParaRPr lang="en-US"/>
          </a:p>
        </p:txBody>
      </p:sp>
    </p:spTree>
    <p:extLst>
      <p:ext uri="{BB962C8B-B14F-4D97-AF65-F5344CB8AC3E}">
        <p14:creationId xmlns:p14="http://schemas.microsoft.com/office/powerpoint/2010/main" val="1023395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0" y="1115036"/>
            <a:ext cx="8510522" cy="915242"/>
          </a:xfrm>
        </p:spPr>
        <p:txBody>
          <a:bodyPr/>
          <a:lstStyle/>
          <a:p>
            <a:r>
              <a:rPr lang="en-US" dirty="0"/>
              <a:t>Why social infrastructure is critical </a:t>
            </a:r>
            <a:br>
              <a:rPr lang="en-US" dirty="0"/>
            </a:br>
            <a:r>
              <a:rPr lang="en-US" dirty="0"/>
              <a:t>for healthy longevity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37</a:t>
            </a:fld>
            <a:endParaRPr lang="en-US"/>
          </a:p>
        </p:txBody>
      </p:sp>
      <p:pic>
        <p:nvPicPr>
          <p:cNvPr id="8" name="Picture 7">
            <a:extLst>
              <a:ext uri="{FF2B5EF4-FFF2-40B4-BE49-F238E27FC236}">
                <a16:creationId xmlns:a16="http://schemas.microsoft.com/office/drawing/2014/main" id="{95016533-CDBB-0AF7-4EFB-6C5BACE10AE2}"/>
              </a:ext>
            </a:extLst>
          </p:cNvPr>
          <p:cNvPicPr>
            <a:picLocks noChangeAspect="1"/>
          </p:cNvPicPr>
          <p:nvPr/>
        </p:nvPicPr>
        <p:blipFill rotWithShape="1">
          <a:blip r:embed="rId2"/>
          <a:srcRect t="4307" b="2303"/>
          <a:stretch/>
        </p:blipFill>
        <p:spPr>
          <a:xfrm>
            <a:off x="431999" y="2160001"/>
            <a:ext cx="9868881" cy="4709692"/>
          </a:xfrm>
          <a:prstGeom prst="rect">
            <a:avLst/>
          </a:prstGeom>
        </p:spPr>
      </p:pic>
      <p:sp>
        <p:nvSpPr>
          <p:cNvPr id="9" name="Date Placeholder 3">
            <a:extLst>
              <a:ext uri="{FF2B5EF4-FFF2-40B4-BE49-F238E27FC236}">
                <a16:creationId xmlns:a16="http://schemas.microsoft.com/office/drawing/2014/main" id="{C8038C63-C090-974F-ED10-3E332F7D9380}"/>
              </a:ext>
            </a:extLst>
          </p:cNvPr>
          <p:cNvSpPr txBox="1">
            <a:spLocks/>
          </p:cNvSpPr>
          <p:nvPr/>
        </p:nvSpPr>
        <p:spPr>
          <a:xfrm rot="16200000">
            <a:off x="-899003" y="5080527"/>
            <a:ext cx="2972046" cy="187664"/>
          </a:xfrm>
          <a:prstGeom prst="rect">
            <a:avLst/>
          </a:prstGeom>
        </p:spPr>
        <p:txBody>
          <a:bodyPr vert="horz" lIns="0" tIns="0" rIns="0" bIns="45720" rtlCol="0" anchor="t" anchorCtr="0"/>
          <a:lstStyle>
            <a:defPPr>
              <a:defRPr lang="en-US"/>
            </a:defPPr>
            <a:lvl1pPr marL="0" algn="l"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err="1">
                <a:solidFill>
                  <a:schemeClr val="bg1"/>
                </a:solidFill>
              </a:rPr>
              <a:t>Chingiz</a:t>
            </a:r>
            <a:r>
              <a:rPr lang="en-GB" sz="800" dirty="0">
                <a:solidFill>
                  <a:schemeClr val="bg1"/>
                </a:solidFill>
              </a:rPr>
              <a:t> </a:t>
            </a:r>
            <a:r>
              <a:rPr lang="en-GB" sz="800" dirty="0" err="1">
                <a:solidFill>
                  <a:schemeClr val="bg1"/>
                </a:solidFill>
              </a:rPr>
              <a:t>Namazaliev</a:t>
            </a:r>
            <a:r>
              <a:rPr lang="en-GB" sz="800" dirty="0">
                <a:solidFill>
                  <a:schemeClr val="bg1"/>
                </a:solidFill>
              </a:rPr>
              <a:t>/HelpAge International</a:t>
            </a:r>
            <a:endParaRPr lang="en-GB"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10791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Social connections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38</a:t>
            </a:fld>
            <a:endParaRPr lang="en-US"/>
          </a:p>
        </p:txBody>
      </p:sp>
      <p:sp>
        <p:nvSpPr>
          <p:cNvPr id="11" name="TextBox 10">
            <a:extLst>
              <a:ext uri="{FF2B5EF4-FFF2-40B4-BE49-F238E27FC236}">
                <a16:creationId xmlns:a16="http://schemas.microsoft.com/office/drawing/2014/main" id="{A5F442C5-A827-1B38-F570-E1D47D416743}"/>
              </a:ext>
            </a:extLst>
          </p:cNvPr>
          <p:cNvSpPr txBox="1"/>
          <p:nvPr/>
        </p:nvSpPr>
        <p:spPr>
          <a:xfrm>
            <a:off x="8939719" y="6215974"/>
            <a:ext cx="184731" cy="369332"/>
          </a:xfrm>
          <a:prstGeom prst="rect">
            <a:avLst/>
          </a:prstGeom>
          <a:noFill/>
        </p:spPr>
        <p:txBody>
          <a:bodyPr wrap="none" rtlCol="0">
            <a:spAutoFit/>
          </a:bodyPr>
          <a:lstStyle/>
          <a:p>
            <a:endParaRPr lang="en-US" dirty="0"/>
          </a:p>
        </p:txBody>
      </p:sp>
      <p:grpSp>
        <p:nvGrpSpPr>
          <p:cNvPr id="17" name="Group 16">
            <a:extLst>
              <a:ext uri="{FF2B5EF4-FFF2-40B4-BE49-F238E27FC236}">
                <a16:creationId xmlns:a16="http://schemas.microsoft.com/office/drawing/2014/main" id="{D2BAC90E-D6A0-2606-D68A-22BDF2B6070C}"/>
              </a:ext>
            </a:extLst>
          </p:cNvPr>
          <p:cNvGrpSpPr/>
          <p:nvPr/>
        </p:nvGrpSpPr>
        <p:grpSpPr>
          <a:xfrm>
            <a:off x="2777804" y="2031618"/>
            <a:ext cx="2568102" cy="2568102"/>
            <a:chOff x="4636111" y="3813242"/>
            <a:chExt cx="2568102" cy="2568102"/>
          </a:xfrm>
        </p:grpSpPr>
        <p:sp>
          <p:nvSpPr>
            <p:cNvPr id="18" name="Oval 17">
              <a:extLst>
                <a:ext uri="{FF2B5EF4-FFF2-40B4-BE49-F238E27FC236}">
                  <a16:creationId xmlns:a16="http://schemas.microsoft.com/office/drawing/2014/main" id="{B076CE53-7F00-360D-58D3-72A8A4F39D5F}"/>
                </a:ext>
              </a:extLst>
            </p:cNvPr>
            <p:cNvSpPr/>
            <p:nvPr/>
          </p:nvSpPr>
          <p:spPr>
            <a:xfrm>
              <a:off x="4636111" y="3813242"/>
              <a:ext cx="2568102" cy="25681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3846973A-6D1C-F3C2-D6DF-149F8823618F}"/>
                </a:ext>
              </a:extLst>
            </p:cNvPr>
            <p:cNvSpPr txBox="1">
              <a:spLocks/>
            </p:cNvSpPr>
            <p:nvPr/>
          </p:nvSpPr>
          <p:spPr>
            <a:xfrm>
              <a:off x="4823809" y="4550368"/>
              <a:ext cx="2192705" cy="1288451"/>
            </a:xfrm>
            <a:prstGeom prst="rect">
              <a:avLst/>
            </a:prstGeom>
            <a:noFill/>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a:lnSpc>
                  <a:spcPct val="100000"/>
                </a:lnSpc>
                <a:buSzPct val="100000"/>
              </a:pPr>
              <a:r>
                <a:rPr lang="en-US" dirty="0">
                  <a:solidFill>
                    <a:schemeClr val="bg1"/>
                  </a:solidFill>
                </a:rPr>
                <a:t>Drivers of</a:t>
              </a:r>
              <a:br>
                <a:rPr lang="en-US" dirty="0">
                  <a:solidFill>
                    <a:schemeClr val="bg1"/>
                  </a:solidFill>
                </a:rPr>
              </a:br>
              <a:r>
                <a:rPr lang="en-US" dirty="0">
                  <a:solidFill>
                    <a:schemeClr val="bg1"/>
                  </a:solidFill>
                </a:rPr>
                <a:t>health and wellbeing</a:t>
              </a:r>
            </a:p>
          </p:txBody>
        </p:sp>
      </p:grpSp>
      <p:grpSp>
        <p:nvGrpSpPr>
          <p:cNvPr id="6" name="Group 5">
            <a:extLst>
              <a:ext uri="{FF2B5EF4-FFF2-40B4-BE49-F238E27FC236}">
                <a16:creationId xmlns:a16="http://schemas.microsoft.com/office/drawing/2014/main" id="{8006BB1F-9CEF-1D59-943E-C2E44BF70692}"/>
              </a:ext>
            </a:extLst>
          </p:cNvPr>
          <p:cNvGrpSpPr/>
          <p:nvPr/>
        </p:nvGrpSpPr>
        <p:grpSpPr>
          <a:xfrm>
            <a:off x="5128144" y="2031618"/>
            <a:ext cx="2568102" cy="2568102"/>
            <a:chOff x="4636111" y="3813242"/>
            <a:chExt cx="2568102" cy="2568102"/>
          </a:xfrm>
        </p:grpSpPr>
        <p:sp>
          <p:nvSpPr>
            <p:cNvPr id="15" name="Oval 14">
              <a:extLst>
                <a:ext uri="{FF2B5EF4-FFF2-40B4-BE49-F238E27FC236}">
                  <a16:creationId xmlns:a16="http://schemas.microsoft.com/office/drawing/2014/main" id="{6CE0E885-2B47-35E9-2531-E4F0E33AD6F7}"/>
                </a:ext>
              </a:extLst>
            </p:cNvPr>
            <p:cNvSpPr/>
            <p:nvPr/>
          </p:nvSpPr>
          <p:spPr>
            <a:xfrm>
              <a:off x="4636111" y="3813242"/>
              <a:ext cx="2568102" cy="2568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009D8D70-33A8-23DA-13E3-D365E8222124}"/>
                </a:ext>
              </a:extLst>
            </p:cNvPr>
            <p:cNvSpPr txBox="1">
              <a:spLocks/>
            </p:cNvSpPr>
            <p:nvPr/>
          </p:nvSpPr>
          <p:spPr>
            <a:xfrm>
              <a:off x="4823809" y="4453065"/>
              <a:ext cx="2192705" cy="1288451"/>
            </a:xfrm>
            <a:prstGeom prst="rect">
              <a:avLst/>
            </a:prstGeom>
            <a:noFill/>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a:lnSpc>
                  <a:spcPct val="100000"/>
                </a:lnSpc>
                <a:buSzPct val="100000"/>
              </a:pPr>
              <a:r>
                <a:rPr lang="en-US" dirty="0">
                  <a:solidFill>
                    <a:schemeClr val="bg1"/>
                  </a:solidFill>
                </a:rPr>
                <a:t>Lead to</a:t>
              </a:r>
              <a:br>
                <a:rPr lang="en-US" dirty="0">
                  <a:solidFill>
                    <a:schemeClr val="bg1"/>
                  </a:solidFill>
                </a:rPr>
              </a:br>
              <a:r>
                <a:rPr lang="en-US" dirty="0">
                  <a:solidFill>
                    <a:schemeClr val="bg1"/>
                  </a:solidFill>
                </a:rPr>
                <a:t>social and intergenerational cohesion</a:t>
              </a:r>
            </a:p>
          </p:txBody>
        </p:sp>
      </p:grpSp>
      <p:grpSp>
        <p:nvGrpSpPr>
          <p:cNvPr id="7" name="Group 6">
            <a:extLst>
              <a:ext uri="{FF2B5EF4-FFF2-40B4-BE49-F238E27FC236}">
                <a16:creationId xmlns:a16="http://schemas.microsoft.com/office/drawing/2014/main" id="{CAAE56DE-9945-1721-A56B-EC6BFBAD64C4}"/>
              </a:ext>
            </a:extLst>
          </p:cNvPr>
          <p:cNvGrpSpPr/>
          <p:nvPr/>
        </p:nvGrpSpPr>
        <p:grpSpPr>
          <a:xfrm>
            <a:off x="3968006" y="3832539"/>
            <a:ext cx="2568102" cy="2568101"/>
            <a:chOff x="4705312" y="3813241"/>
            <a:chExt cx="2568102" cy="2568101"/>
          </a:xfrm>
        </p:grpSpPr>
        <p:sp>
          <p:nvSpPr>
            <p:cNvPr id="9" name="Oval 8">
              <a:extLst>
                <a:ext uri="{FF2B5EF4-FFF2-40B4-BE49-F238E27FC236}">
                  <a16:creationId xmlns:a16="http://schemas.microsoft.com/office/drawing/2014/main" id="{03191AB6-445C-6D82-A71C-0A304C4A51A4}"/>
                </a:ext>
              </a:extLst>
            </p:cNvPr>
            <p:cNvSpPr/>
            <p:nvPr/>
          </p:nvSpPr>
          <p:spPr>
            <a:xfrm>
              <a:off x="4705313" y="3813241"/>
              <a:ext cx="2568101" cy="25681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B77859C-0573-4624-C33D-B9EEE0E38318}"/>
                </a:ext>
              </a:extLst>
            </p:cNvPr>
            <p:cNvSpPr txBox="1">
              <a:spLocks/>
            </p:cNvSpPr>
            <p:nvPr/>
          </p:nvSpPr>
          <p:spPr>
            <a:xfrm>
              <a:off x="4705312" y="4467231"/>
              <a:ext cx="2568101" cy="1288451"/>
            </a:xfrm>
            <a:prstGeom prst="rect">
              <a:avLst/>
            </a:prstGeom>
            <a:noFill/>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gn="ctr">
                <a:lnSpc>
                  <a:spcPct val="100000"/>
                </a:lnSpc>
                <a:buSzPct val="100000"/>
              </a:pPr>
              <a:r>
                <a:rPr lang="en-US" dirty="0">
                  <a:solidFill>
                    <a:schemeClr val="bg1"/>
                  </a:solidFill>
                </a:rPr>
                <a:t>Start in local communities</a:t>
              </a:r>
              <a:br>
                <a:rPr lang="en-US" dirty="0">
                  <a:solidFill>
                    <a:schemeClr val="bg1"/>
                  </a:solidFill>
                </a:rPr>
              </a:br>
              <a:r>
                <a:rPr lang="en-US" dirty="0">
                  <a:solidFill>
                    <a:schemeClr val="bg1"/>
                  </a:solidFill>
                </a:rPr>
                <a:t>and should be</a:t>
              </a:r>
              <a:br>
                <a:rPr lang="en-US" dirty="0">
                  <a:solidFill>
                    <a:schemeClr val="bg1"/>
                  </a:solidFill>
                </a:rPr>
              </a:br>
              <a:r>
                <a:rPr lang="en-US" dirty="0">
                  <a:solidFill>
                    <a:schemeClr val="bg1"/>
                  </a:solidFill>
                </a:rPr>
                <a:t>fostered</a:t>
              </a:r>
            </a:p>
          </p:txBody>
        </p:sp>
      </p:grpSp>
    </p:spTree>
    <p:extLst>
      <p:ext uri="{BB962C8B-B14F-4D97-AF65-F5344CB8AC3E}">
        <p14:creationId xmlns:p14="http://schemas.microsoft.com/office/powerpoint/2010/main" val="805291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a:extLst>
              <a:ext uri="{FF2B5EF4-FFF2-40B4-BE49-F238E27FC236}">
                <a16:creationId xmlns:a16="http://schemas.microsoft.com/office/drawing/2014/main" id="{EBA6FBCC-79B7-9D27-1C3F-B74564187779}"/>
              </a:ext>
            </a:extLst>
          </p:cNvPr>
          <p:cNvSpPr/>
          <p:nvPr/>
        </p:nvSpPr>
        <p:spPr>
          <a:xfrm>
            <a:off x="2496463" y="2164925"/>
            <a:ext cx="5248354" cy="4124072"/>
          </a:xfrm>
          <a:custGeom>
            <a:avLst/>
            <a:gdLst>
              <a:gd name="connsiteX0" fmla="*/ 0 w 7060893"/>
              <a:gd name="connsiteY0" fmla="*/ 2227634 h 4455268"/>
              <a:gd name="connsiteX1" fmla="*/ 1765223 w 7060893"/>
              <a:gd name="connsiteY1" fmla="*/ 2227634 h 4455268"/>
              <a:gd name="connsiteX2" fmla="*/ 1765223 w 7060893"/>
              <a:gd name="connsiteY2" fmla="*/ 0 h 4455268"/>
              <a:gd name="connsiteX3" fmla="*/ 5295670 w 7060893"/>
              <a:gd name="connsiteY3" fmla="*/ 0 h 4455268"/>
              <a:gd name="connsiteX4" fmla="*/ 5295670 w 7060893"/>
              <a:gd name="connsiteY4" fmla="*/ 2227634 h 4455268"/>
              <a:gd name="connsiteX5" fmla="*/ 7060893 w 7060893"/>
              <a:gd name="connsiteY5" fmla="*/ 2227634 h 4455268"/>
              <a:gd name="connsiteX6" fmla="*/ 3530447 w 7060893"/>
              <a:gd name="connsiteY6" fmla="*/ 4455268 h 4455268"/>
              <a:gd name="connsiteX7" fmla="*/ 0 w 7060893"/>
              <a:gd name="connsiteY7" fmla="*/ 2227634 h 4455268"/>
              <a:gd name="connsiteX0" fmla="*/ 0 w 6486961"/>
              <a:gd name="connsiteY0" fmla="*/ 2227634 h 4455268"/>
              <a:gd name="connsiteX1" fmla="*/ 1765223 w 6486961"/>
              <a:gd name="connsiteY1" fmla="*/ 2227634 h 4455268"/>
              <a:gd name="connsiteX2" fmla="*/ 1765223 w 6486961"/>
              <a:gd name="connsiteY2" fmla="*/ 0 h 4455268"/>
              <a:gd name="connsiteX3" fmla="*/ 5295670 w 6486961"/>
              <a:gd name="connsiteY3" fmla="*/ 0 h 4455268"/>
              <a:gd name="connsiteX4" fmla="*/ 5295670 w 6486961"/>
              <a:gd name="connsiteY4" fmla="*/ 2227634 h 4455268"/>
              <a:gd name="connsiteX5" fmla="*/ 6486961 w 6486961"/>
              <a:gd name="connsiteY5" fmla="*/ 2237362 h 4455268"/>
              <a:gd name="connsiteX6" fmla="*/ 3530447 w 6486961"/>
              <a:gd name="connsiteY6" fmla="*/ 4455268 h 4455268"/>
              <a:gd name="connsiteX7" fmla="*/ 0 w 6486961"/>
              <a:gd name="connsiteY7" fmla="*/ 2227634 h 4455268"/>
              <a:gd name="connsiteX0" fmla="*/ 0 w 5796298"/>
              <a:gd name="connsiteY0" fmla="*/ 2227634 h 4455268"/>
              <a:gd name="connsiteX1" fmla="*/ 1074560 w 5796298"/>
              <a:gd name="connsiteY1" fmla="*/ 2227634 h 4455268"/>
              <a:gd name="connsiteX2" fmla="*/ 1074560 w 5796298"/>
              <a:gd name="connsiteY2" fmla="*/ 0 h 4455268"/>
              <a:gd name="connsiteX3" fmla="*/ 4605007 w 5796298"/>
              <a:gd name="connsiteY3" fmla="*/ 0 h 4455268"/>
              <a:gd name="connsiteX4" fmla="*/ 4605007 w 5796298"/>
              <a:gd name="connsiteY4" fmla="*/ 2227634 h 4455268"/>
              <a:gd name="connsiteX5" fmla="*/ 5796298 w 5796298"/>
              <a:gd name="connsiteY5" fmla="*/ 2237362 h 4455268"/>
              <a:gd name="connsiteX6" fmla="*/ 2839784 w 5796298"/>
              <a:gd name="connsiteY6" fmla="*/ 4455268 h 4455268"/>
              <a:gd name="connsiteX7" fmla="*/ 0 w 5796298"/>
              <a:gd name="connsiteY7" fmla="*/ 2227634 h 4455268"/>
              <a:gd name="connsiteX0" fmla="*/ 0 w 5669839"/>
              <a:gd name="connsiteY0" fmla="*/ 2227634 h 4455268"/>
              <a:gd name="connsiteX1" fmla="*/ 1074560 w 5669839"/>
              <a:gd name="connsiteY1" fmla="*/ 2227634 h 4455268"/>
              <a:gd name="connsiteX2" fmla="*/ 1074560 w 5669839"/>
              <a:gd name="connsiteY2" fmla="*/ 0 h 4455268"/>
              <a:gd name="connsiteX3" fmla="*/ 4605007 w 5669839"/>
              <a:gd name="connsiteY3" fmla="*/ 0 h 4455268"/>
              <a:gd name="connsiteX4" fmla="*/ 4605007 w 5669839"/>
              <a:gd name="connsiteY4" fmla="*/ 2227634 h 4455268"/>
              <a:gd name="connsiteX5" fmla="*/ 5669839 w 5669839"/>
              <a:gd name="connsiteY5" fmla="*/ 2237362 h 4455268"/>
              <a:gd name="connsiteX6" fmla="*/ 2839784 w 5669839"/>
              <a:gd name="connsiteY6" fmla="*/ 4455268 h 4455268"/>
              <a:gd name="connsiteX7" fmla="*/ 0 w 5669839"/>
              <a:gd name="connsiteY7" fmla="*/ 2227634 h 445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9839" h="4455268">
                <a:moveTo>
                  <a:pt x="0" y="2227634"/>
                </a:moveTo>
                <a:lnTo>
                  <a:pt x="1074560" y="2227634"/>
                </a:lnTo>
                <a:lnTo>
                  <a:pt x="1074560" y="0"/>
                </a:lnTo>
                <a:lnTo>
                  <a:pt x="4605007" y="0"/>
                </a:lnTo>
                <a:lnTo>
                  <a:pt x="4605007" y="2227634"/>
                </a:lnTo>
                <a:lnTo>
                  <a:pt x="5669839" y="2237362"/>
                </a:lnTo>
                <a:lnTo>
                  <a:pt x="2839784" y="4455268"/>
                </a:lnTo>
                <a:lnTo>
                  <a:pt x="0" y="22276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Isolation and loneliness</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3708459" y="2816798"/>
            <a:ext cx="2824362" cy="2270767"/>
          </a:xfrm>
          <a:noFill/>
        </p:spPr>
        <p:txBody>
          <a:bodyPr lIns="0" tIns="0" rIns="0" bIns="0"/>
          <a:lstStyle/>
          <a:p>
            <a:pPr lvl="3" algn="ctr"/>
            <a:r>
              <a:rPr lang="en-US" b="1" dirty="0">
                <a:solidFill>
                  <a:schemeClr val="bg1"/>
                </a:solidFill>
              </a:rPr>
              <a:t>Isolation and</a:t>
            </a:r>
            <a:br>
              <a:rPr lang="en-US" b="1" dirty="0">
                <a:solidFill>
                  <a:schemeClr val="bg1"/>
                </a:solidFill>
              </a:rPr>
            </a:br>
            <a:r>
              <a:rPr lang="en-US" b="1" dirty="0">
                <a:solidFill>
                  <a:schemeClr val="bg1"/>
                </a:solidFill>
              </a:rPr>
              <a:t>loneliness</a:t>
            </a:r>
            <a:br>
              <a:rPr lang="en-US" b="1" dirty="0">
                <a:solidFill>
                  <a:schemeClr val="bg1"/>
                </a:solidFill>
              </a:rPr>
            </a:br>
            <a:r>
              <a:rPr lang="en-US" b="1" dirty="0">
                <a:solidFill>
                  <a:schemeClr val="bg1"/>
                </a:solidFill>
              </a:rPr>
              <a:t>are associated</a:t>
            </a:r>
            <a:br>
              <a:rPr lang="en-US" b="1" dirty="0">
                <a:solidFill>
                  <a:schemeClr val="bg1"/>
                </a:solidFill>
              </a:rPr>
            </a:br>
            <a:r>
              <a:rPr lang="en-US" b="1" dirty="0">
                <a:solidFill>
                  <a:schemeClr val="bg1"/>
                </a:solidFill>
              </a:rPr>
              <a:t>with poor mental</a:t>
            </a:r>
            <a:br>
              <a:rPr lang="en-US" b="1" dirty="0">
                <a:solidFill>
                  <a:schemeClr val="bg1"/>
                </a:solidFill>
              </a:rPr>
            </a:br>
            <a:r>
              <a:rPr lang="en-US" b="1" dirty="0">
                <a:solidFill>
                  <a:schemeClr val="bg1"/>
                </a:solidFill>
              </a:rPr>
              <a:t>and physical</a:t>
            </a:r>
            <a:br>
              <a:rPr lang="en-US" b="1" dirty="0">
                <a:solidFill>
                  <a:schemeClr val="bg1"/>
                </a:solidFill>
              </a:rPr>
            </a:br>
            <a:r>
              <a:rPr lang="en-US" b="1" dirty="0">
                <a:solidFill>
                  <a:schemeClr val="bg1"/>
                </a:solidFill>
              </a:rPr>
              <a:t>health</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39</a:t>
            </a:fld>
            <a:endParaRPr lang="en-US"/>
          </a:p>
        </p:txBody>
      </p:sp>
    </p:spTree>
    <p:extLst>
      <p:ext uri="{BB962C8B-B14F-4D97-AF65-F5344CB8AC3E}">
        <p14:creationId xmlns:p14="http://schemas.microsoft.com/office/powerpoint/2010/main" val="224285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Objectives of the workshop</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6336934" cy="4796544"/>
          </a:xfrm>
        </p:spPr>
        <p:txBody>
          <a:bodyPr/>
          <a:lstStyle/>
          <a:p>
            <a:pPr marL="354012" lvl="3" indent="-342900">
              <a:buFont typeface="Arial" panose="020B0604020202020204" pitchFamily="34" charset="0"/>
              <a:buChar char="•"/>
            </a:pPr>
            <a:r>
              <a:rPr lang="en-US" dirty="0"/>
              <a:t>Understand the principles of healthy longevity </a:t>
            </a:r>
          </a:p>
          <a:p>
            <a:pPr marL="354012" lvl="3" indent="-342900">
              <a:buFont typeface="Arial" panose="020B0604020202020204" pitchFamily="34" charset="0"/>
              <a:buChar char="•"/>
            </a:pPr>
            <a:r>
              <a:rPr lang="en-US" dirty="0"/>
              <a:t>Explore the barriers to health and wellbeing for older people at the community level </a:t>
            </a:r>
          </a:p>
          <a:p>
            <a:pPr marL="354012" lvl="3" indent="-342900">
              <a:buFont typeface="Arial" panose="020B0604020202020204" pitchFamily="34" charset="0"/>
              <a:buChar char="•"/>
            </a:pPr>
            <a:r>
              <a:rPr lang="en-US" dirty="0" err="1"/>
              <a:t>Recognise</a:t>
            </a:r>
            <a:r>
              <a:rPr lang="en-US" dirty="0"/>
              <a:t> the enablers and disrupters to healthy longevity </a:t>
            </a:r>
          </a:p>
          <a:p>
            <a:pPr marL="354012" lvl="3" indent="-342900">
              <a:buFont typeface="Arial" panose="020B0604020202020204" pitchFamily="34" charset="0"/>
              <a:buChar char="•"/>
            </a:pPr>
            <a:r>
              <a:rPr lang="en-US" dirty="0"/>
              <a:t>Consider the importance of older people’s Voice in relation to healthy longevity</a:t>
            </a:r>
          </a:p>
          <a:p>
            <a:pPr marL="354012" lvl="3" indent="-342900">
              <a:buFont typeface="Arial" panose="020B0604020202020204" pitchFamily="34" charset="0"/>
              <a:buChar char="•"/>
            </a:pPr>
            <a:r>
              <a:rPr lang="en-US" dirty="0"/>
              <a:t>Consider what actions can be taken at the community level to promote healthy longevity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a:t>
            </a:fld>
            <a:endParaRPr lang="en-US"/>
          </a:p>
        </p:txBody>
      </p:sp>
      <p:pic>
        <p:nvPicPr>
          <p:cNvPr id="8" name="Picture 7" descr="Shape, icon&#10;&#10;Description automatically generated">
            <a:extLst>
              <a:ext uri="{FF2B5EF4-FFF2-40B4-BE49-F238E27FC236}">
                <a16:creationId xmlns:a16="http://schemas.microsoft.com/office/drawing/2014/main" id="{E004096B-43A1-C518-6D5E-AC96AFEBDAEF}"/>
              </a:ext>
            </a:extLst>
          </p:cNvPr>
          <p:cNvPicPr>
            <a:picLocks noChangeAspect="1"/>
          </p:cNvPicPr>
          <p:nvPr/>
        </p:nvPicPr>
        <p:blipFill>
          <a:blip r:embed="rId2"/>
          <a:stretch>
            <a:fillRect/>
          </a:stretch>
        </p:blipFill>
        <p:spPr>
          <a:xfrm>
            <a:off x="7892143" y="1622487"/>
            <a:ext cx="1981200" cy="2438400"/>
          </a:xfrm>
          <a:prstGeom prst="rect">
            <a:avLst/>
          </a:prstGeom>
        </p:spPr>
      </p:pic>
    </p:spTree>
    <p:extLst>
      <p:ext uri="{BB962C8B-B14F-4D97-AF65-F5344CB8AC3E}">
        <p14:creationId xmlns:p14="http://schemas.microsoft.com/office/powerpoint/2010/main" val="2308858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Addressing isolation and loneliness through social inclusion</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2160000"/>
            <a:ext cx="5599148" cy="4796544"/>
          </a:xfrm>
        </p:spPr>
        <p:txBody>
          <a:bodyPr/>
          <a:lstStyle/>
          <a:p>
            <a:pPr marL="354012" lvl="3" indent="-342900">
              <a:buFont typeface="Arial" panose="020B0604020202020204" pitchFamily="34" charset="0"/>
              <a:buChar char="•"/>
            </a:pPr>
            <a:r>
              <a:rPr lang="en-US" dirty="0"/>
              <a:t>Minimize age segregation </a:t>
            </a:r>
          </a:p>
          <a:p>
            <a:pPr marL="354012" lvl="3" indent="-342900">
              <a:buFont typeface="Arial" panose="020B0604020202020204" pitchFamily="34" charset="0"/>
              <a:buChar char="•"/>
            </a:pPr>
            <a:r>
              <a:rPr lang="en-US" dirty="0"/>
              <a:t>Ensure ongoing social connections</a:t>
            </a:r>
          </a:p>
          <a:p>
            <a:pPr marL="354012" lvl="3" indent="-342900">
              <a:buFont typeface="Arial" panose="020B0604020202020204" pitchFamily="34" charset="0"/>
              <a:buChar char="•"/>
            </a:pPr>
            <a:r>
              <a:rPr lang="en-US" dirty="0"/>
              <a:t>Leverage religious, spiritual connections</a:t>
            </a:r>
          </a:p>
          <a:p>
            <a:pPr marL="354012" lvl="3" indent="-342900">
              <a:buFont typeface="Arial" panose="020B0604020202020204" pitchFamily="34" charset="0"/>
              <a:buChar char="•"/>
            </a:pPr>
            <a:r>
              <a:rPr lang="en-US" dirty="0"/>
              <a:t>Empower older people</a:t>
            </a:r>
          </a:p>
          <a:p>
            <a:pPr marL="354012" lvl="3" indent="-342900">
              <a:buFont typeface="Arial" panose="020B0604020202020204" pitchFamily="34" charset="0"/>
              <a:buChar char="•"/>
            </a:pPr>
            <a:r>
              <a:rPr lang="en-US" dirty="0"/>
              <a:t>Create opportunities for intergenerational connections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40</a:t>
            </a:fld>
            <a:endParaRPr lang="en-US"/>
          </a:p>
        </p:txBody>
      </p:sp>
      <p:pic>
        <p:nvPicPr>
          <p:cNvPr id="8" name="Picture 7" descr="Icon&#10;&#10;Description automatically generated">
            <a:extLst>
              <a:ext uri="{FF2B5EF4-FFF2-40B4-BE49-F238E27FC236}">
                <a16:creationId xmlns:a16="http://schemas.microsoft.com/office/drawing/2014/main" id="{E5BF4AD2-2087-B6DD-5B57-03971B7CDF2D}"/>
              </a:ext>
            </a:extLst>
          </p:cNvPr>
          <p:cNvPicPr>
            <a:picLocks noChangeAspect="1"/>
          </p:cNvPicPr>
          <p:nvPr/>
        </p:nvPicPr>
        <p:blipFill>
          <a:blip r:embed="rId2"/>
          <a:stretch>
            <a:fillRect/>
          </a:stretch>
        </p:blipFill>
        <p:spPr>
          <a:xfrm>
            <a:off x="6951961" y="2160000"/>
            <a:ext cx="2654300" cy="1676400"/>
          </a:xfrm>
          <a:prstGeom prst="rect">
            <a:avLst/>
          </a:prstGeom>
        </p:spPr>
      </p:pic>
    </p:spTree>
    <p:extLst>
      <p:ext uri="{BB962C8B-B14F-4D97-AF65-F5344CB8AC3E}">
        <p14:creationId xmlns:p14="http://schemas.microsoft.com/office/powerpoint/2010/main" val="2413045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0" y="1115036"/>
            <a:ext cx="7844095" cy="884245"/>
          </a:xfrm>
        </p:spPr>
        <p:txBody>
          <a:bodyPr/>
          <a:lstStyle/>
          <a:p>
            <a:r>
              <a:rPr lang="en-US" dirty="0"/>
              <a:t>Empowering communities and engaging older voices</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2160000"/>
            <a:ext cx="5793701" cy="4796544"/>
          </a:xfrm>
        </p:spPr>
        <p:txBody>
          <a:bodyPr/>
          <a:lstStyle/>
          <a:p>
            <a:pPr marL="354012" lvl="3" indent="-342900">
              <a:buFont typeface="Arial" panose="020B0604020202020204" pitchFamily="34" charset="0"/>
              <a:buChar char="•"/>
            </a:pPr>
            <a:r>
              <a:rPr lang="en-US" dirty="0"/>
              <a:t>Community advocacy</a:t>
            </a:r>
          </a:p>
          <a:p>
            <a:pPr marL="354012" lvl="3" indent="-342900">
              <a:buFont typeface="Arial" panose="020B0604020202020204" pitchFamily="34" charset="0"/>
              <a:buChar char="•"/>
            </a:pPr>
            <a:r>
              <a:rPr lang="en-US" dirty="0"/>
              <a:t>Empowering older voices</a:t>
            </a:r>
          </a:p>
          <a:p>
            <a:pPr marL="354012" lvl="3" indent="-342900">
              <a:buFont typeface="Arial" panose="020B0604020202020204" pitchFamily="34" charset="0"/>
              <a:buChar char="•"/>
            </a:pPr>
            <a:r>
              <a:rPr lang="en-US" dirty="0"/>
              <a:t>Engaging older people through participatory design</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41</a:t>
            </a:fld>
            <a:endParaRPr lang="en-US"/>
          </a:p>
        </p:txBody>
      </p:sp>
      <p:pic>
        <p:nvPicPr>
          <p:cNvPr id="8" name="Picture 7" descr="Icon&#10;&#10;Description automatically generated">
            <a:extLst>
              <a:ext uri="{FF2B5EF4-FFF2-40B4-BE49-F238E27FC236}">
                <a16:creationId xmlns:a16="http://schemas.microsoft.com/office/drawing/2014/main" id="{6A69592A-9B42-8DFB-C83D-5624EB4D6ECD}"/>
              </a:ext>
            </a:extLst>
          </p:cNvPr>
          <p:cNvPicPr>
            <a:picLocks noChangeAspect="1"/>
          </p:cNvPicPr>
          <p:nvPr/>
        </p:nvPicPr>
        <p:blipFill>
          <a:blip r:embed="rId2"/>
          <a:stretch>
            <a:fillRect/>
          </a:stretch>
        </p:blipFill>
        <p:spPr>
          <a:xfrm>
            <a:off x="6482648" y="1999281"/>
            <a:ext cx="2946400" cy="2362200"/>
          </a:xfrm>
          <a:prstGeom prst="rect">
            <a:avLst/>
          </a:prstGeom>
        </p:spPr>
      </p:pic>
    </p:spTree>
    <p:extLst>
      <p:ext uri="{BB962C8B-B14F-4D97-AF65-F5344CB8AC3E}">
        <p14:creationId xmlns:p14="http://schemas.microsoft.com/office/powerpoint/2010/main" val="2303750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1" y="1115036"/>
            <a:ext cx="6681722" cy="1044964"/>
          </a:xfrm>
        </p:spPr>
        <p:txBody>
          <a:bodyPr/>
          <a:lstStyle/>
          <a:p>
            <a:r>
              <a:rPr lang="en-US" dirty="0"/>
              <a:t>Community-level interventions to support social inclusion</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2160000"/>
            <a:ext cx="5219769" cy="4796544"/>
          </a:xfrm>
        </p:spPr>
        <p:txBody>
          <a:bodyPr/>
          <a:lstStyle/>
          <a:p>
            <a:pPr marL="354012" lvl="3" indent="-342900">
              <a:buFont typeface="Arial" panose="020B0604020202020204" pitchFamily="34" charset="0"/>
              <a:buChar char="•"/>
            </a:pPr>
            <a:r>
              <a:rPr lang="en-US" dirty="0"/>
              <a:t>Community-based </a:t>
            </a:r>
            <a:r>
              <a:rPr lang="en-US" dirty="0" err="1"/>
              <a:t>centres</a:t>
            </a:r>
            <a:r>
              <a:rPr lang="en-US" dirty="0"/>
              <a:t> where older people can gather</a:t>
            </a:r>
          </a:p>
          <a:p>
            <a:pPr marL="354012" lvl="3" indent="-342900">
              <a:buFont typeface="Arial" panose="020B0604020202020204" pitchFamily="34" charset="0"/>
              <a:buChar char="•"/>
            </a:pPr>
            <a:r>
              <a:rPr lang="en-US" dirty="0"/>
              <a:t>Intergenerational self-help club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42</a:t>
            </a:fld>
            <a:endParaRPr lang="en-US"/>
          </a:p>
        </p:txBody>
      </p:sp>
      <p:pic>
        <p:nvPicPr>
          <p:cNvPr id="7" name="Picture 6" descr="Icon&#10;&#10;Description automatically generated">
            <a:extLst>
              <a:ext uri="{FF2B5EF4-FFF2-40B4-BE49-F238E27FC236}">
                <a16:creationId xmlns:a16="http://schemas.microsoft.com/office/drawing/2014/main" id="{AC9D6E70-FE82-E4E4-2158-E24A6A4D67FE}"/>
              </a:ext>
            </a:extLst>
          </p:cNvPr>
          <p:cNvPicPr>
            <a:picLocks noChangeAspect="1"/>
          </p:cNvPicPr>
          <p:nvPr/>
        </p:nvPicPr>
        <p:blipFill>
          <a:blip r:embed="rId2"/>
          <a:stretch>
            <a:fillRect/>
          </a:stretch>
        </p:blipFill>
        <p:spPr>
          <a:xfrm>
            <a:off x="5120640" y="4002675"/>
            <a:ext cx="4724400" cy="2794000"/>
          </a:xfrm>
          <a:prstGeom prst="rect">
            <a:avLst/>
          </a:prstGeom>
        </p:spPr>
      </p:pic>
    </p:spTree>
    <p:extLst>
      <p:ext uri="{BB962C8B-B14F-4D97-AF65-F5344CB8AC3E}">
        <p14:creationId xmlns:p14="http://schemas.microsoft.com/office/powerpoint/2010/main" val="3332732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Promoting intergenerational cohesion</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5891307" cy="4796544"/>
          </a:xfrm>
        </p:spPr>
        <p:txBody>
          <a:bodyPr/>
          <a:lstStyle/>
          <a:p>
            <a:pPr marL="354012" lvl="3" indent="-342900">
              <a:buFont typeface="Arial" panose="020B0604020202020204" pitchFamily="34" charset="0"/>
              <a:buChar char="•"/>
            </a:pPr>
            <a:r>
              <a:rPr lang="en-US" dirty="0"/>
              <a:t>Intergenerational approach encourages two or more generations to work together</a:t>
            </a:r>
          </a:p>
          <a:p>
            <a:pPr marL="354012" lvl="3" indent="-342900">
              <a:buFont typeface="Arial" panose="020B0604020202020204" pitchFamily="34" charset="0"/>
              <a:buChar char="•"/>
            </a:pPr>
            <a:r>
              <a:rPr lang="en-US" dirty="0"/>
              <a:t>Intergenerational activities promote generational cohesion</a:t>
            </a:r>
          </a:p>
          <a:p>
            <a:pPr marL="354012" lvl="3" indent="-342900">
              <a:buFont typeface="Arial" panose="020B0604020202020204" pitchFamily="34" charset="0"/>
              <a:buChar char="•"/>
            </a:pPr>
            <a:r>
              <a:rPr lang="en-US" dirty="0"/>
              <a:t>Intergenerational groups combine voices of older and younger people</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43</a:t>
            </a:fld>
            <a:endParaRPr lang="en-US"/>
          </a:p>
        </p:txBody>
      </p:sp>
      <p:pic>
        <p:nvPicPr>
          <p:cNvPr id="7" name="Picture 6" descr="Icon&#10;&#10;Description automatically generated">
            <a:extLst>
              <a:ext uri="{FF2B5EF4-FFF2-40B4-BE49-F238E27FC236}">
                <a16:creationId xmlns:a16="http://schemas.microsoft.com/office/drawing/2014/main" id="{6332128D-5ED5-99D3-2561-6DA08B952488}"/>
              </a:ext>
            </a:extLst>
          </p:cNvPr>
          <p:cNvPicPr>
            <a:picLocks noChangeAspect="1"/>
          </p:cNvPicPr>
          <p:nvPr/>
        </p:nvPicPr>
        <p:blipFill>
          <a:blip r:embed="rId2"/>
          <a:stretch>
            <a:fillRect/>
          </a:stretch>
        </p:blipFill>
        <p:spPr>
          <a:xfrm>
            <a:off x="7139709" y="2091509"/>
            <a:ext cx="2451100" cy="2095500"/>
          </a:xfrm>
          <a:prstGeom prst="rect">
            <a:avLst/>
          </a:prstGeom>
        </p:spPr>
      </p:pic>
    </p:spTree>
    <p:extLst>
      <p:ext uri="{BB962C8B-B14F-4D97-AF65-F5344CB8AC3E}">
        <p14:creationId xmlns:p14="http://schemas.microsoft.com/office/powerpoint/2010/main" val="136259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Plenary discussion</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5891307" cy="4796544"/>
          </a:xfrm>
        </p:spPr>
        <p:txBody>
          <a:bodyPr/>
          <a:lstStyle/>
          <a:p>
            <a:pPr marL="354012" lvl="3" indent="-342900">
              <a:buFont typeface="Arial" panose="020B0604020202020204" pitchFamily="34" charset="0"/>
              <a:buChar char="•"/>
            </a:pPr>
            <a:r>
              <a:rPr lang="en-US" dirty="0"/>
              <a:t>Can you share how you are socially active in your community? </a:t>
            </a:r>
          </a:p>
          <a:p>
            <a:pPr marL="354012" lvl="3" indent="-342900">
              <a:buFont typeface="Arial" panose="020B0604020202020204" pitchFamily="34" charset="0"/>
              <a:buChar char="•"/>
            </a:pPr>
            <a:r>
              <a:rPr lang="en-US" dirty="0"/>
              <a:t>How does it make you feel?</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44</a:t>
            </a:fld>
            <a:endParaRPr lang="en-US"/>
          </a:p>
        </p:txBody>
      </p:sp>
      <p:pic>
        <p:nvPicPr>
          <p:cNvPr id="7" name="Picture 6" descr="Icon&#10;&#10;Description automatically generated">
            <a:extLst>
              <a:ext uri="{FF2B5EF4-FFF2-40B4-BE49-F238E27FC236}">
                <a16:creationId xmlns:a16="http://schemas.microsoft.com/office/drawing/2014/main" id="{4CFBE2B3-6A4F-6563-B3CA-09AB8E91393B}"/>
              </a:ext>
            </a:extLst>
          </p:cNvPr>
          <p:cNvPicPr>
            <a:picLocks noChangeAspect="1"/>
          </p:cNvPicPr>
          <p:nvPr/>
        </p:nvPicPr>
        <p:blipFill>
          <a:blip r:embed="rId2"/>
          <a:stretch>
            <a:fillRect/>
          </a:stretch>
        </p:blipFill>
        <p:spPr>
          <a:xfrm>
            <a:off x="6446356" y="4198272"/>
            <a:ext cx="3149600" cy="2387600"/>
          </a:xfrm>
          <a:prstGeom prst="rect">
            <a:avLst/>
          </a:prstGeom>
        </p:spPr>
      </p:pic>
    </p:spTree>
    <p:extLst>
      <p:ext uri="{BB962C8B-B14F-4D97-AF65-F5344CB8AC3E}">
        <p14:creationId xmlns:p14="http://schemas.microsoft.com/office/powerpoint/2010/main" val="2366355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A44069-AB0A-8542-9243-CD0119D7B819}"/>
              </a:ext>
            </a:extLst>
          </p:cNvPr>
          <p:cNvSpPr>
            <a:spLocks noGrp="1"/>
          </p:cNvSpPr>
          <p:nvPr>
            <p:ph type="title"/>
          </p:nvPr>
        </p:nvSpPr>
        <p:spPr>
          <a:solidFill>
            <a:schemeClr val="accent3"/>
          </a:solidFill>
        </p:spPr>
        <p:txBody>
          <a:bodyPr/>
          <a:lstStyle/>
          <a:p>
            <a:r>
              <a:rPr lang="en-GB" dirty="0"/>
              <a:t>Session 6: </a:t>
            </a:r>
            <a:br>
              <a:rPr lang="en-GB" dirty="0"/>
            </a:br>
            <a:r>
              <a:rPr lang="en-GB" dirty="0"/>
              <a:t>Enablers of healthy longevity: Health and care systems</a:t>
            </a:r>
            <a:endParaRPr lang="en-US" dirty="0"/>
          </a:p>
        </p:txBody>
      </p:sp>
      <p:sp>
        <p:nvSpPr>
          <p:cNvPr id="4" name="Footer Placeholder 3">
            <a:extLst>
              <a:ext uri="{FF2B5EF4-FFF2-40B4-BE49-F238E27FC236}">
                <a16:creationId xmlns:a16="http://schemas.microsoft.com/office/drawing/2014/main" id="{B8C2907A-8761-8442-9789-6C45881B4020}"/>
              </a:ext>
            </a:extLst>
          </p:cNvPr>
          <p:cNvSpPr>
            <a:spLocks noGrp="1"/>
          </p:cNvSpPr>
          <p:nvPr>
            <p:ph type="ftr" sz="quarter" idx="11"/>
          </p:nvPr>
        </p:nvSpPr>
        <p:spPr>
          <a:xfrm>
            <a:off x="431999" y="432001"/>
            <a:ext cx="4472510" cy="387396"/>
          </a:xfrm>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3C81D019-5757-1848-9954-CACAED7701DD}"/>
              </a:ext>
            </a:extLst>
          </p:cNvPr>
          <p:cNvSpPr>
            <a:spLocks noGrp="1"/>
          </p:cNvSpPr>
          <p:nvPr>
            <p:ph type="sldNum" sz="quarter" idx="12"/>
          </p:nvPr>
        </p:nvSpPr>
        <p:spPr/>
        <p:txBody>
          <a:bodyPr/>
          <a:lstStyle/>
          <a:p>
            <a:fld id="{50F209D7-C180-5B4A-A7C2-AD533727DAA3}" type="slidenum">
              <a:rPr lang="en-US" smtClean="0"/>
              <a:t>45</a:t>
            </a:fld>
            <a:endParaRPr lang="en-US"/>
          </a:p>
        </p:txBody>
      </p:sp>
    </p:spTree>
    <p:extLst>
      <p:ext uri="{BB962C8B-B14F-4D97-AF65-F5344CB8AC3E}">
        <p14:creationId xmlns:p14="http://schemas.microsoft.com/office/powerpoint/2010/main" val="2565713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Why health and care systems are important for healthy longevity</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2160000"/>
            <a:ext cx="5891307" cy="4796544"/>
          </a:xfrm>
        </p:spPr>
        <p:txBody>
          <a:bodyPr/>
          <a:lstStyle/>
          <a:p>
            <a:pPr marL="354012" lvl="3" indent="-342900">
              <a:buFont typeface="Arial" panose="020B0604020202020204" pitchFamily="34" charset="0"/>
              <a:buChar char="•"/>
            </a:pPr>
            <a:r>
              <a:rPr lang="en-US" dirty="0"/>
              <a:t>Health and care systems were designed to respond to needs of younger populations with a focus on infectious disease </a:t>
            </a:r>
          </a:p>
          <a:p>
            <a:pPr marL="354012" lvl="3" indent="-342900">
              <a:buFont typeface="Arial" panose="020B0604020202020204" pitchFamily="34" charset="0"/>
              <a:buChar char="•"/>
            </a:pPr>
            <a:r>
              <a:rPr lang="en-US" dirty="0"/>
              <a:t>Health systems have not adapted to changing populations and needs of older people</a:t>
            </a:r>
          </a:p>
          <a:p>
            <a:pPr marL="354012" lvl="3" indent="-342900">
              <a:buFont typeface="Arial" panose="020B0604020202020204" pitchFamily="34" charset="0"/>
              <a:buChar char="•"/>
            </a:pPr>
            <a:r>
              <a:rPr lang="en-US" dirty="0"/>
              <a:t>Adapting health and care systems to better support older people and promote healthy ageing is crucial for healthy longevity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46</a:t>
            </a:fld>
            <a:endParaRPr lang="en-US"/>
          </a:p>
        </p:txBody>
      </p:sp>
      <p:pic>
        <p:nvPicPr>
          <p:cNvPr id="8" name="Picture 7" descr="Square&#10;&#10;Description automatically generated with medium confidence">
            <a:extLst>
              <a:ext uri="{FF2B5EF4-FFF2-40B4-BE49-F238E27FC236}">
                <a16:creationId xmlns:a16="http://schemas.microsoft.com/office/drawing/2014/main" id="{13A5448C-45A2-F915-1BD8-66FA00CC1E16}"/>
              </a:ext>
            </a:extLst>
          </p:cNvPr>
          <p:cNvPicPr>
            <a:picLocks noChangeAspect="1"/>
          </p:cNvPicPr>
          <p:nvPr/>
        </p:nvPicPr>
        <p:blipFill>
          <a:blip r:embed="rId2"/>
          <a:stretch>
            <a:fillRect/>
          </a:stretch>
        </p:blipFill>
        <p:spPr>
          <a:xfrm>
            <a:off x="6323308" y="3053050"/>
            <a:ext cx="3309144" cy="3309144"/>
          </a:xfrm>
          <a:prstGeom prst="rect">
            <a:avLst/>
          </a:prstGeom>
        </p:spPr>
      </p:pic>
    </p:spTree>
    <p:extLst>
      <p:ext uri="{BB962C8B-B14F-4D97-AF65-F5344CB8AC3E}">
        <p14:creationId xmlns:p14="http://schemas.microsoft.com/office/powerpoint/2010/main" val="311796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Integrated Care for Older People (ICOPE)</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47</a:t>
            </a:fld>
            <a:endParaRPr lang="en-US"/>
          </a:p>
        </p:txBody>
      </p:sp>
      <p:sp>
        <p:nvSpPr>
          <p:cNvPr id="6" name="Content Placeholder 2">
            <a:extLst>
              <a:ext uri="{FF2B5EF4-FFF2-40B4-BE49-F238E27FC236}">
                <a16:creationId xmlns:a16="http://schemas.microsoft.com/office/drawing/2014/main" id="{09CC0446-8B4B-EE77-9EEE-FF8AF0FF6C30}"/>
              </a:ext>
            </a:extLst>
          </p:cNvPr>
          <p:cNvSpPr txBox="1">
            <a:spLocks/>
          </p:cNvSpPr>
          <p:nvPr/>
        </p:nvSpPr>
        <p:spPr>
          <a:xfrm>
            <a:off x="431999" y="2211093"/>
            <a:ext cx="2340000" cy="1952345"/>
          </a:xfrm>
          <a:prstGeom prst="rect">
            <a:avLst/>
          </a:prstGeom>
          <a:solidFill>
            <a:schemeClr val="accent3"/>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Functional outcomes</a:t>
            </a:r>
            <a:endParaRPr lang="en-GB" dirty="0">
              <a:solidFill>
                <a:schemeClr val="bg1"/>
              </a:solidFill>
            </a:endParaRPr>
          </a:p>
        </p:txBody>
      </p:sp>
      <p:sp>
        <p:nvSpPr>
          <p:cNvPr id="7" name="Content Placeholder 2">
            <a:extLst>
              <a:ext uri="{FF2B5EF4-FFF2-40B4-BE49-F238E27FC236}">
                <a16:creationId xmlns:a16="http://schemas.microsoft.com/office/drawing/2014/main" id="{12F85BA6-321E-3D58-3C0F-C5BDD2D4242B}"/>
              </a:ext>
            </a:extLst>
          </p:cNvPr>
          <p:cNvSpPr txBox="1">
            <a:spLocks/>
          </p:cNvSpPr>
          <p:nvPr/>
        </p:nvSpPr>
        <p:spPr>
          <a:xfrm>
            <a:off x="2940443" y="2211094"/>
            <a:ext cx="2340000" cy="1952344"/>
          </a:xfrm>
          <a:prstGeom prst="rect">
            <a:avLst/>
          </a:prstGeom>
          <a:solidFill>
            <a:schemeClr val="accent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Integrated care</a:t>
            </a:r>
            <a:endParaRPr lang="en-GB" dirty="0">
              <a:solidFill>
                <a:schemeClr val="bg1"/>
              </a:solidFill>
            </a:endParaRPr>
          </a:p>
        </p:txBody>
      </p:sp>
      <p:sp>
        <p:nvSpPr>
          <p:cNvPr id="8" name="Content Placeholder 2">
            <a:extLst>
              <a:ext uri="{FF2B5EF4-FFF2-40B4-BE49-F238E27FC236}">
                <a16:creationId xmlns:a16="http://schemas.microsoft.com/office/drawing/2014/main" id="{0234329C-C5CE-535E-94AD-386B26FAA877}"/>
              </a:ext>
            </a:extLst>
          </p:cNvPr>
          <p:cNvSpPr txBox="1">
            <a:spLocks/>
          </p:cNvSpPr>
          <p:nvPr/>
        </p:nvSpPr>
        <p:spPr>
          <a:xfrm>
            <a:off x="5448887" y="2211094"/>
            <a:ext cx="2340000" cy="1952344"/>
          </a:xfrm>
          <a:prstGeom prst="rect">
            <a:avLst/>
          </a:prstGeom>
          <a:solidFill>
            <a:schemeClr val="accent1"/>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Community dissemination</a:t>
            </a:r>
            <a:endParaRPr lang="en-GB" dirty="0">
              <a:solidFill>
                <a:schemeClr val="bg1"/>
              </a:solidFill>
            </a:endParaRPr>
          </a:p>
        </p:txBody>
      </p:sp>
      <p:sp>
        <p:nvSpPr>
          <p:cNvPr id="9" name="Content Placeholder 2">
            <a:extLst>
              <a:ext uri="{FF2B5EF4-FFF2-40B4-BE49-F238E27FC236}">
                <a16:creationId xmlns:a16="http://schemas.microsoft.com/office/drawing/2014/main" id="{74E08717-37AA-0CD3-C644-23B46527A092}"/>
              </a:ext>
            </a:extLst>
          </p:cNvPr>
          <p:cNvSpPr txBox="1">
            <a:spLocks/>
          </p:cNvSpPr>
          <p:nvPr/>
        </p:nvSpPr>
        <p:spPr>
          <a:xfrm>
            <a:off x="7957330" y="2211094"/>
            <a:ext cx="2304000" cy="1952344"/>
          </a:xfrm>
          <a:prstGeom prst="rect">
            <a:avLst/>
          </a:prstGeom>
          <a:solidFill>
            <a:schemeClr val="tx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Policy guidance</a:t>
            </a:r>
            <a:endParaRPr lang="en-GB" dirty="0">
              <a:solidFill>
                <a:schemeClr val="bg1"/>
              </a:solidFill>
            </a:endParaRPr>
          </a:p>
        </p:txBody>
      </p:sp>
    </p:spTree>
    <p:extLst>
      <p:ext uri="{BB962C8B-B14F-4D97-AF65-F5344CB8AC3E}">
        <p14:creationId xmlns:p14="http://schemas.microsoft.com/office/powerpoint/2010/main" val="4118220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Person-</a:t>
            </a:r>
            <a:r>
              <a:rPr lang="en-US" dirty="0" err="1"/>
              <a:t>centred</a:t>
            </a:r>
            <a:r>
              <a:rPr lang="en-US" dirty="0"/>
              <a:t> care</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2" y="1800000"/>
            <a:ext cx="6645692" cy="4796544"/>
          </a:xfrm>
        </p:spPr>
        <p:txBody>
          <a:bodyPr/>
          <a:lstStyle/>
          <a:p>
            <a:pPr marL="354012" lvl="3" indent="-342900">
              <a:buFont typeface="Arial" panose="020B0604020202020204" pitchFamily="34" charset="0"/>
              <a:buChar char="•"/>
            </a:pPr>
            <a:r>
              <a:rPr lang="en-US" dirty="0"/>
              <a:t>Places perspectives of individuals, families, communities</a:t>
            </a:r>
          </a:p>
          <a:p>
            <a:pPr marL="354012" lvl="3" indent="-342900">
              <a:buFont typeface="Arial" panose="020B0604020202020204" pitchFamily="34" charset="0"/>
              <a:buChar char="•"/>
            </a:pPr>
            <a:r>
              <a:rPr lang="en-US" dirty="0"/>
              <a:t>Places older people at the </a:t>
            </a:r>
            <a:r>
              <a:rPr lang="en-US" dirty="0" err="1"/>
              <a:t>centre</a:t>
            </a:r>
            <a:r>
              <a:rPr lang="en-US" dirty="0"/>
              <a:t> of their care, as </a:t>
            </a:r>
            <a:r>
              <a:rPr lang="en-US" dirty="0" err="1"/>
              <a:t>as</a:t>
            </a:r>
            <a:r>
              <a:rPr lang="en-US" dirty="0"/>
              <a:t> participants in rather than recipients of care </a:t>
            </a:r>
          </a:p>
          <a:p>
            <a:pPr marL="354012" lvl="3" indent="-342900">
              <a:buFont typeface="Arial" panose="020B0604020202020204" pitchFamily="34" charset="0"/>
              <a:buChar char="•"/>
            </a:pPr>
            <a:r>
              <a:rPr lang="en-US" dirty="0"/>
              <a:t>Responds to older people’s needs in holistic ways and provides care in a joined-up, integrated way</a:t>
            </a:r>
          </a:p>
          <a:p>
            <a:pPr marL="354012" lvl="3" indent="-342900">
              <a:buFont typeface="Arial" panose="020B0604020202020204" pitchFamily="34" charset="0"/>
              <a:buChar char="•"/>
            </a:pPr>
            <a:r>
              <a:rPr lang="en-US" dirty="0"/>
              <a:t>Relationship-based</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48</a:t>
            </a:fld>
            <a:endParaRPr lang="en-US"/>
          </a:p>
        </p:txBody>
      </p:sp>
      <p:pic>
        <p:nvPicPr>
          <p:cNvPr id="8" name="Picture 7" descr="Icon&#10;&#10;Description automatically generated">
            <a:extLst>
              <a:ext uri="{FF2B5EF4-FFF2-40B4-BE49-F238E27FC236}">
                <a16:creationId xmlns:a16="http://schemas.microsoft.com/office/drawing/2014/main" id="{8E7D84A8-D4AA-2803-EC27-186BE889A828}"/>
              </a:ext>
            </a:extLst>
          </p:cNvPr>
          <p:cNvPicPr>
            <a:picLocks noChangeAspect="1"/>
          </p:cNvPicPr>
          <p:nvPr/>
        </p:nvPicPr>
        <p:blipFill>
          <a:blip r:embed="rId2"/>
          <a:stretch>
            <a:fillRect/>
          </a:stretch>
        </p:blipFill>
        <p:spPr>
          <a:xfrm>
            <a:off x="7601419" y="1464854"/>
            <a:ext cx="2413000" cy="2413000"/>
          </a:xfrm>
          <a:prstGeom prst="rect">
            <a:avLst/>
          </a:prstGeom>
        </p:spPr>
      </p:pic>
    </p:spTree>
    <p:extLst>
      <p:ext uri="{BB962C8B-B14F-4D97-AF65-F5344CB8AC3E}">
        <p14:creationId xmlns:p14="http://schemas.microsoft.com/office/powerpoint/2010/main" val="3434074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Health and care and support should be proactive, not reactive</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2160000"/>
            <a:ext cx="5663999" cy="4796544"/>
          </a:xfrm>
        </p:spPr>
        <p:txBody>
          <a:bodyPr/>
          <a:lstStyle/>
          <a:p>
            <a:pPr marL="354012" lvl="3" indent="-342900">
              <a:buFont typeface="Arial" panose="020B0604020202020204" pitchFamily="34" charset="0"/>
              <a:buChar char="•"/>
            </a:pPr>
            <a:r>
              <a:rPr lang="en-US" dirty="0"/>
              <a:t>Healthcare should be proactive</a:t>
            </a:r>
          </a:p>
          <a:p>
            <a:pPr marL="354012" lvl="3" indent="-342900">
              <a:buFont typeface="Arial" panose="020B0604020202020204" pitchFamily="34" charset="0"/>
              <a:buChar char="•"/>
            </a:pPr>
            <a:r>
              <a:rPr lang="en-US" dirty="0"/>
              <a:t>Focus on preventing illness and early detection of disease and to encourage good health</a:t>
            </a:r>
          </a:p>
          <a:p>
            <a:pPr marL="354012" lvl="3" indent="-342900">
              <a:buFont typeface="Arial" panose="020B0604020202020204" pitchFamily="34" charset="0"/>
              <a:buChar char="•"/>
            </a:pPr>
            <a:r>
              <a:rPr lang="en-US" dirty="0"/>
              <a:t>Health and care should focus on the whole person and not just their illness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49</a:t>
            </a:fld>
            <a:endParaRPr lang="en-US"/>
          </a:p>
        </p:txBody>
      </p:sp>
      <p:pic>
        <p:nvPicPr>
          <p:cNvPr id="7" name="Picture 6" descr="Icon&#10;&#10;Description automatically generated">
            <a:extLst>
              <a:ext uri="{FF2B5EF4-FFF2-40B4-BE49-F238E27FC236}">
                <a16:creationId xmlns:a16="http://schemas.microsoft.com/office/drawing/2014/main" id="{788921EA-EBE4-7D3F-BF7F-B9BAEC1C5C67}"/>
              </a:ext>
            </a:extLst>
          </p:cNvPr>
          <p:cNvPicPr>
            <a:picLocks noChangeAspect="1"/>
          </p:cNvPicPr>
          <p:nvPr/>
        </p:nvPicPr>
        <p:blipFill>
          <a:blip r:embed="rId2"/>
          <a:stretch>
            <a:fillRect/>
          </a:stretch>
        </p:blipFill>
        <p:spPr>
          <a:xfrm>
            <a:off x="7428871" y="1951944"/>
            <a:ext cx="2413000" cy="2349500"/>
          </a:xfrm>
          <a:prstGeom prst="rect">
            <a:avLst/>
          </a:prstGeom>
        </p:spPr>
      </p:pic>
    </p:spTree>
    <p:extLst>
      <p:ext uri="{BB962C8B-B14F-4D97-AF65-F5344CB8AC3E}">
        <p14:creationId xmlns:p14="http://schemas.microsoft.com/office/powerpoint/2010/main" val="180901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F5092-F0FB-AF40-B19C-A76B5D33ABF2}"/>
              </a:ext>
            </a:extLst>
          </p:cNvPr>
          <p:cNvSpPr/>
          <p:nvPr/>
        </p:nvSpPr>
        <p:spPr>
          <a:xfrm>
            <a:off x="432000" y="1799999"/>
            <a:ext cx="9827813" cy="5025083"/>
          </a:xfrm>
          <a:prstGeom prst="rect">
            <a:avLst/>
          </a:pr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GB" dirty="0"/>
              <a:t>Workshop outline </a:t>
            </a:r>
            <a:endParaRPr lang="en-US" dirty="0"/>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684000" y="2016000"/>
            <a:ext cx="4541143" cy="4796544"/>
          </a:xfrm>
        </p:spPr>
        <p:txBody>
          <a:bodyPr/>
          <a:lstStyle/>
          <a:p>
            <a:pPr marL="354012" lvl="3" indent="-342900">
              <a:buFont typeface="Arial" panose="020B0604020202020204" pitchFamily="34" charset="0"/>
              <a:buChar char="•"/>
            </a:pPr>
            <a:r>
              <a:rPr lang="en-US" dirty="0"/>
              <a:t>Background to the </a:t>
            </a:r>
            <a:r>
              <a:rPr lang="en-US" i="1" dirty="0"/>
              <a:t>Global Roadmap for Healthy Longevity </a:t>
            </a:r>
          </a:p>
          <a:p>
            <a:pPr marL="354012" lvl="3" indent="-342900">
              <a:buFont typeface="Arial" panose="020B0604020202020204" pitchFamily="34" charset="0"/>
              <a:buChar char="•"/>
            </a:pPr>
            <a:r>
              <a:rPr lang="en-US" dirty="0"/>
              <a:t>Understanding Voice and why it’s important for healthy longevity</a:t>
            </a:r>
          </a:p>
          <a:p>
            <a:pPr marL="354012" lvl="3" indent="-342900">
              <a:buFont typeface="Arial" panose="020B0604020202020204" pitchFamily="34" charset="0"/>
              <a:buChar char="•"/>
            </a:pPr>
            <a:r>
              <a:rPr lang="en-US" dirty="0"/>
              <a:t>Overview of the vision of healthy longevity and the virtuous cycle</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a:t>
            </a:fld>
            <a:endParaRPr lang="en-US"/>
          </a:p>
        </p:txBody>
      </p:sp>
      <p:sp>
        <p:nvSpPr>
          <p:cNvPr id="7" name="Content Placeholder 2">
            <a:extLst>
              <a:ext uri="{FF2B5EF4-FFF2-40B4-BE49-F238E27FC236}">
                <a16:creationId xmlns:a16="http://schemas.microsoft.com/office/drawing/2014/main" id="{876BFFD3-7D58-6079-E3C2-6626B175D1BA}"/>
              </a:ext>
            </a:extLst>
          </p:cNvPr>
          <p:cNvSpPr txBox="1">
            <a:spLocks/>
          </p:cNvSpPr>
          <p:nvPr/>
        </p:nvSpPr>
        <p:spPr>
          <a:xfrm>
            <a:off x="5477143" y="2016000"/>
            <a:ext cx="4530670" cy="3874161"/>
          </a:xfrm>
          <a:prstGeom prst="rect">
            <a:avLst/>
          </a:prstGeom>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354012" lvl="3" indent="-342900">
              <a:buFont typeface="Arial" panose="020B0604020202020204" pitchFamily="34" charset="0"/>
              <a:buChar char="•"/>
            </a:pPr>
            <a:r>
              <a:rPr lang="en-US" dirty="0"/>
              <a:t>Enablers of healthy longevity: volunteering and work</a:t>
            </a:r>
          </a:p>
          <a:p>
            <a:pPr marL="354012" lvl="3" indent="-342900">
              <a:buFont typeface="Arial" panose="020B0604020202020204" pitchFamily="34" charset="0"/>
              <a:buChar char="•"/>
            </a:pPr>
            <a:r>
              <a:rPr lang="en-US" dirty="0"/>
              <a:t>Enablers of healthy longevity: Social infrastructure</a:t>
            </a:r>
          </a:p>
          <a:p>
            <a:pPr marL="354012" lvl="3" indent="-342900">
              <a:buFont typeface="Arial" panose="020B0604020202020204" pitchFamily="34" charset="0"/>
              <a:buChar char="•"/>
            </a:pPr>
            <a:r>
              <a:rPr lang="en-US" dirty="0"/>
              <a:t>Enablers of healthy longevity: Health and care systems</a:t>
            </a:r>
          </a:p>
          <a:p>
            <a:pPr marL="354012" lvl="3" indent="-342900">
              <a:buFont typeface="Arial" panose="020B0604020202020204" pitchFamily="34" charset="0"/>
              <a:buChar char="•"/>
            </a:pPr>
            <a:r>
              <a:rPr lang="en-US" dirty="0"/>
              <a:t>Ageism as a barrier to healthy longevity</a:t>
            </a:r>
          </a:p>
          <a:p>
            <a:pPr marL="354012" lvl="3" indent="-342900">
              <a:buFont typeface="Arial" panose="020B0604020202020204" pitchFamily="34" charset="0"/>
              <a:buChar char="•"/>
            </a:pPr>
            <a:r>
              <a:rPr lang="en-US" dirty="0"/>
              <a:t>Taking action</a:t>
            </a:r>
          </a:p>
          <a:p>
            <a:pPr marL="354012" lvl="3" indent="-342900">
              <a:buFont typeface="Arial" panose="020B0604020202020204" pitchFamily="34" charset="0"/>
              <a:buChar char="•"/>
            </a:pPr>
            <a:r>
              <a:rPr lang="en-US" dirty="0"/>
              <a:t>Wrap-up</a:t>
            </a:r>
          </a:p>
        </p:txBody>
      </p:sp>
    </p:spTree>
    <p:extLst>
      <p:ext uri="{BB962C8B-B14F-4D97-AF65-F5344CB8AC3E}">
        <p14:creationId xmlns:p14="http://schemas.microsoft.com/office/powerpoint/2010/main" val="154354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Improving health systems</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6316271" cy="4796544"/>
          </a:xfrm>
        </p:spPr>
        <p:txBody>
          <a:bodyPr/>
          <a:lstStyle/>
          <a:p>
            <a:pPr marL="354012" lvl="3" indent="-342900">
              <a:buFont typeface="Arial" panose="020B0604020202020204" pitchFamily="34" charset="0"/>
              <a:buChar char="•"/>
            </a:pPr>
            <a:r>
              <a:rPr lang="en-US" dirty="0"/>
              <a:t>Build trust in communities</a:t>
            </a:r>
          </a:p>
          <a:p>
            <a:pPr marL="354012" lvl="3" indent="-342900">
              <a:buFont typeface="Arial" panose="020B0604020202020204" pitchFamily="34" charset="0"/>
              <a:buChar char="•"/>
            </a:pPr>
            <a:r>
              <a:rPr lang="en-US" dirty="0"/>
              <a:t>Educate people from a young age about healthy lifestyles</a:t>
            </a:r>
          </a:p>
          <a:p>
            <a:pPr marL="354012" lvl="3" indent="-342900">
              <a:buFont typeface="Arial" panose="020B0604020202020204" pitchFamily="34" charset="0"/>
              <a:buChar char="•"/>
            </a:pPr>
            <a:r>
              <a:rPr lang="en-US" dirty="0"/>
              <a:t>Ensure accessible healthcare facilities</a:t>
            </a:r>
          </a:p>
          <a:p>
            <a:pPr marL="354012" lvl="3" indent="-342900">
              <a:buFont typeface="Arial" panose="020B0604020202020204" pitchFamily="34" charset="0"/>
              <a:buChar char="•"/>
            </a:pPr>
            <a:r>
              <a:rPr lang="en-US" dirty="0"/>
              <a:t>Focus on integrated and person-</a:t>
            </a:r>
            <a:r>
              <a:rPr lang="en-US" dirty="0" err="1"/>
              <a:t>centred</a:t>
            </a:r>
            <a:r>
              <a:rPr lang="en-US" dirty="0"/>
              <a:t> care</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50</a:t>
            </a:fld>
            <a:endParaRPr lang="en-US"/>
          </a:p>
        </p:txBody>
      </p:sp>
      <p:pic>
        <p:nvPicPr>
          <p:cNvPr id="8" name="Picture 7" descr="Icon&#10;&#10;Description automatically generated">
            <a:extLst>
              <a:ext uri="{FF2B5EF4-FFF2-40B4-BE49-F238E27FC236}">
                <a16:creationId xmlns:a16="http://schemas.microsoft.com/office/drawing/2014/main" id="{3A0A7FF2-D0CD-013C-9432-0F3B90234D2B}"/>
              </a:ext>
            </a:extLst>
          </p:cNvPr>
          <p:cNvPicPr>
            <a:picLocks noChangeAspect="1"/>
          </p:cNvPicPr>
          <p:nvPr/>
        </p:nvPicPr>
        <p:blipFill>
          <a:blip r:embed="rId2"/>
          <a:stretch>
            <a:fillRect/>
          </a:stretch>
        </p:blipFill>
        <p:spPr>
          <a:xfrm>
            <a:off x="5120640" y="4554068"/>
            <a:ext cx="4711700" cy="2184400"/>
          </a:xfrm>
          <a:prstGeom prst="rect">
            <a:avLst/>
          </a:prstGeom>
        </p:spPr>
      </p:pic>
    </p:spTree>
    <p:extLst>
      <p:ext uri="{BB962C8B-B14F-4D97-AF65-F5344CB8AC3E}">
        <p14:creationId xmlns:p14="http://schemas.microsoft.com/office/powerpoint/2010/main" val="2902524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Plenary discussion</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51</a:t>
            </a:fld>
            <a:endParaRPr lang="en-US"/>
          </a:p>
        </p:txBody>
      </p:sp>
      <p:pic>
        <p:nvPicPr>
          <p:cNvPr id="6" name="Picture 5" descr="Icon&#10;&#10;Description automatically generated">
            <a:extLst>
              <a:ext uri="{FF2B5EF4-FFF2-40B4-BE49-F238E27FC236}">
                <a16:creationId xmlns:a16="http://schemas.microsoft.com/office/drawing/2014/main" id="{F942E407-5F2A-D461-CD5D-948483AA0D16}"/>
              </a:ext>
            </a:extLst>
          </p:cNvPr>
          <p:cNvPicPr>
            <a:picLocks noChangeAspect="1"/>
          </p:cNvPicPr>
          <p:nvPr/>
        </p:nvPicPr>
        <p:blipFill>
          <a:blip r:embed="rId2"/>
          <a:stretch>
            <a:fillRect/>
          </a:stretch>
        </p:blipFill>
        <p:spPr>
          <a:xfrm>
            <a:off x="6488906" y="4145336"/>
            <a:ext cx="3429794" cy="2604103"/>
          </a:xfrm>
          <a:prstGeom prst="rect">
            <a:avLst/>
          </a:prstGeom>
        </p:spPr>
      </p:pic>
      <p:sp>
        <p:nvSpPr>
          <p:cNvPr id="3" name="Content Placeholder 2">
            <a:extLst>
              <a:ext uri="{FF2B5EF4-FFF2-40B4-BE49-F238E27FC236}">
                <a16:creationId xmlns:a16="http://schemas.microsoft.com/office/drawing/2014/main" id="{EB1F034A-000E-065B-1551-30F979E85201}"/>
              </a:ext>
            </a:extLst>
          </p:cNvPr>
          <p:cNvSpPr>
            <a:spLocks noGrp="1"/>
          </p:cNvSpPr>
          <p:nvPr>
            <p:ph idx="1"/>
          </p:nvPr>
        </p:nvSpPr>
        <p:spPr>
          <a:xfrm>
            <a:off x="432001" y="1800000"/>
            <a:ext cx="5829462" cy="4796544"/>
          </a:xfrm>
        </p:spPr>
        <p:txBody>
          <a:bodyPr/>
          <a:lstStyle/>
          <a:p>
            <a:pPr marL="468312" lvl="3" indent="-457200">
              <a:buFont typeface="+mj-lt"/>
              <a:buAutoNum type="arabicPeriod"/>
            </a:pPr>
            <a:r>
              <a:rPr lang="en-US" dirty="0"/>
              <a:t>Why are older people’s voices essential for health and wellbeing?</a:t>
            </a:r>
          </a:p>
          <a:p>
            <a:pPr marL="468312" lvl="3" indent="-457200">
              <a:buFont typeface="+mj-lt"/>
              <a:buAutoNum type="arabicPeriod"/>
            </a:pPr>
            <a:r>
              <a:rPr lang="en-US" dirty="0"/>
              <a:t>What roles can older people play in addressing healthy longevity?</a:t>
            </a:r>
          </a:p>
        </p:txBody>
      </p:sp>
    </p:spTree>
    <p:extLst>
      <p:ext uri="{BB962C8B-B14F-4D97-AF65-F5344CB8AC3E}">
        <p14:creationId xmlns:p14="http://schemas.microsoft.com/office/powerpoint/2010/main" val="4200298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A44069-AB0A-8542-9243-CD0119D7B819}"/>
              </a:ext>
            </a:extLst>
          </p:cNvPr>
          <p:cNvSpPr>
            <a:spLocks noGrp="1"/>
          </p:cNvSpPr>
          <p:nvPr>
            <p:ph type="title"/>
          </p:nvPr>
        </p:nvSpPr>
        <p:spPr>
          <a:solidFill>
            <a:schemeClr val="accent1"/>
          </a:solidFill>
        </p:spPr>
        <p:txBody>
          <a:bodyPr/>
          <a:lstStyle/>
          <a:p>
            <a:r>
              <a:rPr lang="en-GB" dirty="0"/>
              <a:t>Session 7: </a:t>
            </a:r>
            <a:br>
              <a:rPr lang="en-GB" dirty="0"/>
            </a:br>
            <a:r>
              <a:rPr lang="en-GB" dirty="0"/>
              <a:t>Ageism as a barrier </a:t>
            </a:r>
            <a:br>
              <a:rPr lang="en-GB" dirty="0"/>
            </a:br>
            <a:r>
              <a:rPr lang="en-GB" dirty="0"/>
              <a:t>to healthy longevity</a:t>
            </a:r>
            <a:endParaRPr lang="en-US" dirty="0"/>
          </a:p>
        </p:txBody>
      </p:sp>
      <p:sp>
        <p:nvSpPr>
          <p:cNvPr id="4" name="Footer Placeholder 3">
            <a:extLst>
              <a:ext uri="{FF2B5EF4-FFF2-40B4-BE49-F238E27FC236}">
                <a16:creationId xmlns:a16="http://schemas.microsoft.com/office/drawing/2014/main" id="{B8C2907A-8761-8442-9789-6C45881B4020}"/>
              </a:ext>
            </a:extLst>
          </p:cNvPr>
          <p:cNvSpPr>
            <a:spLocks noGrp="1"/>
          </p:cNvSpPr>
          <p:nvPr>
            <p:ph type="ftr" sz="quarter" idx="11"/>
          </p:nvPr>
        </p:nvSpPr>
        <p:spPr>
          <a:xfrm>
            <a:off x="431999" y="432001"/>
            <a:ext cx="4472510" cy="387396"/>
          </a:xfrm>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3C81D019-5757-1848-9954-CACAED7701DD}"/>
              </a:ext>
            </a:extLst>
          </p:cNvPr>
          <p:cNvSpPr>
            <a:spLocks noGrp="1"/>
          </p:cNvSpPr>
          <p:nvPr>
            <p:ph type="sldNum" sz="quarter" idx="12"/>
          </p:nvPr>
        </p:nvSpPr>
        <p:spPr/>
        <p:txBody>
          <a:bodyPr/>
          <a:lstStyle/>
          <a:p>
            <a:fld id="{50F209D7-C180-5B4A-A7C2-AD533727DAA3}" type="slidenum">
              <a:rPr lang="en-US" smtClean="0"/>
              <a:t>52</a:t>
            </a:fld>
            <a:endParaRPr lang="en-US"/>
          </a:p>
        </p:txBody>
      </p:sp>
    </p:spTree>
    <p:extLst>
      <p:ext uri="{BB962C8B-B14F-4D97-AF65-F5344CB8AC3E}">
        <p14:creationId xmlns:p14="http://schemas.microsoft.com/office/powerpoint/2010/main" val="2140257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Ageism affects older people’s health</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53</a:t>
            </a:fld>
            <a:endParaRPr lang="en-US"/>
          </a:p>
        </p:txBody>
      </p:sp>
      <p:sp>
        <p:nvSpPr>
          <p:cNvPr id="3" name="Content Placeholder 2">
            <a:extLst>
              <a:ext uri="{FF2B5EF4-FFF2-40B4-BE49-F238E27FC236}">
                <a16:creationId xmlns:a16="http://schemas.microsoft.com/office/drawing/2014/main" id="{B1503965-EA77-93BB-2A7A-98B0D6BBB3F7}"/>
              </a:ext>
            </a:extLst>
          </p:cNvPr>
          <p:cNvSpPr txBox="1">
            <a:spLocks/>
          </p:cNvSpPr>
          <p:nvPr/>
        </p:nvSpPr>
        <p:spPr>
          <a:xfrm>
            <a:off x="432000" y="2091509"/>
            <a:ext cx="2340000" cy="1952345"/>
          </a:xfrm>
          <a:prstGeom prst="rect">
            <a:avLst/>
          </a:prstGeom>
          <a:solidFill>
            <a:schemeClr val="accent1"/>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Ageism</a:t>
            </a:r>
            <a:endParaRPr lang="en-GB" dirty="0">
              <a:solidFill>
                <a:schemeClr val="bg1"/>
              </a:solidFill>
            </a:endParaRPr>
          </a:p>
        </p:txBody>
      </p:sp>
      <p:sp>
        <p:nvSpPr>
          <p:cNvPr id="6" name="Content Placeholder 2">
            <a:extLst>
              <a:ext uri="{FF2B5EF4-FFF2-40B4-BE49-F238E27FC236}">
                <a16:creationId xmlns:a16="http://schemas.microsoft.com/office/drawing/2014/main" id="{EA47F28B-4B3D-54F0-DE8D-D9D7CD6C3E73}"/>
              </a:ext>
            </a:extLst>
          </p:cNvPr>
          <p:cNvSpPr txBox="1">
            <a:spLocks/>
          </p:cNvSpPr>
          <p:nvPr/>
        </p:nvSpPr>
        <p:spPr>
          <a:xfrm>
            <a:off x="2940444" y="2091510"/>
            <a:ext cx="2340000" cy="1952344"/>
          </a:xfrm>
          <a:prstGeom prst="rect">
            <a:avLst/>
          </a:prstGeom>
          <a:solidFill>
            <a:schemeClr val="tx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Disease</a:t>
            </a:r>
            <a:endParaRPr lang="en-GB" dirty="0">
              <a:solidFill>
                <a:schemeClr val="bg1"/>
              </a:solidFill>
            </a:endParaRPr>
          </a:p>
        </p:txBody>
      </p:sp>
      <p:sp>
        <p:nvSpPr>
          <p:cNvPr id="7" name="Content Placeholder 2">
            <a:extLst>
              <a:ext uri="{FF2B5EF4-FFF2-40B4-BE49-F238E27FC236}">
                <a16:creationId xmlns:a16="http://schemas.microsoft.com/office/drawing/2014/main" id="{2BDE6B9D-A60C-F3BC-B7F6-75004DE4B4C8}"/>
              </a:ext>
            </a:extLst>
          </p:cNvPr>
          <p:cNvSpPr txBox="1">
            <a:spLocks/>
          </p:cNvSpPr>
          <p:nvPr/>
        </p:nvSpPr>
        <p:spPr>
          <a:xfrm>
            <a:off x="5448888" y="2091510"/>
            <a:ext cx="2340000" cy="1952344"/>
          </a:xfrm>
          <a:prstGeom prst="rect">
            <a:avLst/>
          </a:prstGeom>
          <a:solidFill>
            <a:schemeClr val="tx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Poverty/</a:t>
            </a:r>
            <a:br>
              <a:rPr lang="en-GB" b="1" dirty="0">
                <a:solidFill>
                  <a:schemeClr val="bg1"/>
                </a:solidFill>
              </a:rPr>
            </a:br>
            <a:r>
              <a:rPr lang="en-GB" b="1" dirty="0">
                <a:solidFill>
                  <a:schemeClr val="bg1"/>
                </a:solidFill>
              </a:rPr>
              <a:t>Social determinants of health</a:t>
            </a:r>
          </a:p>
        </p:txBody>
      </p:sp>
      <p:sp>
        <p:nvSpPr>
          <p:cNvPr id="8" name="Content Placeholder 2">
            <a:extLst>
              <a:ext uri="{FF2B5EF4-FFF2-40B4-BE49-F238E27FC236}">
                <a16:creationId xmlns:a16="http://schemas.microsoft.com/office/drawing/2014/main" id="{94713503-0642-3676-FC5D-EF154C5D16CD}"/>
              </a:ext>
            </a:extLst>
          </p:cNvPr>
          <p:cNvSpPr txBox="1">
            <a:spLocks/>
          </p:cNvSpPr>
          <p:nvPr/>
        </p:nvSpPr>
        <p:spPr>
          <a:xfrm>
            <a:off x="432000" y="4211255"/>
            <a:ext cx="2340000" cy="1952345"/>
          </a:xfrm>
          <a:prstGeom prst="rect">
            <a:avLst/>
          </a:prstGeom>
          <a:solidFill>
            <a:schemeClr val="tx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Pollution </a:t>
            </a:r>
            <a:br>
              <a:rPr lang="en-GB" b="1" dirty="0">
                <a:solidFill>
                  <a:schemeClr val="bg1"/>
                </a:solidFill>
              </a:rPr>
            </a:br>
            <a:r>
              <a:rPr lang="en-GB" b="1" dirty="0">
                <a:solidFill>
                  <a:schemeClr val="bg1"/>
                </a:solidFill>
              </a:rPr>
              <a:t>and climate</a:t>
            </a:r>
          </a:p>
        </p:txBody>
      </p:sp>
      <p:sp>
        <p:nvSpPr>
          <p:cNvPr id="9" name="Content Placeholder 2">
            <a:extLst>
              <a:ext uri="{FF2B5EF4-FFF2-40B4-BE49-F238E27FC236}">
                <a16:creationId xmlns:a16="http://schemas.microsoft.com/office/drawing/2014/main" id="{2AE152D3-9FAE-7CAB-19FA-32354492B90F}"/>
              </a:ext>
            </a:extLst>
          </p:cNvPr>
          <p:cNvSpPr txBox="1">
            <a:spLocks/>
          </p:cNvSpPr>
          <p:nvPr/>
        </p:nvSpPr>
        <p:spPr>
          <a:xfrm>
            <a:off x="2940444" y="4211256"/>
            <a:ext cx="2340000" cy="1952344"/>
          </a:xfrm>
          <a:prstGeom prst="rect">
            <a:avLst/>
          </a:prstGeom>
          <a:solidFill>
            <a:schemeClr val="tx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Social </a:t>
            </a:r>
            <a:br>
              <a:rPr lang="en-GB" b="1" dirty="0">
                <a:solidFill>
                  <a:schemeClr val="bg1"/>
                </a:solidFill>
              </a:rPr>
            </a:br>
            <a:r>
              <a:rPr lang="en-GB" b="1" dirty="0">
                <a:solidFill>
                  <a:schemeClr val="bg1"/>
                </a:solidFill>
              </a:rPr>
              <a:t>and family </a:t>
            </a:r>
            <a:br>
              <a:rPr lang="en-GB" b="1" dirty="0">
                <a:solidFill>
                  <a:schemeClr val="bg1"/>
                </a:solidFill>
              </a:rPr>
            </a:br>
            <a:r>
              <a:rPr lang="en-GB" b="1" dirty="0">
                <a:solidFill>
                  <a:schemeClr val="bg1"/>
                </a:solidFill>
              </a:rPr>
              <a:t>conflict</a:t>
            </a:r>
          </a:p>
        </p:txBody>
      </p:sp>
      <p:sp>
        <p:nvSpPr>
          <p:cNvPr id="10" name="Content Placeholder 2">
            <a:extLst>
              <a:ext uri="{FF2B5EF4-FFF2-40B4-BE49-F238E27FC236}">
                <a16:creationId xmlns:a16="http://schemas.microsoft.com/office/drawing/2014/main" id="{6F8E1D36-C8CF-CD39-EC5A-4B7160743737}"/>
              </a:ext>
            </a:extLst>
          </p:cNvPr>
          <p:cNvSpPr txBox="1">
            <a:spLocks/>
          </p:cNvSpPr>
          <p:nvPr/>
        </p:nvSpPr>
        <p:spPr>
          <a:xfrm>
            <a:off x="5448888" y="4211256"/>
            <a:ext cx="2340000" cy="1952344"/>
          </a:xfrm>
          <a:prstGeom prst="rect">
            <a:avLst/>
          </a:prstGeom>
          <a:solidFill>
            <a:schemeClr val="tx2"/>
          </a:solidFill>
        </p:spPr>
        <p:txBody>
          <a:bodyPr vert="horz" lIns="72000" tIns="144000" rIns="72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119112" lvl="3">
              <a:lnSpc>
                <a:spcPts val="2600"/>
              </a:lnSpc>
            </a:pPr>
            <a:r>
              <a:rPr lang="en-GB" b="1" dirty="0">
                <a:solidFill>
                  <a:schemeClr val="bg1"/>
                </a:solidFill>
              </a:rPr>
              <a:t>Inequity</a:t>
            </a:r>
            <a:endParaRPr lang="en-GB" dirty="0">
              <a:solidFill>
                <a:schemeClr val="bg1"/>
              </a:solidFill>
            </a:endParaRPr>
          </a:p>
        </p:txBody>
      </p:sp>
    </p:spTree>
    <p:extLst>
      <p:ext uri="{BB962C8B-B14F-4D97-AF65-F5344CB8AC3E}">
        <p14:creationId xmlns:p14="http://schemas.microsoft.com/office/powerpoint/2010/main" val="2890701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GB" dirty="0"/>
              <a:t>Definition of ageism </a:t>
            </a:r>
            <a:endParaRPr lang="en-US" dirty="0"/>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54</a:t>
            </a:fld>
            <a:endParaRPr lang="en-US"/>
          </a:p>
        </p:txBody>
      </p:sp>
      <p:sp>
        <p:nvSpPr>
          <p:cNvPr id="10" name="Rectangular Callout 9">
            <a:extLst>
              <a:ext uri="{FF2B5EF4-FFF2-40B4-BE49-F238E27FC236}">
                <a16:creationId xmlns:a16="http://schemas.microsoft.com/office/drawing/2014/main" id="{41E08873-6039-2BAE-597D-EA0960DC207A}"/>
              </a:ext>
            </a:extLst>
          </p:cNvPr>
          <p:cNvSpPr/>
          <p:nvPr/>
        </p:nvSpPr>
        <p:spPr>
          <a:xfrm flipH="1">
            <a:off x="432000" y="1800000"/>
            <a:ext cx="6089962" cy="3790309"/>
          </a:xfrm>
          <a:custGeom>
            <a:avLst/>
            <a:gdLst>
              <a:gd name="connsiteX0" fmla="*/ 0 w 4944532"/>
              <a:gd name="connsiteY0" fmla="*/ 0 h 2479900"/>
              <a:gd name="connsiteX1" fmla="*/ 824089 w 4944532"/>
              <a:gd name="connsiteY1" fmla="*/ 0 h 2479900"/>
              <a:gd name="connsiteX2" fmla="*/ 824089 w 4944532"/>
              <a:gd name="connsiteY2" fmla="*/ 0 h 2479900"/>
              <a:gd name="connsiteX3" fmla="*/ 2060222 w 4944532"/>
              <a:gd name="connsiteY3" fmla="*/ 0 h 2479900"/>
              <a:gd name="connsiteX4" fmla="*/ 4944532 w 4944532"/>
              <a:gd name="connsiteY4" fmla="*/ 0 h 2479900"/>
              <a:gd name="connsiteX5" fmla="*/ 4944532 w 4944532"/>
              <a:gd name="connsiteY5" fmla="*/ 1446608 h 2479900"/>
              <a:gd name="connsiteX6" fmla="*/ 4944532 w 4944532"/>
              <a:gd name="connsiteY6" fmla="*/ 1446608 h 2479900"/>
              <a:gd name="connsiteX7" fmla="*/ 4944532 w 4944532"/>
              <a:gd name="connsiteY7" fmla="*/ 2066583 h 2479900"/>
              <a:gd name="connsiteX8" fmla="*/ 4944532 w 4944532"/>
              <a:gd name="connsiteY8" fmla="*/ 2479900 h 2479900"/>
              <a:gd name="connsiteX9" fmla="*/ 2060222 w 4944532"/>
              <a:gd name="connsiteY9" fmla="*/ 2479900 h 2479900"/>
              <a:gd name="connsiteX10" fmla="*/ 1480937 w 4944532"/>
              <a:gd name="connsiteY10" fmla="*/ 3179009 h 2479900"/>
              <a:gd name="connsiteX11" fmla="*/ 824089 w 4944532"/>
              <a:gd name="connsiteY11" fmla="*/ 2479900 h 2479900"/>
              <a:gd name="connsiteX12" fmla="*/ 0 w 4944532"/>
              <a:gd name="connsiteY12" fmla="*/ 2479900 h 2479900"/>
              <a:gd name="connsiteX13" fmla="*/ 0 w 4944532"/>
              <a:gd name="connsiteY13" fmla="*/ 2066583 h 2479900"/>
              <a:gd name="connsiteX14" fmla="*/ 0 w 4944532"/>
              <a:gd name="connsiteY14" fmla="*/ 1446608 h 2479900"/>
              <a:gd name="connsiteX15" fmla="*/ 0 w 4944532"/>
              <a:gd name="connsiteY15" fmla="*/ 1446608 h 2479900"/>
              <a:gd name="connsiteX16" fmla="*/ 0 w 4944532"/>
              <a:gd name="connsiteY16" fmla="*/ 0 h 2479900"/>
              <a:gd name="connsiteX0" fmla="*/ 0 w 4944532"/>
              <a:gd name="connsiteY0" fmla="*/ 0 h 3077409"/>
              <a:gd name="connsiteX1" fmla="*/ 824089 w 4944532"/>
              <a:gd name="connsiteY1" fmla="*/ 0 h 3077409"/>
              <a:gd name="connsiteX2" fmla="*/ 824089 w 4944532"/>
              <a:gd name="connsiteY2" fmla="*/ 0 h 3077409"/>
              <a:gd name="connsiteX3" fmla="*/ 2060222 w 4944532"/>
              <a:gd name="connsiteY3" fmla="*/ 0 h 3077409"/>
              <a:gd name="connsiteX4" fmla="*/ 4944532 w 4944532"/>
              <a:gd name="connsiteY4" fmla="*/ 0 h 3077409"/>
              <a:gd name="connsiteX5" fmla="*/ 4944532 w 4944532"/>
              <a:gd name="connsiteY5" fmla="*/ 1446608 h 3077409"/>
              <a:gd name="connsiteX6" fmla="*/ 4944532 w 4944532"/>
              <a:gd name="connsiteY6" fmla="*/ 1446608 h 3077409"/>
              <a:gd name="connsiteX7" fmla="*/ 4944532 w 4944532"/>
              <a:gd name="connsiteY7" fmla="*/ 2066583 h 3077409"/>
              <a:gd name="connsiteX8" fmla="*/ 4944532 w 4944532"/>
              <a:gd name="connsiteY8" fmla="*/ 2479900 h 3077409"/>
              <a:gd name="connsiteX9" fmla="*/ 2060222 w 4944532"/>
              <a:gd name="connsiteY9" fmla="*/ 2479900 h 3077409"/>
              <a:gd name="connsiteX10" fmla="*/ 1493637 w 4944532"/>
              <a:gd name="connsiteY10" fmla="*/ 3077409 h 3077409"/>
              <a:gd name="connsiteX11" fmla="*/ 824089 w 4944532"/>
              <a:gd name="connsiteY11" fmla="*/ 2479900 h 3077409"/>
              <a:gd name="connsiteX12" fmla="*/ 0 w 4944532"/>
              <a:gd name="connsiteY12" fmla="*/ 2479900 h 3077409"/>
              <a:gd name="connsiteX13" fmla="*/ 0 w 4944532"/>
              <a:gd name="connsiteY13" fmla="*/ 2066583 h 3077409"/>
              <a:gd name="connsiteX14" fmla="*/ 0 w 4944532"/>
              <a:gd name="connsiteY14" fmla="*/ 1446608 h 3077409"/>
              <a:gd name="connsiteX15" fmla="*/ 0 w 4944532"/>
              <a:gd name="connsiteY15" fmla="*/ 1446608 h 3077409"/>
              <a:gd name="connsiteX16" fmla="*/ 0 w 4944532"/>
              <a:gd name="connsiteY16" fmla="*/ 0 h 30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44532" h="3077409">
                <a:moveTo>
                  <a:pt x="0" y="0"/>
                </a:moveTo>
                <a:lnTo>
                  <a:pt x="824089" y="0"/>
                </a:lnTo>
                <a:lnTo>
                  <a:pt x="824089" y="0"/>
                </a:lnTo>
                <a:lnTo>
                  <a:pt x="2060222" y="0"/>
                </a:lnTo>
                <a:lnTo>
                  <a:pt x="4944532" y="0"/>
                </a:lnTo>
                <a:lnTo>
                  <a:pt x="4944532" y="1446608"/>
                </a:lnTo>
                <a:lnTo>
                  <a:pt x="4944532" y="1446608"/>
                </a:lnTo>
                <a:lnTo>
                  <a:pt x="4944532" y="2066583"/>
                </a:lnTo>
                <a:lnTo>
                  <a:pt x="4944532" y="2479900"/>
                </a:lnTo>
                <a:lnTo>
                  <a:pt x="2060222" y="2479900"/>
                </a:lnTo>
                <a:lnTo>
                  <a:pt x="1493637" y="3077409"/>
                </a:lnTo>
                <a:lnTo>
                  <a:pt x="824089" y="2479900"/>
                </a:lnTo>
                <a:lnTo>
                  <a:pt x="0" y="2479900"/>
                </a:lnTo>
                <a:lnTo>
                  <a:pt x="0" y="2066583"/>
                </a:lnTo>
                <a:lnTo>
                  <a:pt x="0" y="1446608"/>
                </a:lnTo>
                <a:lnTo>
                  <a:pt x="0" y="1446608"/>
                </a:lnTo>
                <a:lnTo>
                  <a:pt x="0" y="0"/>
                </a:lnTo>
                <a:close/>
              </a:path>
            </a:pathLst>
          </a:cu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1AAEFDE6-B4AD-364A-9005-4444D47B188F}"/>
              </a:ext>
            </a:extLst>
          </p:cNvPr>
          <p:cNvSpPr txBox="1">
            <a:spLocks/>
          </p:cNvSpPr>
          <p:nvPr/>
        </p:nvSpPr>
        <p:spPr>
          <a:xfrm>
            <a:off x="602209" y="1996446"/>
            <a:ext cx="5420799" cy="1915394"/>
          </a:xfrm>
          <a:prstGeom prst="rect">
            <a:avLst/>
          </a:prstGeom>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r>
              <a:rPr lang="en-US" sz="2600" b="1" i="1" dirty="0">
                <a:solidFill>
                  <a:schemeClr val="accent2"/>
                </a:solidFill>
              </a:rPr>
              <a:t>“Ageism is the stereotyping and discrimination against individuals or groups on the basis of their age.”</a:t>
            </a:r>
          </a:p>
          <a:p>
            <a:pPr lvl="3"/>
            <a:r>
              <a:rPr lang="en-US" sz="2600" dirty="0">
                <a:solidFill>
                  <a:schemeClr val="accent2"/>
                </a:solidFill>
              </a:rPr>
              <a:t>World Health Organization</a:t>
            </a:r>
          </a:p>
        </p:txBody>
      </p:sp>
      <p:pic>
        <p:nvPicPr>
          <p:cNvPr id="7" name="Picture 6" descr="Icon&#10;&#10;Description automatically generated">
            <a:extLst>
              <a:ext uri="{FF2B5EF4-FFF2-40B4-BE49-F238E27FC236}">
                <a16:creationId xmlns:a16="http://schemas.microsoft.com/office/drawing/2014/main" id="{93E37DE4-7F64-E22C-3FD5-07E45A30AB90}"/>
              </a:ext>
            </a:extLst>
          </p:cNvPr>
          <p:cNvPicPr>
            <a:picLocks noChangeAspect="1"/>
          </p:cNvPicPr>
          <p:nvPr/>
        </p:nvPicPr>
        <p:blipFill>
          <a:blip r:embed="rId2"/>
          <a:stretch>
            <a:fillRect/>
          </a:stretch>
        </p:blipFill>
        <p:spPr>
          <a:xfrm>
            <a:off x="6193217" y="3369624"/>
            <a:ext cx="2692400" cy="2743200"/>
          </a:xfrm>
          <a:prstGeom prst="rect">
            <a:avLst/>
          </a:prstGeom>
        </p:spPr>
      </p:pic>
    </p:spTree>
    <p:extLst>
      <p:ext uri="{BB962C8B-B14F-4D97-AF65-F5344CB8AC3E}">
        <p14:creationId xmlns:p14="http://schemas.microsoft.com/office/powerpoint/2010/main" val="1868685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Three dimensions of ageism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55</a:t>
            </a:fld>
            <a:endParaRPr lang="en-US"/>
          </a:p>
        </p:txBody>
      </p:sp>
      <p:sp>
        <p:nvSpPr>
          <p:cNvPr id="3" name="TextBox 2">
            <a:extLst>
              <a:ext uri="{FF2B5EF4-FFF2-40B4-BE49-F238E27FC236}">
                <a16:creationId xmlns:a16="http://schemas.microsoft.com/office/drawing/2014/main" id="{F6E9539C-F123-B3B9-C7FC-CE4845D29BF3}"/>
              </a:ext>
            </a:extLst>
          </p:cNvPr>
          <p:cNvSpPr txBox="1"/>
          <p:nvPr/>
        </p:nvSpPr>
        <p:spPr>
          <a:xfrm>
            <a:off x="431999" y="6669876"/>
            <a:ext cx="2147077" cy="138499"/>
          </a:xfrm>
          <a:prstGeom prst="rect">
            <a:avLst/>
          </a:prstGeom>
          <a:noFill/>
        </p:spPr>
        <p:txBody>
          <a:bodyPr wrap="square" lIns="0" tIns="0" rIns="0" bIns="0" rtlCol="0">
            <a:spAutoFit/>
          </a:bodyPr>
          <a:lstStyle/>
          <a:p>
            <a:r>
              <a:rPr lang="en-GB" sz="900" dirty="0">
                <a:solidFill>
                  <a:srgbClr val="3F3F3F"/>
                </a:solidFill>
                <a:effectLst/>
                <a:latin typeface="Helvetica" pitchFamily="2" charset="0"/>
              </a:rPr>
              <a:t>World Health Organization</a:t>
            </a:r>
          </a:p>
        </p:txBody>
      </p:sp>
      <p:pic>
        <p:nvPicPr>
          <p:cNvPr id="7" name="Picture 6" descr="A picture containing icon&#10;&#10;Description automatically generated">
            <a:extLst>
              <a:ext uri="{FF2B5EF4-FFF2-40B4-BE49-F238E27FC236}">
                <a16:creationId xmlns:a16="http://schemas.microsoft.com/office/drawing/2014/main" id="{EE4C60D4-2EF2-208B-F28C-0BF450CE4AC4}"/>
              </a:ext>
            </a:extLst>
          </p:cNvPr>
          <p:cNvPicPr>
            <a:picLocks noChangeAspect="1"/>
          </p:cNvPicPr>
          <p:nvPr/>
        </p:nvPicPr>
        <p:blipFill>
          <a:blip r:embed="rId2"/>
          <a:stretch>
            <a:fillRect/>
          </a:stretch>
        </p:blipFill>
        <p:spPr>
          <a:xfrm>
            <a:off x="447798" y="2091509"/>
            <a:ext cx="8399386" cy="2314236"/>
          </a:xfrm>
          <a:prstGeom prst="rect">
            <a:avLst/>
          </a:prstGeom>
        </p:spPr>
      </p:pic>
    </p:spTree>
    <p:extLst>
      <p:ext uri="{BB962C8B-B14F-4D97-AF65-F5344CB8AC3E}">
        <p14:creationId xmlns:p14="http://schemas.microsoft.com/office/powerpoint/2010/main" val="4121399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6032299" cy="4796544"/>
          </a:xfrm>
        </p:spPr>
        <p:txBody>
          <a:bodyPr/>
          <a:lstStyle/>
          <a:p>
            <a:pPr lvl="3"/>
            <a:r>
              <a:rPr lang="en-US" dirty="0"/>
              <a:t>Discuss:</a:t>
            </a:r>
          </a:p>
          <a:p>
            <a:pPr marL="354012" lvl="3" indent="-342900">
              <a:buFont typeface="Arial" panose="020B0604020202020204" pitchFamily="34" charset="0"/>
              <a:buChar char="•"/>
            </a:pPr>
            <a:r>
              <a:rPr lang="en-US" dirty="0"/>
              <a:t>What stereotypes exist about older people in your community? </a:t>
            </a:r>
          </a:p>
          <a:p>
            <a:pPr marL="354012" lvl="3" indent="-342900">
              <a:buFont typeface="Arial" panose="020B0604020202020204" pitchFamily="34" charset="0"/>
              <a:buChar char="•"/>
            </a:pPr>
            <a:r>
              <a:rPr lang="en-US" dirty="0"/>
              <a:t>Are there different stereotypes for older men and older women?</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56</a:t>
            </a:fld>
            <a:endParaRPr lang="en-US"/>
          </a:p>
        </p:txBody>
      </p:sp>
      <p:pic>
        <p:nvPicPr>
          <p:cNvPr id="8" name="Picture 7" descr="Logo&#10;&#10;Description automatically generated">
            <a:extLst>
              <a:ext uri="{FF2B5EF4-FFF2-40B4-BE49-F238E27FC236}">
                <a16:creationId xmlns:a16="http://schemas.microsoft.com/office/drawing/2014/main" id="{CAE14000-F697-D9F7-2421-AB1422C10A3B}"/>
              </a:ext>
            </a:extLst>
          </p:cNvPr>
          <p:cNvPicPr>
            <a:picLocks noChangeAspect="1"/>
          </p:cNvPicPr>
          <p:nvPr/>
        </p:nvPicPr>
        <p:blipFill>
          <a:blip r:embed="rId2"/>
          <a:stretch>
            <a:fillRect/>
          </a:stretch>
        </p:blipFill>
        <p:spPr>
          <a:xfrm>
            <a:off x="7167366" y="1814673"/>
            <a:ext cx="2603500" cy="2463800"/>
          </a:xfrm>
          <a:prstGeom prst="rect">
            <a:avLst/>
          </a:prstGeom>
        </p:spPr>
      </p:pic>
    </p:spTree>
    <p:extLst>
      <p:ext uri="{BB962C8B-B14F-4D97-AF65-F5344CB8AC3E}">
        <p14:creationId xmlns:p14="http://schemas.microsoft.com/office/powerpoint/2010/main" val="2427363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Plenary discussion</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6032299" cy="4796544"/>
          </a:xfrm>
        </p:spPr>
        <p:txBody>
          <a:bodyPr/>
          <a:lstStyle/>
          <a:p>
            <a:pPr marL="354012" lvl="3" indent="-342900">
              <a:buFont typeface="Arial" panose="020B0604020202020204" pitchFamily="34" charset="0"/>
              <a:buChar char="•"/>
            </a:pPr>
            <a:r>
              <a:rPr lang="en-US" dirty="0"/>
              <a:t>How do stereotypes about older people affect their health and wellbeing?</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57</a:t>
            </a:fld>
            <a:endParaRPr lang="en-US"/>
          </a:p>
        </p:txBody>
      </p:sp>
      <p:pic>
        <p:nvPicPr>
          <p:cNvPr id="7" name="Picture 6" descr="Icon&#10;&#10;Description automatically generated">
            <a:extLst>
              <a:ext uri="{FF2B5EF4-FFF2-40B4-BE49-F238E27FC236}">
                <a16:creationId xmlns:a16="http://schemas.microsoft.com/office/drawing/2014/main" id="{E99153FD-08D5-84CB-0726-4186E98DEA6E}"/>
              </a:ext>
            </a:extLst>
          </p:cNvPr>
          <p:cNvPicPr>
            <a:picLocks noChangeAspect="1"/>
          </p:cNvPicPr>
          <p:nvPr/>
        </p:nvPicPr>
        <p:blipFill>
          <a:blip r:embed="rId2"/>
          <a:stretch>
            <a:fillRect/>
          </a:stretch>
        </p:blipFill>
        <p:spPr>
          <a:xfrm>
            <a:off x="6446356" y="4198272"/>
            <a:ext cx="3149600" cy="2387600"/>
          </a:xfrm>
          <a:prstGeom prst="rect">
            <a:avLst/>
          </a:prstGeom>
        </p:spPr>
      </p:pic>
    </p:spTree>
    <p:extLst>
      <p:ext uri="{BB962C8B-B14F-4D97-AF65-F5344CB8AC3E}">
        <p14:creationId xmlns:p14="http://schemas.microsoft.com/office/powerpoint/2010/main" val="1163743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Lived experiences of ageism</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58</a:t>
            </a:fld>
            <a:endParaRPr lang="en-US"/>
          </a:p>
        </p:txBody>
      </p:sp>
      <p:sp>
        <p:nvSpPr>
          <p:cNvPr id="7" name="Rectangular Callout 9">
            <a:extLst>
              <a:ext uri="{FF2B5EF4-FFF2-40B4-BE49-F238E27FC236}">
                <a16:creationId xmlns:a16="http://schemas.microsoft.com/office/drawing/2014/main" id="{8B20449D-D0F0-57D5-F922-AD58EB1D8AA8}"/>
              </a:ext>
            </a:extLst>
          </p:cNvPr>
          <p:cNvSpPr/>
          <p:nvPr/>
        </p:nvSpPr>
        <p:spPr>
          <a:xfrm flipH="1">
            <a:off x="432000" y="1814673"/>
            <a:ext cx="5410000" cy="3950560"/>
          </a:xfrm>
          <a:custGeom>
            <a:avLst/>
            <a:gdLst>
              <a:gd name="connsiteX0" fmla="*/ 0 w 4944532"/>
              <a:gd name="connsiteY0" fmla="*/ 0 h 2479900"/>
              <a:gd name="connsiteX1" fmla="*/ 824089 w 4944532"/>
              <a:gd name="connsiteY1" fmla="*/ 0 h 2479900"/>
              <a:gd name="connsiteX2" fmla="*/ 824089 w 4944532"/>
              <a:gd name="connsiteY2" fmla="*/ 0 h 2479900"/>
              <a:gd name="connsiteX3" fmla="*/ 2060222 w 4944532"/>
              <a:gd name="connsiteY3" fmla="*/ 0 h 2479900"/>
              <a:gd name="connsiteX4" fmla="*/ 4944532 w 4944532"/>
              <a:gd name="connsiteY4" fmla="*/ 0 h 2479900"/>
              <a:gd name="connsiteX5" fmla="*/ 4944532 w 4944532"/>
              <a:gd name="connsiteY5" fmla="*/ 1446608 h 2479900"/>
              <a:gd name="connsiteX6" fmla="*/ 4944532 w 4944532"/>
              <a:gd name="connsiteY6" fmla="*/ 1446608 h 2479900"/>
              <a:gd name="connsiteX7" fmla="*/ 4944532 w 4944532"/>
              <a:gd name="connsiteY7" fmla="*/ 2066583 h 2479900"/>
              <a:gd name="connsiteX8" fmla="*/ 4944532 w 4944532"/>
              <a:gd name="connsiteY8" fmla="*/ 2479900 h 2479900"/>
              <a:gd name="connsiteX9" fmla="*/ 2060222 w 4944532"/>
              <a:gd name="connsiteY9" fmla="*/ 2479900 h 2479900"/>
              <a:gd name="connsiteX10" fmla="*/ 1480937 w 4944532"/>
              <a:gd name="connsiteY10" fmla="*/ 3179009 h 2479900"/>
              <a:gd name="connsiteX11" fmla="*/ 824089 w 4944532"/>
              <a:gd name="connsiteY11" fmla="*/ 2479900 h 2479900"/>
              <a:gd name="connsiteX12" fmla="*/ 0 w 4944532"/>
              <a:gd name="connsiteY12" fmla="*/ 2479900 h 2479900"/>
              <a:gd name="connsiteX13" fmla="*/ 0 w 4944532"/>
              <a:gd name="connsiteY13" fmla="*/ 2066583 h 2479900"/>
              <a:gd name="connsiteX14" fmla="*/ 0 w 4944532"/>
              <a:gd name="connsiteY14" fmla="*/ 1446608 h 2479900"/>
              <a:gd name="connsiteX15" fmla="*/ 0 w 4944532"/>
              <a:gd name="connsiteY15" fmla="*/ 1446608 h 2479900"/>
              <a:gd name="connsiteX16" fmla="*/ 0 w 4944532"/>
              <a:gd name="connsiteY16" fmla="*/ 0 h 2479900"/>
              <a:gd name="connsiteX0" fmla="*/ 0 w 4944532"/>
              <a:gd name="connsiteY0" fmla="*/ 0 h 3077409"/>
              <a:gd name="connsiteX1" fmla="*/ 824089 w 4944532"/>
              <a:gd name="connsiteY1" fmla="*/ 0 h 3077409"/>
              <a:gd name="connsiteX2" fmla="*/ 824089 w 4944532"/>
              <a:gd name="connsiteY2" fmla="*/ 0 h 3077409"/>
              <a:gd name="connsiteX3" fmla="*/ 2060222 w 4944532"/>
              <a:gd name="connsiteY3" fmla="*/ 0 h 3077409"/>
              <a:gd name="connsiteX4" fmla="*/ 4944532 w 4944532"/>
              <a:gd name="connsiteY4" fmla="*/ 0 h 3077409"/>
              <a:gd name="connsiteX5" fmla="*/ 4944532 w 4944532"/>
              <a:gd name="connsiteY5" fmla="*/ 1446608 h 3077409"/>
              <a:gd name="connsiteX6" fmla="*/ 4944532 w 4944532"/>
              <a:gd name="connsiteY6" fmla="*/ 1446608 h 3077409"/>
              <a:gd name="connsiteX7" fmla="*/ 4944532 w 4944532"/>
              <a:gd name="connsiteY7" fmla="*/ 2066583 h 3077409"/>
              <a:gd name="connsiteX8" fmla="*/ 4944532 w 4944532"/>
              <a:gd name="connsiteY8" fmla="*/ 2479900 h 3077409"/>
              <a:gd name="connsiteX9" fmla="*/ 2060222 w 4944532"/>
              <a:gd name="connsiteY9" fmla="*/ 2479900 h 3077409"/>
              <a:gd name="connsiteX10" fmla="*/ 1493637 w 4944532"/>
              <a:gd name="connsiteY10" fmla="*/ 3077409 h 3077409"/>
              <a:gd name="connsiteX11" fmla="*/ 824089 w 4944532"/>
              <a:gd name="connsiteY11" fmla="*/ 2479900 h 3077409"/>
              <a:gd name="connsiteX12" fmla="*/ 0 w 4944532"/>
              <a:gd name="connsiteY12" fmla="*/ 2479900 h 3077409"/>
              <a:gd name="connsiteX13" fmla="*/ 0 w 4944532"/>
              <a:gd name="connsiteY13" fmla="*/ 2066583 h 3077409"/>
              <a:gd name="connsiteX14" fmla="*/ 0 w 4944532"/>
              <a:gd name="connsiteY14" fmla="*/ 1446608 h 3077409"/>
              <a:gd name="connsiteX15" fmla="*/ 0 w 4944532"/>
              <a:gd name="connsiteY15" fmla="*/ 1446608 h 3077409"/>
              <a:gd name="connsiteX16" fmla="*/ 0 w 4944532"/>
              <a:gd name="connsiteY16" fmla="*/ 0 h 3077409"/>
              <a:gd name="connsiteX0" fmla="*/ 0 w 4944532"/>
              <a:gd name="connsiteY0" fmla="*/ 0 h 2934040"/>
              <a:gd name="connsiteX1" fmla="*/ 824089 w 4944532"/>
              <a:gd name="connsiteY1" fmla="*/ 0 h 2934040"/>
              <a:gd name="connsiteX2" fmla="*/ 824089 w 4944532"/>
              <a:gd name="connsiteY2" fmla="*/ 0 h 2934040"/>
              <a:gd name="connsiteX3" fmla="*/ 2060222 w 4944532"/>
              <a:gd name="connsiteY3" fmla="*/ 0 h 2934040"/>
              <a:gd name="connsiteX4" fmla="*/ 4944532 w 4944532"/>
              <a:gd name="connsiteY4" fmla="*/ 0 h 2934040"/>
              <a:gd name="connsiteX5" fmla="*/ 4944532 w 4944532"/>
              <a:gd name="connsiteY5" fmla="*/ 1446608 h 2934040"/>
              <a:gd name="connsiteX6" fmla="*/ 4944532 w 4944532"/>
              <a:gd name="connsiteY6" fmla="*/ 1446608 h 2934040"/>
              <a:gd name="connsiteX7" fmla="*/ 4944532 w 4944532"/>
              <a:gd name="connsiteY7" fmla="*/ 2066583 h 2934040"/>
              <a:gd name="connsiteX8" fmla="*/ 4944532 w 4944532"/>
              <a:gd name="connsiteY8" fmla="*/ 2479900 h 2934040"/>
              <a:gd name="connsiteX9" fmla="*/ 2060222 w 4944532"/>
              <a:gd name="connsiteY9" fmla="*/ 2479900 h 2934040"/>
              <a:gd name="connsiteX10" fmla="*/ 1466550 w 4944532"/>
              <a:gd name="connsiteY10" fmla="*/ 2934040 h 2934040"/>
              <a:gd name="connsiteX11" fmla="*/ 824089 w 4944532"/>
              <a:gd name="connsiteY11" fmla="*/ 2479900 h 2934040"/>
              <a:gd name="connsiteX12" fmla="*/ 0 w 4944532"/>
              <a:gd name="connsiteY12" fmla="*/ 2479900 h 2934040"/>
              <a:gd name="connsiteX13" fmla="*/ 0 w 4944532"/>
              <a:gd name="connsiteY13" fmla="*/ 2066583 h 2934040"/>
              <a:gd name="connsiteX14" fmla="*/ 0 w 4944532"/>
              <a:gd name="connsiteY14" fmla="*/ 1446608 h 2934040"/>
              <a:gd name="connsiteX15" fmla="*/ 0 w 4944532"/>
              <a:gd name="connsiteY15" fmla="*/ 1446608 h 2934040"/>
              <a:gd name="connsiteX16" fmla="*/ 0 w 4944532"/>
              <a:gd name="connsiteY16" fmla="*/ 0 h 293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44532" h="2934040">
                <a:moveTo>
                  <a:pt x="0" y="0"/>
                </a:moveTo>
                <a:lnTo>
                  <a:pt x="824089" y="0"/>
                </a:lnTo>
                <a:lnTo>
                  <a:pt x="824089" y="0"/>
                </a:lnTo>
                <a:lnTo>
                  <a:pt x="2060222" y="0"/>
                </a:lnTo>
                <a:lnTo>
                  <a:pt x="4944532" y="0"/>
                </a:lnTo>
                <a:lnTo>
                  <a:pt x="4944532" y="1446608"/>
                </a:lnTo>
                <a:lnTo>
                  <a:pt x="4944532" y="1446608"/>
                </a:lnTo>
                <a:lnTo>
                  <a:pt x="4944532" y="2066583"/>
                </a:lnTo>
                <a:lnTo>
                  <a:pt x="4944532" y="2479900"/>
                </a:lnTo>
                <a:lnTo>
                  <a:pt x="2060222" y="2479900"/>
                </a:lnTo>
                <a:lnTo>
                  <a:pt x="1466550" y="2934040"/>
                </a:lnTo>
                <a:lnTo>
                  <a:pt x="824089" y="2479900"/>
                </a:lnTo>
                <a:lnTo>
                  <a:pt x="0" y="2479900"/>
                </a:lnTo>
                <a:lnTo>
                  <a:pt x="0" y="2066583"/>
                </a:lnTo>
                <a:lnTo>
                  <a:pt x="0" y="1446608"/>
                </a:lnTo>
                <a:lnTo>
                  <a:pt x="0" y="1446608"/>
                </a:lnTo>
                <a:lnTo>
                  <a:pt x="0" y="0"/>
                </a:lnTo>
                <a:close/>
              </a:path>
            </a:pathLst>
          </a:custGeom>
          <a:solidFill>
            <a:schemeClr val="tx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533601" y="1901600"/>
            <a:ext cx="4719119" cy="2946171"/>
          </a:xfrm>
        </p:spPr>
        <p:txBody>
          <a:bodyPr/>
          <a:lstStyle/>
          <a:p>
            <a:pPr lvl="3"/>
            <a:r>
              <a:rPr lang="en-US" b="1" i="1" dirty="0">
                <a:solidFill>
                  <a:schemeClr val="accent2"/>
                </a:solidFill>
              </a:rPr>
              <a:t>“There are cases in the hospitals when we have to wait in long queues to see a doctor and when we are seen some doctors don’t bother to listen to everything we have to say, </a:t>
            </a:r>
            <a:br>
              <a:rPr lang="en-US" b="1" i="1" dirty="0">
                <a:solidFill>
                  <a:schemeClr val="accent2"/>
                </a:solidFill>
              </a:rPr>
            </a:br>
            <a:r>
              <a:rPr lang="en-US" b="1" i="1" dirty="0">
                <a:solidFill>
                  <a:schemeClr val="accent2"/>
                </a:solidFill>
              </a:rPr>
              <a:t>let alone examine us properly.”</a:t>
            </a:r>
          </a:p>
          <a:p>
            <a:pPr lvl="3"/>
            <a:r>
              <a:rPr lang="en-US" dirty="0">
                <a:solidFill>
                  <a:schemeClr val="accent2"/>
                </a:solidFill>
              </a:rPr>
              <a:t>Vera, Kyrgyzstan</a:t>
            </a:r>
          </a:p>
        </p:txBody>
      </p:sp>
      <p:pic>
        <p:nvPicPr>
          <p:cNvPr id="6" name="Picture 5">
            <a:extLst>
              <a:ext uri="{FF2B5EF4-FFF2-40B4-BE49-F238E27FC236}">
                <a16:creationId xmlns:a16="http://schemas.microsoft.com/office/drawing/2014/main" id="{F92BF42B-E888-8EBC-3C2D-00287AB505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660"/>
          <a:stretch/>
        </p:blipFill>
        <p:spPr bwMode="auto">
          <a:xfrm>
            <a:off x="5578548" y="2719345"/>
            <a:ext cx="3898935" cy="3558830"/>
          </a:xfrm>
          <a:prstGeom prst="rect">
            <a:avLst/>
          </a:prstGeom>
          <a:noFill/>
          <a:ln>
            <a:noFill/>
          </a:ln>
        </p:spPr>
      </p:pic>
    </p:spTree>
    <p:extLst>
      <p:ext uri="{BB962C8B-B14F-4D97-AF65-F5344CB8AC3E}">
        <p14:creationId xmlns:p14="http://schemas.microsoft.com/office/powerpoint/2010/main" val="2970647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0" y="1115036"/>
            <a:ext cx="7738985" cy="737210"/>
          </a:xfrm>
        </p:spPr>
        <p:txBody>
          <a:bodyPr/>
          <a:lstStyle/>
          <a:p>
            <a:r>
              <a:rPr lang="en-US" dirty="0"/>
              <a:t>Ageism intersects with other individual characteristics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59</a:t>
            </a:fld>
            <a:endParaRPr lang="en-US"/>
          </a:p>
        </p:txBody>
      </p:sp>
      <p:pic>
        <p:nvPicPr>
          <p:cNvPr id="3" name="Picture 2" descr="Diagram&#10;&#10;Description automatically generated">
            <a:extLst>
              <a:ext uri="{FF2B5EF4-FFF2-40B4-BE49-F238E27FC236}">
                <a16:creationId xmlns:a16="http://schemas.microsoft.com/office/drawing/2014/main" id="{569BD7AC-6B33-7F66-65B7-61A140859EA2}"/>
              </a:ext>
            </a:extLst>
          </p:cNvPr>
          <p:cNvPicPr>
            <a:picLocks noChangeAspect="1"/>
          </p:cNvPicPr>
          <p:nvPr/>
        </p:nvPicPr>
        <p:blipFill>
          <a:blip r:embed="rId2"/>
          <a:stretch>
            <a:fillRect/>
          </a:stretch>
        </p:blipFill>
        <p:spPr>
          <a:xfrm>
            <a:off x="3104356" y="2210308"/>
            <a:ext cx="4483100" cy="4445000"/>
          </a:xfrm>
          <a:prstGeom prst="rect">
            <a:avLst/>
          </a:prstGeom>
        </p:spPr>
      </p:pic>
    </p:spTree>
    <p:extLst>
      <p:ext uri="{BB962C8B-B14F-4D97-AF65-F5344CB8AC3E}">
        <p14:creationId xmlns:p14="http://schemas.microsoft.com/office/powerpoint/2010/main" val="226386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Demographic shift</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a:t>
            </a:fld>
            <a:endParaRPr lang="en-US"/>
          </a:p>
        </p:txBody>
      </p:sp>
      <p:sp>
        <p:nvSpPr>
          <p:cNvPr id="6" name="Content Placeholder 2">
            <a:extLst>
              <a:ext uri="{FF2B5EF4-FFF2-40B4-BE49-F238E27FC236}">
                <a16:creationId xmlns:a16="http://schemas.microsoft.com/office/drawing/2014/main" id="{F7E3472B-B4E4-3160-837D-0A58505084D0}"/>
              </a:ext>
            </a:extLst>
          </p:cNvPr>
          <p:cNvSpPr txBox="1">
            <a:spLocks/>
          </p:cNvSpPr>
          <p:nvPr/>
        </p:nvSpPr>
        <p:spPr>
          <a:xfrm>
            <a:off x="432000" y="1799586"/>
            <a:ext cx="3024000" cy="2093144"/>
          </a:xfrm>
          <a:prstGeom prst="rect">
            <a:avLst/>
          </a:prstGeom>
          <a:solidFill>
            <a:schemeClr val="accent2"/>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By 2030, older people will outnumber younger people for the first time</a:t>
            </a:r>
          </a:p>
        </p:txBody>
      </p:sp>
      <p:sp>
        <p:nvSpPr>
          <p:cNvPr id="7" name="Content Placeholder 2">
            <a:extLst>
              <a:ext uri="{FF2B5EF4-FFF2-40B4-BE49-F238E27FC236}">
                <a16:creationId xmlns:a16="http://schemas.microsoft.com/office/drawing/2014/main" id="{9183C495-2917-73E1-40B8-A61F01526C8E}"/>
              </a:ext>
            </a:extLst>
          </p:cNvPr>
          <p:cNvSpPr txBox="1">
            <a:spLocks/>
          </p:cNvSpPr>
          <p:nvPr/>
        </p:nvSpPr>
        <p:spPr>
          <a:xfrm>
            <a:off x="3634125" y="1799587"/>
            <a:ext cx="3024000" cy="2093144"/>
          </a:xfrm>
          <a:prstGeom prst="rect">
            <a:avLst/>
          </a:prstGeom>
          <a:solidFill>
            <a:schemeClr val="accent1"/>
          </a:solidFill>
        </p:spPr>
        <p:txBody>
          <a:bodyPr vert="horz" lIns="72000" tIns="72000" rIns="144000" bIns="7200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lvl="3">
              <a:lnSpc>
                <a:spcPct val="100000"/>
              </a:lnSpc>
              <a:buSzPct val="100000"/>
            </a:pPr>
            <a:r>
              <a:rPr lang="en-US" dirty="0">
                <a:solidFill>
                  <a:schemeClr val="bg1"/>
                </a:solidFill>
              </a:rPr>
              <a:t>There is an opportunity to look </a:t>
            </a:r>
            <a:br>
              <a:rPr lang="en-US" dirty="0">
                <a:solidFill>
                  <a:schemeClr val="bg1"/>
                </a:solidFill>
              </a:rPr>
            </a:br>
            <a:r>
              <a:rPr lang="en-US" dirty="0">
                <a:solidFill>
                  <a:schemeClr val="bg1"/>
                </a:solidFill>
              </a:rPr>
              <a:t>at how this demographic shift could result in more vibrant societies</a:t>
            </a:r>
          </a:p>
        </p:txBody>
      </p:sp>
      <p:pic>
        <p:nvPicPr>
          <p:cNvPr id="8" name="Picture 7" descr="Icon&#10;&#10;Description automatically generated">
            <a:extLst>
              <a:ext uri="{FF2B5EF4-FFF2-40B4-BE49-F238E27FC236}">
                <a16:creationId xmlns:a16="http://schemas.microsoft.com/office/drawing/2014/main" id="{4E35713E-0A2B-0B0B-1E48-766677C5505E}"/>
              </a:ext>
            </a:extLst>
          </p:cNvPr>
          <p:cNvPicPr>
            <a:picLocks noChangeAspect="1"/>
          </p:cNvPicPr>
          <p:nvPr/>
        </p:nvPicPr>
        <p:blipFill>
          <a:blip r:embed="rId2"/>
          <a:stretch>
            <a:fillRect/>
          </a:stretch>
        </p:blipFill>
        <p:spPr>
          <a:xfrm>
            <a:off x="7235814" y="3779837"/>
            <a:ext cx="2616200" cy="1739900"/>
          </a:xfrm>
          <a:prstGeom prst="rect">
            <a:avLst/>
          </a:prstGeom>
        </p:spPr>
      </p:pic>
    </p:spTree>
    <p:extLst>
      <p:ext uri="{BB962C8B-B14F-4D97-AF65-F5344CB8AC3E}">
        <p14:creationId xmlns:p14="http://schemas.microsoft.com/office/powerpoint/2010/main" val="2095361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The impact of ageism on older people’s health and access to healthcare services</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2" y="2160000"/>
            <a:ext cx="4447569" cy="4796544"/>
          </a:xfrm>
        </p:spPr>
        <p:txBody>
          <a:bodyPr/>
          <a:lstStyle/>
          <a:p>
            <a:pPr marL="354012" lvl="3" indent="-342900">
              <a:buFont typeface="Arial" panose="020B0604020202020204" pitchFamily="34" charset="0"/>
              <a:buChar char="•"/>
            </a:pPr>
            <a:r>
              <a:rPr lang="en-US" dirty="0"/>
              <a:t>Negative attitudes towards older patients is widespread among health workers, including medical, nursing and physiotherapy staff </a:t>
            </a:r>
          </a:p>
          <a:p>
            <a:pPr marL="354012" lvl="3" indent="-342900">
              <a:buFont typeface="Arial" panose="020B0604020202020204" pitchFamily="34" charset="0"/>
              <a:buChar char="•"/>
            </a:pPr>
            <a:r>
              <a:rPr lang="en-US" dirty="0"/>
              <a:t>Medical staff have been found to withhold treatment options or exclude older people from medical trials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60</a:t>
            </a:fld>
            <a:endParaRPr lang="en-US"/>
          </a:p>
        </p:txBody>
      </p:sp>
      <p:sp>
        <p:nvSpPr>
          <p:cNvPr id="7" name="Content Placeholder 2">
            <a:extLst>
              <a:ext uri="{FF2B5EF4-FFF2-40B4-BE49-F238E27FC236}">
                <a16:creationId xmlns:a16="http://schemas.microsoft.com/office/drawing/2014/main" id="{C64A71A8-D445-1269-EA7D-91FA915E83EC}"/>
              </a:ext>
            </a:extLst>
          </p:cNvPr>
          <p:cNvSpPr txBox="1">
            <a:spLocks/>
          </p:cNvSpPr>
          <p:nvPr/>
        </p:nvSpPr>
        <p:spPr>
          <a:xfrm>
            <a:off x="5345371" y="2160000"/>
            <a:ext cx="4957048" cy="4796544"/>
          </a:xfrm>
          <a:prstGeom prst="rect">
            <a:avLst/>
          </a:prstGeom>
        </p:spPr>
        <p:txBody>
          <a:bodyPr vert="horz" lIns="0" tIns="0" rIns="0" bIns="0" rtlCol="0">
            <a:noAutofit/>
          </a:bodyPr>
          <a:lstStyle>
            <a:lvl1pPr marL="6350" indent="0" algn="l" defTabSz="801929" rtl="0" eaLnBrk="1" latinLnBrk="0" hangingPunct="1">
              <a:lnSpc>
                <a:spcPct val="90000"/>
              </a:lnSpc>
              <a:spcBef>
                <a:spcPts val="877"/>
              </a:spcBef>
              <a:buFontTx/>
              <a:buNone/>
              <a:tabLst/>
              <a:defRPr sz="2200" b="1" kern="1200">
                <a:solidFill>
                  <a:schemeClr val="accent1"/>
                </a:solidFill>
                <a:latin typeface="+mn-lt"/>
                <a:ea typeface="+mn-ea"/>
                <a:cs typeface="+mn-cs"/>
              </a:defRPr>
            </a:lvl1pPr>
            <a:lvl2pPr marL="11112" indent="0" algn="l" defTabSz="801929" rtl="0" eaLnBrk="1" latinLnBrk="0" hangingPunct="1">
              <a:lnSpc>
                <a:spcPct val="90000"/>
              </a:lnSpc>
              <a:spcBef>
                <a:spcPts val="439"/>
              </a:spcBef>
              <a:buFontTx/>
              <a:buNone/>
              <a:tabLst/>
              <a:defRPr sz="2000" b="1" kern="1200">
                <a:solidFill>
                  <a:schemeClr val="accent2"/>
                </a:solidFill>
                <a:latin typeface="+mn-lt"/>
                <a:ea typeface="+mn-ea"/>
                <a:cs typeface="+mn-cs"/>
              </a:defRPr>
            </a:lvl2pPr>
            <a:lvl3pPr marL="11112" indent="0" algn="l" defTabSz="801929" rtl="0" eaLnBrk="1" latinLnBrk="0" hangingPunct="1">
              <a:lnSpc>
                <a:spcPct val="90000"/>
              </a:lnSpc>
              <a:spcBef>
                <a:spcPts val="439"/>
              </a:spcBef>
              <a:buClr>
                <a:schemeClr val="accent1"/>
              </a:buClr>
              <a:buSzPct val="120000"/>
              <a:buFontTx/>
              <a:buNone/>
              <a:tabLst/>
              <a:defRPr sz="2000" b="1" kern="1200">
                <a:solidFill>
                  <a:schemeClr val="tx2"/>
                </a:solidFill>
                <a:latin typeface="+mn-lt"/>
                <a:ea typeface="+mn-ea"/>
                <a:cs typeface="+mn-cs"/>
              </a:defRPr>
            </a:lvl3pPr>
            <a:lvl4pPr marL="11112" indent="0" algn="l" defTabSz="801929" rtl="0" eaLnBrk="1" latinLnBrk="0" hangingPunct="1">
              <a:lnSpc>
                <a:spcPct val="120000"/>
              </a:lnSpc>
              <a:spcBef>
                <a:spcPts val="1039"/>
              </a:spcBef>
              <a:buClr>
                <a:schemeClr val="accent1"/>
              </a:buClr>
              <a:buSzPct val="120000"/>
              <a:buFont typeface="Arial" panose="020B0604020202020204" pitchFamily="34" charset="0"/>
              <a:buNone/>
              <a:tabLst/>
              <a:defRPr sz="2000" b="0" kern="1200">
                <a:solidFill>
                  <a:schemeClr val="tx1"/>
                </a:solidFill>
                <a:latin typeface="+mn-lt"/>
                <a:ea typeface="+mn-ea"/>
                <a:cs typeface="+mn-cs"/>
              </a:defRPr>
            </a:lvl4pPr>
            <a:lvl5pPr marL="11112" indent="0" algn="l" defTabSz="801929" rtl="0" eaLnBrk="1" latinLnBrk="0" hangingPunct="1">
              <a:lnSpc>
                <a:spcPct val="90000"/>
              </a:lnSpc>
              <a:spcBef>
                <a:spcPts val="439"/>
              </a:spcBef>
              <a:buClr>
                <a:schemeClr val="accent1"/>
              </a:buClr>
              <a:buSzPct val="120000"/>
              <a:buFontTx/>
              <a:buNone/>
              <a:tabLst/>
              <a:defRPr sz="2000" b="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354012" lvl="3" indent="-342900">
              <a:buFont typeface="Arial" panose="020B0604020202020204" pitchFamily="34" charset="0"/>
              <a:buChar char="•"/>
            </a:pPr>
            <a:r>
              <a:rPr lang="en-US" dirty="0"/>
              <a:t>Research has found poorer management of illnesses like cancer and depression among older people </a:t>
            </a:r>
          </a:p>
          <a:p>
            <a:pPr marL="354012" lvl="3" indent="-342900">
              <a:buFont typeface="Arial" panose="020B0604020202020204" pitchFamily="34" charset="0"/>
              <a:buChar char="•"/>
            </a:pPr>
            <a:r>
              <a:rPr lang="en-US" dirty="0"/>
              <a:t>Age caps on free healthcare </a:t>
            </a:r>
            <a:r>
              <a:rPr lang="en-US" dirty="0" err="1"/>
              <a:t>programmes</a:t>
            </a:r>
            <a:endParaRPr lang="en-US" dirty="0"/>
          </a:p>
          <a:p>
            <a:pPr marL="354012" lvl="3" indent="-342900">
              <a:buFont typeface="Arial" panose="020B0604020202020204" pitchFamily="34" charset="0"/>
              <a:buChar char="•"/>
            </a:pPr>
            <a:r>
              <a:rPr lang="en-US" dirty="0"/>
              <a:t>Excluded from decision-making about individual health and care</a:t>
            </a:r>
          </a:p>
          <a:p>
            <a:pPr marL="354012" lvl="3" indent="-342900">
              <a:buFont typeface="Arial" panose="020B0604020202020204" pitchFamily="34" charset="0"/>
              <a:buChar char="•"/>
            </a:pPr>
            <a:r>
              <a:rPr lang="en-US" dirty="0"/>
              <a:t>Policy level – excluded or not meaningfully involved</a:t>
            </a:r>
          </a:p>
        </p:txBody>
      </p:sp>
    </p:spTree>
    <p:extLst>
      <p:ext uri="{BB962C8B-B14F-4D97-AF65-F5344CB8AC3E}">
        <p14:creationId xmlns:p14="http://schemas.microsoft.com/office/powerpoint/2010/main" val="3048186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Why it’s important to dispel myths and challenge ageist stereotypes</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2" y="2160000"/>
            <a:ext cx="5862920" cy="4796544"/>
          </a:xfrm>
        </p:spPr>
        <p:txBody>
          <a:bodyPr/>
          <a:lstStyle/>
          <a:p>
            <a:pPr marL="354012" lvl="3" indent="-342900">
              <a:buFont typeface="Arial" panose="020B0604020202020204" pitchFamily="34" charset="0"/>
              <a:buChar char="•"/>
            </a:pPr>
            <a:r>
              <a:rPr lang="en-US" dirty="0"/>
              <a:t>Ageism and age discrimination violate people’s right to equality and non-discrimination </a:t>
            </a:r>
          </a:p>
          <a:p>
            <a:pPr marL="354012" lvl="3" indent="-342900">
              <a:buFont typeface="Arial" panose="020B0604020202020204" pitchFamily="34" charset="0"/>
              <a:buChar char="•"/>
            </a:pPr>
            <a:r>
              <a:rPr lang="en-US" dirty="0"/>
              <a:t>Ageing myths should be dispelled and stereotypes challenged</a:t>
            </a:r>
          </a:p>
          <a:p>
            <a:pPr marL="354012" lvl="3" indent="-342900">
              <a:buFont typeface="Arial" panose="020B0604020202020204" pitchFamily="34" charset="0"/>
              <a:buChar char="•"/>
            </a:pPr>
            <a:r>
              <a:rPr lang="en-US" dirty="0"/>
              <a:t>Ageism is also a barrier to older people’s participation and Voice</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61</a:t>
            </a:fld>
            <a:endParaRPr lang="en-US"/>
          </a:p>
        </p:txBody>
      </p:sp>
      <p:pic>
        <p:nvPicPr>
          <p:cNvPr id="7" name="Picture 6" descr="Logo&#10;&#10;Description automatically generated with medium confidence">
            <a:extLst>
              <a:ext uri="{FF2B5EF4-FFF2-40B4-BE49-F238E27FC236}">
                <a16:creationId xmlns:a16="http://schemas.microsoft.com/office/drawing/2014/main" id="{EE1472C3-AB85-46D9-B91F-208C8F089C72}"/>
              </a:ext>
            </a:extLst>
          </p:cNvPr>
          <p:cNvPicPr>
            <a:picLocks noChangeAspect="1"/>
          </p:cNvPicPr>
          <p:nvPr/>
        </p:nvPicPr>
        <p:blipFill>
          <a:blip r:embed="rId2"/>
          <a:stretch>
            <a:fillRect/>
          </a:stretch>
        </p:blipFill>
        <p:spPr>
          <a:xfrm>
            <a:off x="5498718" y="3714139"/>
            <a:ext cx="4254500" cy="2730500"/>
          </a:xfrm>
          <a:prstGeom prst="rect">
            <a:avLst/>
          </a:prstGeom>
        </p:spPr>
      </p:pic>
    </p:spTree>
    <p:extLst>
      <p:ext uri="{BB962C8B-B14F-4D97-AF65-F5344CB8AC3E}">
        <p14:creationId xmlns:p14="http://schemas.microsoft.com/office/powerpoint/2010/main" val="2155809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A44069-AB0A-8542-9243-CD0119D7B819}"/>
              </a:ext>
            </a:extLst>
          </p:cNvPr>
          <p:cNvSpPr>
            <a:spLocks noGrp="1"/>
          </p:cNvSpPr>
          <p:nvPr>
            <p:ph type="title"/>
          </p:nvPr>
        </p:nvSpPr>
        <p:spPr>
          <a:solidFill>
            <a:schemeClr val="accent2"/>
          </a:solidFill>
        </p:spPr>
        <p:txBody>
          <a:bodyPr/>
          <a:lstStyle/>
          <a:p>
            <a:r>
              <a:rPr lang="en-GB" dirty="0"/>
              <a:t>Session 8: </a:t>
            </a:r>
            <a:br>
              <a:rPr lang="en-GB" dirty="0"/>
            </a:br>
            <a:r>
              <a:rPr lang="en-GB" dirty="0"/>
              <a:t>Taking action </a:t>
            </a:r>
            <a:endParaRPr lang="en-US" dirty="0"/>
          </a:p>
        </p:txBody>
      </p:sp>
      <p:sp>
        <p:nvSpPr>
          <p:cNvPr id="4" name="Footer Placeholder 3">
            <a:extLst>
              <a:ext uri="{FF2B5EF4-FFF2-40B4-BE49-F238E27FC236}">
                <a16:creationId xmlns:a16="http://schemas.microsoft.com/office/drawing/2014/main" id="{B8C2907A-8761-8442-9789-6C45881B4020}"/>
              </a:ext>
            </a:extLst>
          </p:cNvPr>
          <p:cNvSpPr>
            <a:spLocks noGrp="1"/>
          </p:cNvSpPr>
          <p:nvPr>
            <p:ph type="ftr" sz="quarter" idx="11"/>
          </p:nvPr>
        </p:nvSpPr>
        <p:spPr>
          <a:xfrm>
            <a:off x="431999" y="432001"/>
            <a:ext cx="4472510" cy="387396"/>
          </a:xfrm>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3C81D019-5757-1848-9954-CACAED7701DD}"/>
              </a:ext>
            </a:extLst>
          </p:cNvPr>
          <p:cNvSpPr>
            <a:spLocks noGrp="1"/>
          </p:cNvSpPr>
          <p:nvPr>
            <p:ph type="sldNum" sz="quarter" idx="12"/>
          </p:nvPr>
        </p:nvSpPr>
        <p:spPr/>
        <p:txBody>
          <a:bodyPr/>
          <a:lstStyle/>
          <a:p>
            <a:fld id="{50F209D7-C180-5B4A-A7C2-AD533727DAA3}" type="slidenum">
              <a:rPr lang="en-US" smtClean="0"/>
              <a:t>62</a:t>
            </a:fld>
            <a:endParaRPr lang="en-US"/>
          </a:p>
        </p:txBody>
      </p:sp>
    </p:spTree>
    <p:extLst>
      <p:ext uri="{BB962C8B-B14F-4D97-AF65-F5344CB8AC3E}">
        <p14:creationId xmlns:p14="http://schemas.microsoft.com/office/powerpoint/2010/main" val="3128603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Taking action for healthy longevity</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63</a:t>
            </a:fld>
            <a:endParaRPr lang="en-US"/>
          </a:p>
        </p:txBody>
      </p:sp>
      <p:pic>
        <p:nvPicPr>
          <p:cNvPr id="6" name="Picture 5" descr="Text&#10;&#10;Description automatically generated">
            <a:extLst>
              <a:ext uri="{FF2B5EF4-FFF2-40B4-BE49-F238E27FC236}">
                <a16:creationId xmlns:a16="http://schemas.microsoft.com/office/drawing/2014/main" id="{CD5D1066-2557-6E17-E9CD-19C9B9C78219}"/>
              </a:ext>
            </a:extLst>
          </p:cNvPr>
          <p:cNvPicPr>
            <a:picLocks noChangeAspect="1"/>
          </p:cNvPicPr>
          <p:nvPr/>
        </p:nvPicPr>
        <p:blipFill>
          <a:blip r:embed="rId2"/>
          <a:stretch>
            <a:fillRect/>
          </a:stretch>
        </p:blipFill>
        <p:spPr>
          <a:xfrm>
            <a:off x="3733454" y="2219700"/>
            <a:ext cx="3771900" cy="3657600"/>
          </a:xfrm>
          <a:prstGeom prst="rect">
            <a:avLst/>
          </a:prstGeom>
        </p:spPr>
      </p:pic>
    </p:spTree>
    <p:extLst>
      <p:ext uri="{BB962C8B-B14F-4D97-AF65-F5344CB8AC3E}">
        <p14:creationId xmlns:p14="http://schemas.microsoft.com/office/powerpoint/2010/main" val="2713318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Questions for group action plans </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1800000"/>
            <a:ext cx="7492799" cy="4796544"/>
          </a:xfrm>
        </p:spPr>
        <p:txBody>
          <a:bodyPr/>
          <a:lstStyle/>
          <a:p>
            <a:pPr marL="468312" lvl="3" indent="-457200">
              <a:buFont typeface="Arial" panose="020B0604020202020204" pitchFamily="34" charset="0"/>
              <a:buChar char="•"/>
            </a:pPr>
            <a:r>
              <a:rPr lang="en-GB" dirty="0">
                <a:solidFill>
                  <a:srgbClr val="F25821"/>
                </a:solidFill>
              </a:rPr>
              <a:t>What is the issue? </a:t>
            </a:r>
            <a:r>
              <a:rPr lang="en-GB" dirty="0"/>
              <a:t>What could be changed, expanded, or enhanced at the community level, however big or small, to improve older people’s health and wellbeing? </a:t>
            </a:r>
          </a:p>
          <a:p>
            <a:pPr marL="468312" lvl="3" indent="-457200">
              <a:buFont typeface="Arial" panose="020B0604020202020204" pitchFamily="34" charset="0"/>
              <a:buChar char="•"/>
            </a:pPr>
            <a:r>
              <a:rPr lang="en-GB" dirty="0">
                <a:solidFill>
                  <a:srgbClr val="F25821"/>
                </a:solidFill>
              </a:rPr>
              <a:t>Who needs to be involved? </a:t>
            </a:r>
            <a:r>
              <a:rPr lang="en-GB" dirty="0"/>
              <a:t>Consider the issue you want to tackle and identify who needs to be involved. </a:t>
            </a:r>
          </a:p>
          <a:p>
            <a:pPr marL="468312" lvl="3" indent="-457200">
              <a:buFont typeface="Arial" panose="020B0604020202020204" pitchFamily="34" charset="0"/>
              <a:buChar char="•"/>
            </a:pPr>
            <a:r>
              <a:rPr lang="en-GB" dirty="0">
                <a:solidFill>
                  <a:srgbClr val="F25821"/>
                </a:solidFill>
              </a:rPr>
              <a:t>What actions can be taken? </a:t>
            </a:r>
            <a:r>
              <a:rPr lang="en-GB" dirty="0"/>
              <a:t>Identify actions to improve health and wellbeing of older people at the community level. </a:t>
            </a:r>
            <a:endParaRPr lang="en-US" dirty="0"/>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64</a:t>
            </a:fld>
            <a:endParaRPr lang="en-US"/>
          </a:p>
        </p:txBody>
      </p:sp>
    </p:spTree>
    <p:extLst>
      <p:ext uri="{BB962C8B-B14F-4D97-AF65-F5344CB8AC3E}">
        <p14:creationId xmlns:p14="http://schemas.microsoft.com/office/powerpoint/2010/main" val="274193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Presentation of group action plans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65</a:t>
            </a:fld>
            <a:endParaRPr lang="en-US"/>
          </a:p>
        </p:txBody>
      </p:sp>
      <p:pic>
        <p:nvPicPr>
          <p:cNvPr id="6" name="Picture 5" descr="Logo&#10;&#10;Description automatically generated">
            <a:extLst>
              <a:ext uri="{FF2B5EF4-FFF2-40B4-BE49-F238E27FC236}">
                <a16:creationId xmlns:a16="http://schemas.microsoft.com/office/drawing/2014/main" id="{8D69D13F-BAC0-32CA-2E67-6E1416CF15C5}"/>
              </a:ext>
            </a:extLst>
          </p:cNvPr>
          <p:cNvPicPr>
            <a:picLocks noChangeAspect="1"/>
          </p:cNvPicPr>
          <p:nvPr/>
        </p:nvPicPr>
        <p:blipFill>
          <a:blip r:embed="rId2"/>
          <a:stretch>
            <a:fillRect/>
          </a:stretch>
        </p:blipFill>
        <p:spPr>
          <a:xfrm>
            <a:off x="3818890" y="2821069"/>
            <a:ext cx="2603500" cy="2463800"/>
          </a:xfrm>
          <a:prstGeom prst="rect">
            <a:avLst/>
          </a:prstGeom>
        </p:spPr>
      </p:pic>
    </p:spTree>
    <p:extLst>
      <p:ext uri="{BB962C8B-B14F-4D97-AF65-F5344CB8AC3E}">
        <p14:creationId xmlns:p14="http://schemas.microsoft.com/office/powerpoint/2010/main" val="4067863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A44069-AB0A-8542-9243-CD0119D7B819}"/>
              </a:ext>
            </a:extLst>
          </p:cNvPr>
          <p:cNvSpPr>
            <a:spLocks noGrp="1"/>
          </p:cNvSpPr>
          <p:nvPr>
            <p:ph type="title"/>
          </p:nvPr>
        </p:nvSpPr>
        <p:spPr>
          <a:solidFill>
            <a:schemeClr val="accent3"/>
          </a:solidFill>
        </p:spPr>
        <p:txBody>
          <a:bodyPr/>
          <a:lstStyle/>
          <a:p>
            <a:r>
              <a:rPr lang="en-GB" dirty="0"/>
              <a:t>Session 9: </a:t>
            </a:r>
            <a:br>
              <a:rPr lang="en-GB" dirty="0"/>
            </a:br>
            <a:r>
              <a:rPr lang="en-GB" dirty="0"/>
              <a:t>Workshop wrap-up </a:t>
            </a:r>
            <a:endParaRPr lang="en-US" dirty="0"/>
          </a:p>
        </p:txBody>
      </p:sp>
      <p:sp>
        <p:nvSpPr>
          <p:cNvPr id="4" name="Footer Placeholder 3">
            <a:extLst>
              <a:ext uri="{FF2B5EF4-FFF2-40B4-BE49-F238E27FC236}">
                <a16:creationId xmlns:a16="http://schemas.microsoft.com/office/drawing/2014/main" id="{B8C2907A-8761-8442-9789-6C45881B4020}"/>
              </a:ext>
            </a:extLst>
          </p:cNvPr>
          <p:cNvSpPr>
            <a:spLocks noGrp="1"/>
          </p:cNvSpPr>
          <p:nvPr>
            <p:ph type="ftr" sz="quarter" idx="11"/>
          </p:nvPr>
        </p:nvSpPr>
        <p:spPr>
          <a:xfrm>
            <a:off x="431999" y="432001"/>
            <a:ext cx="4472510" cy="387396"/>
          </a:xfrm>
        </p:spPr>
        <p:txBody>
          <a:bodyPr/>
          <a:lstStyle/>
          <a:p>
            <a:r>
              <a:rPr lang="en-US" dirty="0">
                <a:solidFill>
                  <a:schemeClr val="tx2"/>
                </a:solidFill>
              </a:rPr>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3C81D019-5757-1848-9954-CACAED7701DD}"/>
              </a:ext>
            </a:extLst>
          </p:cNvPr>
          <p:cNvSpPr>
            <a:spLocks noGrp="1"/>
          </p:cNvSpPr>
          <p:nvPr>
            <p:ph type="sldNum" sz="quarter" idx="12"/>
          </p:nvPr>
        </p:nvSpPr>
        <p:spPr/>
        <p:txBody>
          <a:bodyPr/>
          <a:lstStyle/>
          <a:p>
            <a:fld id="{50F209D7-C180-5B4A-A7C2-AD533727DAA3}" type="slidenum">
              <a:rPr lang="en-US" smtClean="0"/>
              <a:t>66</a:t>
            </a:fld>
            <a:endParaRPr lang="en-US"/>
          </a:p>
        </p:txBody>
      </p:sp>
    </p:spTree>
    <p:extLst>
      <p:ext uri="{BB962C8B-B14F-4D97-AF65-F5344CB8AC3E}">
        <p14:creationId xmlns:p14="http://schemas.microsoft.com/office/powerpoint/2010/main" val="1935013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Any final questions or reflections?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67</a:t>
            </a:fld>
            <a:endParaRPr lang="en-US"/>
          </a:p>
        </p:txBody>
      </p:sp>
      <p:pic>
        <p:nvPicPr>
          <p:cNvPr id="6" name="Picture 5" descr="Icon&#10;&#10;Description automatically generated">
            <a:extLst>
              <a:ext uri="{FF2B5EF4-FFF2-40B4-BE49-F238E27FC236}">
                <a16:creationId xmlns:a16="http://schemas.microsoft.com/office/drawing/2014/main" id="{9BDE4160-264B-32E0-060E-47511099DBB5}"/>
              </a:ext>
            </a:extLst>
          </p:cNvPr>
          <p:cNvPicPr>
            <a:picLocks noChangeAspect="1"/>
          </p:cNvPicPr>
          <p:nvPr/>
        </p:nvPicPr>
        <p:blipFill>
          <a:blip r:embed="rId2"/>
          <a:stretch>
            <a:fillRect/>
          </a:stretch>
        </p:blipFill>
        <p:spPr>
          <a:xfrm>
            <a:off x="3691278" y="2732087"/>
            <a:ext cx="3048000" cy="2095500"/>
          </a:xfrm>
          <a:prstGeom prst="rect">
            <a:avLst/>
          </a:prstGeom>
        </p:spPr>
      </p:pic>
    </p:spTree>
    <p:extLst>
      <p:ext uri="{BB962C8B-B14F-4D97-AF65-F5344CB8AC3E}">
        <p14:creationId xmlns:p14="http://schemas.microsoft.com/office/powerpoint/2010/main" val="2706061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Reflection time</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2" y="1800000"/>
            <a:ext cx="5603038" cy="4796544"/>
          </a:xfrm>
        </p:spPr>
        <p:txBody>
          <a:bodyPr/>
          <a:lstStyle/>
          <a:p>
            <a:pPr marL="468312" lvl="3" indent="-457200">
              <a:buFont typeface="Arial" panose="020B0604020202020204" pitchFamily="34" charset="0"/>
              <a:buChar char="•"/>
            </a:pPr>
            <a:r>
              <a:rPr lang="en-US" dirty="0"/>
              <a:t>One new thing you have learned</a:t>
            </a:r>
          </a:p>
          <a:p>
            <a:pPr marL="468312" lvl="3" indent="-457200">
              <a:buFont typeface="Arial" panose="020B0604020202020204" pitchFamily="34" charset="0"/>
              <a:buChar char="•"/>
            </a:pPr>
            <a:r>
              <a:rPr lang="en-US" dirty="0"/>
              <a:t>One action you will take as a result of the training</a:t>
            </a:r>
          </a:p>
          <a:p>
            <a:pPr marL="468312" lvl="3" indent="-457200">
              <a:buFont typeface="Arial" panose="020B0604020202020204" pitchFamily="34" charset="0"/>
              <a:buChar char="•"/>
            </a:pPr>
            <a:r>
              <a:rPr lang="en-US" dirty="0"/>
              <a:t>One piece of information or knowledge that was reinforced as a result of the training </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68</a:t>
            </a:fld>
            <a:endParaRPr lang="en-US"/>
          </a:p>
        </p:txBody>
      </p:sp>
      <p:pic>
        <p:nvPicPr>
          <p:cNvPr id="8" name="Picture 7" descr="Icon&#10;&#10;Description automatically generated">
            <a:extLst>
              <a:ext uri="{FF2B5EF4-FFF2-40B4-BE49-F238E27FC236}">
                <a16:creationId xmlns:a16="http://schemas.microsoft.com/office/drawing/2014/main" id="{3F46D76E-FF66-B35A-D29A-68BF2F1830DA}"/>
              </a:ext>
            </a:extLst>
          </p:cNvPr>
          <p:cNvPicPr>
            <a:picLocks noChangeAspect="1"/>
          </p:cNvPicPr>
          <p:nvPr/>
        </p:nvPicPr>
        <p:blipFill>
          <a:blip r:embed="rId2"/>
          <a:stretch>
            <a:fillRect/>
          </a:stretch>
        </p:blipFill>
        <p:spPr>
          <a:xfrm>
            <a:off x="6960930" y="1607358"/>
            <a:ext cx="2590800" cy="1866900"/>
          </a:xfrm>
          <a:prstGeom prst="rect">
            <a:avLst/>
          </a:prstGeom>
        </p:spPr>
      </p:pic>
    </p:spTree>
    <p:extLst>
      <p:ext uri="{BB962C8B-B14F-4D97-AF65-F5344CB8AC3E}">
        <p14:creationId xmlns:p14="http://schemas.microsoft.com/office/powerpoint/2010/main" val="334729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US" dirty="0"/>
              <a:t>Longer and healthier lives?</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0" y="1800000"/>
            <a:ext cx="7276899" cy="4796544"/>
          </a:xfrm>
        </p:spPr>
        <p:txBody>
          <a:bodyPr/>
          <a:lstStyle/>
          <a:p>
            <a:pPr marL="354012" lvl="3" indent="-342900">
              <a:buFont typeface="Arial" panose="020B0604020202020204" pitchFamily="34" charset="0"/>
              <a:buChar char="•"/>
            </a:pPr>
            <a:r>
              <a:rPr lang="en-US" dirty="0"/>
              <a:t>While life expectancy increased over six years between 2000 and 2019, healthy life expectancy (HLE) increased by just over five years </a:t>
            </a:r>
          </a:p>
          <a:p>
            <a:pPr marL="354012" lvl="3" indent="-342900">
              <a:buFont typeface="Arial" panose="020B0604020202020204" pitchFamily="34" charset="0"/>
              <a:buChar char="•"/>
            </a:pPr>
            <a:r>
              <a:rPr lang="en-US" dirty="0"/>
              <a:t>The World Health Organization (WHO) estimates that at least 142 million older people globally are unable to meet their basic needs. (Including income security, adequate diet, clothing, suitable housing, access to quality health and care services and support)</a:t>
            </a:r>
          </a:p>
          <a:p>
            <a:pPr marL="354012" lvl="3" indent="-342900">
              <a:buFont typeface="Arial" panose="020B0604020202020204" pitchFamily="34" charset="0"/>
              <a:buChar char="•"/>
            </a:pPr>
            <a:r>
              <a:rPr lang="en-US" dirty="0"/>
              <a:t>Need urgent action to reorientate societies, systems, services and communities so that they effectively promote healthy ageing across the life course</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7</a:t>
            </a:fld>
            <a:endParaRPr lang="en-US"/>
          </a:p>
        </p:txBody>
      </p:sp>
    </p:spTree>
    <p:extLst>
      <p:ext uri="{BB962C8B-B14F-4D97-AF65-F5344CB8AC3E}">
        <p14:creationId xmlns:p14="http://schemas.microsoft.com/office/powerpoint/2010/main" val="188426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F5092-F0FB-AF40-B19C-A76B5D33ABF2}"/>
              </a:ext>
            </a:extLst>
          </p:cNvPr>
          <p:cNvSpPr/>
          <p:nvPr/>
        </p:nvSpPr>
        <p:spPr>
          <a:xfrm>
            <a:off x="432001" y="1800000"/>
            <a:ext cx="6591099" cy="241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p:txBody>
          <a:bodyPr/>
          <a:lstStyle/>
          <a:p>
            <a:r>
              <a:rPr lang="en-GB" dirty="0"/>
              <a:t>Definition of healthy longevity</a:t>
            </a:r>
            <a:endParaRPr lang="en-US" dirty="0"/>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684000" y="2016000"/>
            <a:ext cx="5767600" cy="1974109"/>
          </a:xfrm>
        </p:spPr>
        <p:txBody>
          <a:bodyPr/>
          <a:lstStyle/>
          <a:p>
            <a:pPr lvl="3"/>
            <a:r>
              <a:rPr lang="en-US" b="1" dirty="0">
                <a:solidFill>
                  <a:schemeClr val="bg1"/>
                </a:solidFill>
              </a:rPr>
              <a:t>Healthy longevity is the state in which years in good health approach the biological life span, with physical, cognitive and social functioning that enables wellbeing across generations.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8</a:t>
            </a:fld>
            <a:endParaRPr lang="en-US"/>
          </a:p>
        </p:txBody>
      </p:sp>
      <p:pic>
        <p:nvPicPr>
          <p:cNvPr id="8" name="Picture 7">
            <a:extLst>
              <a:ext uri="{FF2B5EF4-FFF2-40B4-BE49-F238E27FC236}">
                <a16:creationId xmlns:a16="http://schemas.microsoft.com/office/drawing/2014/main" id="{AF6F4627-E2EC-A01B-0AFA-66BC87521474}"/>
              </a:ext>
            </a:extLst>
          </p:cNvPr>
          <p:cNvPicPr>
            <a:picLocks noChangeAspect="1"/>
          </p:cNvPicPr>
          <p:nvPr/>
        </p:nvPicPr>
        <p:blipFill>
          <a:blip r:embed="rId2"/>
          <a:srcRect/>
          <a:stretch/>
        </p:blipFill>
        <p:spPr>
          <a:xfrm>
            <a:off x="6378122" y="1932709"/>
            <a:ext cx="3149600" cy="2057400"/>
          </a:xfrm>
          <a:prstGeom prst="rect">
            <a:avLst/>
          </a:prstGeom>
        </p:spPr>
      </p:pic>
    </p:spTree>
    <p:extLst>
      <p:ext uri="{BB962C8B-B14F-4D97-AF65-F5344CB8AC3E}">
        <p14:creationId xmlns:p14="http://schemas.microsoft.com/office/powerpoint/2010/main" val="199150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A60E-D423-1946-894E-5A615429BC3C}"/>
              </a:ext>
            </a:extLst>
          </p:cNvPr>
          <p:cNvSpPr>
            <a:spLocks noGrp="1"/>
          </p:cNvSpPr>
          <p:nvPr>
            <p:ph type="title"/>
          </p:nvPr>
        </p:nvSpPr>
        <p:spPr>
          <a:xfrm>
            <a:off x="432001" y="1115036"/>
            <a:ext cx="7632500" cy="777264"/>
          </a:xfrm>
        </p:spPr>
        <p:txBody>
          <a:bodyPr/>
          <a:lstStyle/>
          <a:p>
            <a:r>
              <a:rPr lang="en-US" dirty="0"/>
              <a:t>Background to the </a:t>
            </a:r>
            <a:r>
              <a:rPr lang="en-US" i="1" dirty="0"/>
              <a:t>Global Roadmap for Healthy Longevity </a:t>
            </a:r>
          </a:p>
        </p:txBody>
      </p:sp>
      <p:sp>
        <p:nvSpPr>
          <p:cNvPr id="3" name="Content Placeholder 2">
            <a:extLst>
              <a:ext uri="{FF2B5EF4-FFF2-40B4-BE49-F238E27FC236}">
                <a16:creationId xmlns:a16="http://schemas.microsoft.com/office/drawing/2014/main" id="{43D5BAE2-C161-D848-BF88-0DE0E1CCA558}"/>
              </a:ext>
            </a:extLst>
          </p:cNvPr>
          <p:cNvSpPr>
            <a:spLocks noGrp="1"/>
          </p:cNvSpPr>
          <p:nvPr>
            <p:ph idx="1"/>
          </p:nvPr>
        </p:nvSpPr>
        <p:spPr>
          <a:xfrm>
            <a:off x="432001" y="2160000"/>
            <a:ext cx="6648737" cy="4718917"/>
          </a:xfrm>
        </p:spPr>
        <p:txBody>
          <a:bodyPr/>
          <a:lstStyle/>
          <a:p>
            <a:pPr marL="354012" lvl="3" indent="-342900">
              <a:buFont typeface="Arial" panose="020B0604020202020204" pitchFamily="34" charset="0"/>
              <a:buChar char="•"/>
            </a:pPr>
            <a:r>
              <a:rPr lang="en-US" dirty="0"/>
              <a:t>The National Academy of Medicine (NAM) convened an international, independent, multidisciplinary expert commission to create the Global Roadmap</a:t>
            </a:r>
          </a:p>
          <a:p>
            <a:pPr marL="354012" lvl="3" indent="-342900">
              <a:buFont typeface="Arial" panose="020B0604020202020204" pitchFamily="34" charset="0"/>
              <a:buChar char="•"/>
            </a:pPr>
            <a:r>
              <a:rPr lang="en-US" dirty="0"/>
              <a:t>Report highlights the need for an all-of-society transformation</a:t>
            </a:r>
          </a:p>
          <a:p>
            <a:pPr marL="354012" lvl="3" indent="-342900">
              <a:buFont typeface="Arial" panose="020B0604020202020204" pitchFamily="34" charset="0"/>
              <a:buChar char="•"/>
            </a:pPr>
            <a:r>
              <a:rPr lang="en-US" dirty="0"/>
              <a:t>Builds on key documents, including the United Nations (UN) </a:t>
            </a:r>
            <a:r>
              <a:rPr lang="en-US" i="1" dirty="0"/>
              <a:t>Decade of Healthy Ageing and the UN Sustainable Development Goals (SDGs)</a:t>
            </a:r>
          </a:p>
        </p:txBody>
      </p:sp>
      <p:sp>
        <p:nvSpPr>
          <p:cNvPr id="4" name="Footer Placeholder 3">
            <a:extLst>
              <a:ext uri="{FF2B5EF4-FFF2-40B4-BE49-F238E27FC236}">
                <a16:creationId xmlns:a16="http://schemas.microsoft.com/office/drawing/2014/main" id="{313076C4-3015-7F43-9DB2-0F7B715DD078}"/>
              </a:ext>
            </a:extLst>
          </p:cNvPr>
          <p:cNvSpPr>
            <a:spLocks noGrp="1"/>
          </p:cNvSpPr>
          <p:nvPr>
            <p:ph type="ftr" sz="quarter" idx="11"/>
          </p:nvPr>
        </p:nvSpPr>
        <p:spPr/>
        <p:txBody>
          <a:bodyPr/>
          <a:lstStyle/>
          <a:p>
            <a:r>
              <a:rPr lang="en-US" dirty="0"/>
              <a:t>Voice training </a:t>
            </a:r>
          </a:p>
          <a:p>
            <a:r>
              <a:rPr lang="en-GB" dirty="0">
                <a:solidFill>
                  <a:schemeClr val="accent3"/>
                </a:solidFill>
              </a:rPr>
              <a:t>Module 6: Voice and healthy longevity</a:t>
            </a:r>
          </a:p>
        </p:txBody>
      </p:sp>
      <p:sp>
        <p:nvSpPr>
          <p:cNvPr id="5" name="Slide Number Placeholder 4">
            <a:extLst>
              <a:ext uri="{FF2B5EF4-FFF2-40B4-BE49-F238E27FC236}">
                <a16:creationId xmlns:a16="http://schemas.microsoft.com/office/drawing/2014/main" id="{8EE1510D-DFDA-2E4D-8D5F-DD67F3572F8C}"/>
              </a:ext>
            </a:extLst>
          </p:cNvPr>
          <p:cNvSpPr>
            <a:spLocks noGrp="1"/>
          </p:cNvSpPr>
          <p:nvPr>
            <p:ph type="sldNum" sz="quarter" idx="12"/>
          </p:nvPr>
        </p:nvSpPr>
        <p:spPr/>
        <p:txBody>
          <a:bodyPr/>
          <a:lstStyle/>
          <a:p>
            <a:fld id="{50F209D7-C180-5B4A-A7C2-AD533727DAA3}" type="slidenum">
              <a:rPr lang="en-US" smtClean="0"/>
              <a:t>9</a:t>
            </a:fld>
            <a:endParaRPr lang="en-US"/>
          </a:p>
        </p:txBody>
      </p:sp>
      <p:pic>
        <p:nvPicPr>
          <p:cNvPr id="7" name="Picture 6" descr="Icon&#10;&#10;Description automatically generated">
            <a:extLst>
              <a:ext uri="{FF2B5EF4-FFF2-40B4-BE49-F238E27FC236}">
                <a16:creationId xmlns:a16="http://schemas.microsoft.com/office/drawing/2014/main" id="{C0C22C53-E4DA-1FCA-5015-8D0FB17C1BAE}"/>
              </a:ext>
            </a:extLst>
          </p:cNvPr>
          <p:cNvPicPr>
            <a:picLocks noChangeAspect="1"/>
          </p:cNvPicPr>
          <p:nvPr/>
        </p:nvPicPr>
        <p:blipFill>
          <a:blip r:embed="rId2"/>
          <a:stretch>
            <a:fillRect/>
          </a:stretch>
        </p:blipFill>
        <p:spPr>
          <a:xfrm>
            <a:off x="7965623" y="4719917"/>
            <a:ext cx="1765300" cy="2159000"/>
          </a:xfrm>
          <a:prstGeom prst="rect">
            <a:avLst/>
          </a:prstGeom>
        </p:spPr>
      </p:pic>
    </p:spTree>
    <p:extLst>
      <p:ext uri="{BB962C8B-B14F-4D97-AF65-F5344CB8AC3E}">
        <p14:creationId xmlns:p14="http://schemas.microsoft.com/office/powerpoint/2010/main" val="585289506"/>
      </p:ext>
    </p:extLst>
  </p:cSld>
  <p:clrMapOvr>
    <a:masterClrMapping/>
  </p:clrMapOvr>
</p:sld>
</file>

<file path=ppt/theme/theme1.xml><?xml version="1.0" encoding="utf-8"?>
<a:theme xmlns:a="http://schemas.openxmlformats.org/drawingml/2006/main" name="Office Theme">
  <a:themeElements>
    <a:clrScheme name="HelpAge colour 2021">
      <a:dk1>
        <a:srgbClr val="000000"/>
      </a:dk1>
      <a:lt1>
        <a:srgbClr val="FFFFFF"/>
      </a:lt1>
      <a:dk2>
        <a:srgbClr val="918470"/>
      </a:dk2>
      <a:lt2>
        <a:srgbClr val="F5F6F5"/>
      </a:lt2>
      <a:accent1>
        <a:srgbClr val="F0561E"/>
      </a:accent1>
      <a:accent2>
        <a:srgbClr val="B91015"/>
      </a:accent2>
      <a:accent3>
        <a:srgbClr val="EB134F"/>
      </a:accent3>
      <a:accent4>
        <a:srgbClr val="92846F"/>
      </a:accent4>
      <a:accent5>
        <a:srgbClr val="A152CA"/>
      </a:accent5>
      <a:accent6>
        <a:srgbClr val="70AD47"/>
      </a:accent6>
      <a:hlink>
        <a:srgbClr val="F15520"/>
      </a:hlink>
      <a:folHlink>
        <a:srgbClr val="92846F"/>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8CBF5AAFBFAB43A63C20FC60A27745" ma:contentTypeVersion="19" ma:contentTypeDescription="Create a new document." ma:contentTypeScope="" ma:versionID="dd0a7d7e7ca89a9fbd7ba7d222ba0e18">
  <xsd:schema xmlns:xsd="http://www.w3.org/2001/XMLSchema" xmlns:xs="http://www.w3.org/2001/XMLSchema" xmlns:p="http://schemas.microsoft.com/office/2006/metadata/properties" xmlns:ns2="05c251ed-a556-43a1-a48c-a20eb278878d" xmlns:ns3="ba24b7fe-db22-46df-b88b-dd5d1f3486b7" targetNamespace="http://schemas.microsoft.com/office/2006/metadata/properties" ma:root="true" ma:fieldsID="f971cb0417ff215cbf15d66bc0dfbe9e" ns2:_="" ns3:_="">
    <xsd:import namespace="05c251ed-a556-43a1-a48c-a20eb278878d"/>
    <xsd:import namespace="ba24b7fe-db22-46df-b88b-dd5d1f348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251ed-a556-43a1-a48c-a20eb2788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40b10c-e8d8-4627-bfbe-723fbe7b5255"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24b7fe-db22-46df-b88b-dd5d1f3486b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1a4a1f-58af-4356-8059-4736e30037a6}" ma:internalName="TaxCatchAll" ma:showField="CatchAllData" ma:web="ba24b7fe-db22-46df-b88b-dd5d1f3486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B5174-14CB-4434-9703-C7AF99C43248}">
  <ds:schemaRefs>
    <ds:schemaRef ds:uri="http://schemas.microsoft.com/sharepoint/v3/contenttype/forms"/>
  </ds:schemaRefs>
</ds:datastoreItem>
</file>

<file path=customXml/itemProps2.xml><?xml version="1.0" encoding="utf-8"?>
<ds:datastoreItem xmlns:ds="http://schemas.openxmlformats.org/officeDocument/2006/customXml" ds:itemID="{8A68516B-9CB9-4F40-8FC3-C46157A02AE9}"/>
</file>

<file path=docMetadata/LabelInfo.xml><?xml version="1.0" encoding="utf-8"?>
<clbl:labelList xmlns:clbl="http://schemas.microsoft.com/office/2020/mipLabelMetadata">
  <clbl:label id="{d86c53ca-e087-4f97-9c97-dfabd11d0282}" enabled="0" method="" siteId="{d86c53ca-e087-4f97-9c97-dfabd11d0282}" removed="1"/>
</clbl:labelList>
</file>

<file path=docProps/app.xml><?xml version="1.0" encoding="utf-8"?>
<Properties xmlns="http://schemas.openxmlformats.org/officeDocument/2006/extended-properties" xmlns:vt="http://schemas.openxmlformats.org/officeDocument/2006/docPropsVTypes">
  <TotalTime>5793</TotalTime>
  <Words>2892</Words>
  <Application>Microsoft Office PowerPoint</Application>
  <PresentationFormat>Custom</PresentationFormat>
  <Paragraphs>437</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Helvetica</vt:lpstr>
      <vt:lpstr>Verdana</vt:lpstr>
      <vt:lpstr>Office Theme</vt:lpstr>
      <vt:lpstr>Voice training Module 6: Voice and healthy longevity</vt:lpstr>
      <vt:lpstr>Module 6: Voice and healthy longevity</vt:lpstr>
      <vt:lpstr>Session 1:  Background to the Global Roadmap for Healthy Longevity, and workshop objectives</vt:lpstr>
      <vt:lpstr>Objectives of the workshop</vt:lpstr>
      <vt:lpstr>Workshop outline </vt:lpstr>
      <vt:lpstr>Demographic shift</vt:lpstr>
      <vt:lpstr>Longer and healthier lives?</vt:lpstr>
      <vt:lpstr>Definition of healthy longevity</vt:lpstr>
      <vt:lpstr>Background to the Global Roadmap for Healthy Longevity </vt:lpstr>
      <vt:lpstr>Key Voice concepts and how they relate to healthy longevity</vt:lpstr>
      <vt:lpstr>Session 2:  Understanding Voice  and why it’s important  for healthy longevity</vt:lpstr>
      <vt:lpstr>Key concepts underlying Voice work</vt:lpstr>
      <vt:lpstr>The Voice  framework</vt:lpstr>
      <vt:lpstr>The Voice domains </vt:lpstr>
      <vt:lpstr>Plenary discussion </vt:lpstr>
      <vt:lpstr>Value of Voice </vt:lpstr>
      <vt:lpstr>Session 3:  Overview of the vision  of healthy longevity and  the virtuous cycle </vt:lpstr>
      <vt:lpstr>Healthy longevity </vt:lpstr>
      <vt:lpstr>Vision for healthy longevity</vt:lpstr>
      <vt:lpstr>How do we achieve healthy longevity?</vt:lpstr>
      <vt:lpstr>An all-of-society approach to healthy longevity</vt:lpstr>
      <vt:lpstr>The virtuous cycle of healthy longevity</vt:lpstr>
      <vt:lpstr>Social compact and disrupters (barriers)</vt:lpstr>
      <vt:lpstr>Plenary discussion</vt:lpstr>
      <vt:lpstr>Session 4:  Enablers of healthy  longevity: Volunteering  and work </vt:lpstr>
      <vt:lpstr>Volunteering and work </vt:lpstr>
      <vt:lpstr>Impact of volunteering</vt:lpstr>
      <vt:lpstr>Older people’s associations (OPAs)</vt:lpstr>
      <vt:lpstr>Older people’s experiences of volunteering</vt:lpstr>
      <vt:lpstr>Plenary discussion </vt:lpstr>
      <vt:lpstr>Work</vt:lpstr>
      <vt:lpstr>Supporting participation in the workforce</vt:lpstr>
      <vt:lpstr>Working versus retirement</vt:lpstr>
      <vt:lpstr>Enablers to access work in older age</vt:lpstr>
      <vt:lpstr>Plenary discussion</vt:lpstr>
      <vt:lpstr>Session 5:  Enablers of healthy longevity: Social infrastructure</vt:lpstr>
      <vt:lpstr>Why social infrastructure is critical  for healthy longevity</vt:lpstr>
      <vt:lpstr>Social connections</vt:lpstr>
      <vt:lpstr>Isolation and loneliness</vt:lpstr>
      <vt:lpstr>Addressing isolation and loneliness through social inclusion</vt:lpstr>
      <vt:lpstr>Empowering communities and engaging older voices</vt:lpstr>
      <vt:lpstr>Community-level interventions to support social inclusion</vt:lpstr>
      <vt:lpstr>Promoting intergenerational cohesion</vt:lpstr>
      <vt:lpstr>Plenary discussion</vt:lpstr>
      <vt:lpstr>Session 6:  Enablers of healthy longevity: Health and care systems</vt:lpstr>
      <vt:lpstr>Why health and care systems are important for healthy longevity</vt:lpstr>
      <vt:lpstr>Integrated Care for Older People (ICOPE)</vt:lpstr>
      <vt:lpstr>Person-centred care</vt:lpstr>
      <vt:lpstr>Health and care and support should be proactive, not reactive</vt:lpstr>
      <vt:lpstr>Improving health systems</vt:lpstr>
      <vt:lpstr>Plenary discussion</vt:lpstr>
      <vt:lpstr>Session 7:  Ageism as a barrier  to healthy longevity</vt:lpstr>
      <vt:lpstr>Ageism affects older people’s health</vt:lpstr>
      <vt:lpstr>Definition of ageism </vt:lpstr>
      <vt:lpstr>Three dimensions of ageism </vt:lpstr>
      <vt:lpstr>Group activity</vt:lpstr>
      <vt:lpstr>Plenary discussion</vt:lpstr>
      <vt:lpstr>Lived experiences of ageism</vt:lpstr>
      <vt:lpstr>Ageism intersects with other individual characteristics</vt:lpstr>
      <vt:lpstr>The impact of ageism on older people’s health and access to healthcare services</vt:lpstr>
      <vt:lpstr>Why it’s important to dispel myths and challenge ageist stereotypes</vt:lpstr>
      <vt:lpstr>Session 8:  Taking action </vt:lpstr>
      <vt:lpstr>Taking action for healthy longevity</vt:lpstr>
      <vt:lpstr>Questions for group action plans </vt:lpstr>
      <vt:lpstr>Presentation of group action plans</vt:lpstr>
      <vt:lpstr>Session 9:  Workshop wrap-up </vt:lpstr>
      <vt:lpstr>Any final questions or reflections?</vt:lpstr>
      <vt:lpstr>Reflection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Frech</dc:creator>
  <cp:lastModifiedBy>Jemma Stovell</cp:lastModifiedBy>
  <cp:revision>922</cp:revision>
  <dcterms:created xsi:type="dcterms:W3CDTF">2021-03-16T10:12:50Z</dcterms:created>
  <dcterms:modified xsi:type="dcterms:W3CDTF">2024-05-13T00:36:46Z</dcterms:modified>
</cp:coreProperties>
</file>