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sldIdLst>
    <p:sldId id="411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8" r:id="rId22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2ED3A8-DCEF-F7F1-ED96-32DECDFCDAEA}" name="Camila Rodríguez" initials="CR" userId="062712b443915e0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6AA"/>
    <a:srgbClr val="938671"/>
    <a:srgbClr val="F25821"/>
    <a:srgbClr val="BB0F18"/>
    <a:srgbClr val="ED1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007E78-02EB-4607-BDC6-D767C32CDB2E}" v="31" dt="2021-08-16T17:30:17.6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72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ma Stovell" userId="d576cdd5-283b-41f1-8a8d-b62adbd2f51b" providerId="ADAL" clId="{E3007E78-02EB-4607-BDC6-D767C32CDB2E}"/>
    <pc:docChg chg="undo custSel modSld">
      <pc:chgData name="Jemma Stovell" userId="d576cdd5-283b-41f1-8a8d-b62adbd2f51b" providerId="ADAL" clId="{E3007E78-02EB-4607-BDC6-D767C32CDB2E}" dt="2021-08-16T17:30:33.390" v="206" actId="1076"/>
      <pc:docMkLst>
        <pc:docMk/>
      </pc:docMkLst>
      <pc:sldChg chg="addSp modSp mod">
        <pc:chgData name="Jemma Stovell" userId="d576cdd5-283b-41f1-8a8d-b62adbd2f51b" providerId="ADAL" clId="{E3007E78-02EB-4607-BDC6-D767C32CDB2E}" dt="2021-08-16T17:30:33.390" v="206" actId="1076"/>
        <pc:sldMkLst>
          <pc:docMk/>
          <pc:sldMk cId="1118393463" sldId="396"/>
        </pc:sldMkLst>
        <pc:spChg chg="mod">
          <ac:chgData name="Jemma Stovell" userId="d576cdd5-283b-41f1-8a8d-b62adbd2f51b" providerId="ADAL" clId="{E3007E78-02EB-4607-BDC6-D767C32CDB2E}" dt="2021-08-16T17:27:34.232" v="175" actId="1076"/>
          <ac:spMkLst>
            <pc:docMk/>
            <pc:sldMk cId="1118393463" sldId="396"/>
            <ac:spMk id="5" creationId="{98200673-8049-7D44-9341-B5DED04E1AD7}"/>
          </ac:spMkLst>
        </pc:spChg>
        <pc:graphicFrameChg chg="add mod">
          <ac:chgData name="Jemma Stovell" userId="d576cdd5-283b-41f1-8a8d-b62adbd2f51b" providerId="ADAL" clId="{E3007E78-02EB-4607-BDC6-D767C32CDB2E}" dt="2021-08-16T17:30:17.628" v="204"/>
          <ac:graphicFrameMkLst>
            <pc:docMk/>
            <pc:sldMk cId="1118393463" sldId="396"/>
            <ac:graphicFrameMk id="7" creationId="{8CF36D4D-7E2F-4E79-B4EC-6CC67D145FEF}"/>
          </ac:graphicFrameMkLst>
        </pc:graphicFrameChg>
        <pc:picChg chg="mod">
          <ac:chgData name="Jemma Stovell" userId="d576cdd5-283b-41f1-8a8d-b62adbd2f51b" providerId="ADAL" clId="{E3007E78-02EB-4607-BDC6-D767C32CDB2E}" dt="2021-08-16T17:30:33.390" v="206" actId="1076"/>
          <ac:picMkLst>
            <pc:docMk/>
            <pc:sldMk cId="1118393463" sldId="396"/>
            <ac:picMk id="6" creationId="{70DCF7B3-08CF-134B-82DE-0E19FCC81D35}"/>
          </ac:picMkLst>
        </pc:picChg>
      </pc:sldChg>
      <pc:sldChg chg="modSp mod">
        <pc:chgData name="Jemma Stovell" userId="d576cdd5-283b-41f1-8a8d-b62adbd2f51b" providerId="ADAL" clId="{E3007E78-02EB-4607-BDC6-D767C32CDB2E}" dt="2021-08-16T12:08:57.585" v="78" actId="20577"/>
        <pc:sldMkLst>
          <pc:docMk/>
          <pc:sldMk cId="4022529871" sldId="398"/>
        </pc:sldMkLst>
        <pc:graphicFrameChg chg="modGraphic">
          <ac:chgData name="Jemma Stovell" userId="d576cdd5-283b-41f1-8a8d-b62adbd2f51b" providerId="ADAL" clId="{E3007E78-02EB-4607-BDC6-D767C32CDB2E}" dt="2021-08-16T12:08:57.585" v="78" actId="20577"/>
          <ac:graphicFrameMkLst>
            <pc:docMk/>
            <pc:sldMk cId="4022529871" sldId="398"/>
            <ac:graphicFrameMk id="7" creationId="{45A205E4-CE04-8948-8D2C-34DC944877B9}"/>
          </ac:graphicFrameMkLst>
        </pc:graphicFrameChg>
      </pc:sldChg>
      <pc:sldChg chg="modSp mod">
        <pc:chgData name="Jemma Stovell" userId="d576cdd5-283b-41f1-8a8d-b62adbd2f51b" providerId="ADAL" clId="{E3007E78-02EB-4607-BDC6-D767C32CDB2E}" dt="2021-08-16T12:15:03.259" v="166" actId="20577"/>
        <pc:sldMkLst>
          <pc:docMk/>
          <pc:sldMk cId="727076684" sldId="400"/>
        </pc:sldMkLst>
        <pc:spChg chg="mod">
          <ac:chgData name="Jemma Stovell" userId="d576cdd5-283b-41f1-8a8d-b62adbd2f51b" providerId="ADAL" clId="{E3007E78-02EB-4607-BDC6-D767C32CDB2E}" dt="2021-08-16T12:15:03.259" v="166" actId="20577"/>
          <ac:spMkLst>
            <pc:docMk/>
            <pc:sldMk cId="727076684" sldId="400"/>
            <ac:spMk id="6" creationId="{22AB18A1-D2CB-E741-930F-EF4B1BDAA7F6}"/>
          </ac:spMkLst>
        </pc:spChg>
      </pc:sldChg>
      <pc:sldChg chg="modSp mod">
        <pc:chgData name="Jemma Stovell" userId="d576cdd5-283b-41f1-8a8d-b62adbd2f51b" providerId="ADAL" clId="{E3007E78-02EB-4607-BDC6-D767C32CDB2E}" dt="2021-08-16T12:10:10.563" v="120" actId="1076"/>
        <pc:sldMkLst>
          <pc:docMk/>
          <pc:sldMk cId="2334766576" sldId="401"/>
        </pc:sldMkLst>
        <pc:spChg chg="mod">
          <ac:chgData name="Jemma Stovell" userId="d576cdd5-283b-41f1-8a8d-b62adbd2f51b" providerId="ADAL" clId="{E3007E78-02EB-4607-BDC6-D767C32CDB2E}" dt="2021-08-16T12:10:03.270" v="119" actId="20577"/>
          <ac:spMkLst>
            <pc:docMk/>
            <pc:sldMk cId="2334766576" sldId="401"/>
            <ac:spMk id="5" creationId="{98200673-8049-7D44-9341-B5DED04E1AD7}"/>
          </ac:spMkLst>
        </pc:spChg>
        <pc:spChg chg="mod">
          <ac:chgData name="Jemma Stovell" userId="d576cdd5-283b-41f1-8a8d-b62adbd2f51b" providerId="ADAL" clId="{E3007E78-02EB-4607-BDC6-D767C32CDB2E}" dt="2021-08-16T12:10:10.563" v="120" actId="1076"/>
          <ac:spMkLst>
            <pc:docMk/>
            <pc:sldMk cId="2334766576" sldId="401"/>
            <ac:spMk id="6" creationId="{22AB18A1-D2CB-E741-930F-EF4B1BDAA7F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21382-588E-4988-9D79-0D19231051D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E9821D-512D-4F99-9C49-BC307EDB2CE8}">
      <dgm:prSet phldrT="[Text]" custT="1"/>
      <dgm:spPr>
        <a:solidFill>
          <a:srgbClr val="FF6600"/>
        </a:solidFill>
      </dgm:spPr>
      <dgm:t>
        <a:bodyPr/>
        <a:lstStyle/>
        <a:p>
          <a:r>
            <a:rPr lang="es-CO" sz="1000" noProof="0" dirty="0">
              <a:latin typeface="Verdana" panose="020B0604030504040204" pitchFamily="34" charset="0"/>
              <a:ea typeface="Verdana" panose="020B0604030504040204" pitchFamily="34" charset="0"/>
            </a:rPr>
            <a:t>Comprenda como ocurre el cambio en los contextos en los que está trabajando</a:t>
          </a:r>
        </a:p>
      </dgm:t>
    </dgm:pt>
    <dgm:pt modelId="{64A348F9-0EC4-4608-9E73-41DB432D1B40}" type="parTrans" cxnId="{5132DD22-89CC-48A7-9E6A-9FA7D13E5FB0}">
      <dgm:prSet/>
      <dgm:spPr/>
      <dgm:t>
        <a:bodyPr/>
        <a:lstStyle/>
        <a:p>
          <a:endParaRPr lang="en-GB"/>
        </a:p>
      </dgm:t>
    </dgm:pt>
    <dgm:pt modelId="{2B58743A-C9E8-4F7D-94F7-87806C53379B}" type="sibTrans" cxnId="{5132DD22-89CC-48A7-9E6A-9FA7D13E5FB0}">
      <dgm:prSet/>
      <dgm:spPr/>
      <dgm:t>
        <a:bodyPr/>
        <a:lstStyle/>
        <a:p>
          <a:endParaRPr lang="en-GB"/>
        </a:p>
      </dgm:t>
    </dgm:pt>
    <dgm:pt modelId="{F30E31DB-CFFE-40E8-9AEE-934AFD846B50}">
      <dgm:prSet phldrT="[Text]" custT="1"/>
      <dgm:spPr>
        <a:solidFill>
          <a:srgbClr val="FF0066"/>
        </a:solidFill>
      </dgm:spPr>
      <dgm:t>
        <a:bodyPr/>
        <a:lstStyle/>
        <a:p>
          <a:r>
            <a:rPr lang="es-CO" sz="950" noProof="0" dirty="0">
              <a:latin typeface="Verdana" panose="020B0604030504040204" pitchFamily="34" charset="0"/>
              <a:ea typeface="Verdana" panose="020B0604030504040204" pitchFamily="34" charset="0"/>
            </a:rPr>
            <a:t>Desarrolle una ruta causal que ilustre cómo sus esfuerzos van a contribuir a identificar cambios </a:t>
          </a:r>
        </a:p>
      </dgm:t>
    </dgm:pt>
    <dgm:pt modelId="{57624275-ED0F-4808-8049-C97AED71D25B}" type="parTrans" cxnId="{69283ECF-F36A-4FCF-BFB5-E03D4D544F28}">
      <dgm:prSet/>
      <dgm:spPr/>
      <dgm:t>
        <a:bodyPr/>
        <a:lstStyle/>
        <a:p>
          <a:endParaRPr lang="en-GB"/>
        </a:p>
      </dgm:t>
    </dgm:pt>
    <dgm:pt modelId="{BBACC820-99C1-4BE8-8791-A50A62128FFB}" type="sibTrans" cxnId="{69283ECF-F36A-4FCF-BFB5-E03D4D544F28}">
      <dgm:prSet/>
      <dgm:spPr/>
      <dgm:t>
        <a:bodyPr/>
        <a:lstStyle/>
        <a:p>
          <a:endParaRPr lang="en-GB"/>
        </a:p>
      </dgm:t>
    </dgm:pt>
    <dgm:pt modelId="{7F7AAF0A-7E08-4C86-A06B-B72C51A48B78}">
      <dgm:prSet phldrT="[Text]" custT="1"/>
      <dgm:spPr>
        <a:solidFill>
          <a:srgbClr val="FF6600"/>
        </a:solidFill>
      </dgm:spPr>
      <dgm:t>
        <a:bodyPr/>
        <a:lstStyle/>
        <a:p>
          <a:r>
            <a:rPr lang="es-CO" sz="1000" noProof="0" dirty="0">
              <a:latin typeface="Verdana" panose="020B0604030504040204" pitchFamily="34" charset="0"/>
              <a:ea typeface="Verdana" panose="020B0604030504040204" pitchFamily="34" charset="0"/>
            </a:rPr>
            <a:t>Desarrolle un marco de SEA para su TDC</a:t>
          </a:r>
        </a:p>
      </dgm:t>
    </dgm:pt>
    <dgm:pt modelId="{A6AACBF1-89E9-457F-8D2B-FFA1EB9D0F03}" type="parTrans" cxnId="{2A96A4FD-2973-472D-A702-F5CC1F702877}">
      <dgm:prSet/>
      <dgm:spPr/>
      <dgm:t>
        <a:bodyPr/>
        <a:lstStyle/>
        <a:p>
          <a:endParaRPr lang="en-GB"/>
        </a:p>
      </dgm:t>
    </dgm:pt>
    <dgm:pt modelId="{BF3751E4-834C-4539-A753-00DA62455F62}" type="sibTrans" cxnId="{2A96A4FD-2973-472D-A702-F5CC1F702877}">
      <dgm:prSet/>
      <dgm:spPr/>
      <dgm:t>
        <a:bodyPr/>
        <a:lstStyle/>
        <a:p>
          <a:endParaRPr lang="en-GB"/>
        </a:p>
      </dgm:t>
    </dgm:pt>
    <dgm:pt modelId="{508D005B-17B5-4DEF-9311-1CA670FCF879}">
      <dgm:prSet phldrT="[Text]" custT="1"/>
      <dgm:spPr>
        <a:solidFill>
          <a:srgbClr val="FF0066"/>
        </a:solidFill>
      </dgm:spPr>
      <dgm:t>
        <a:bodyPr/>
        <a:lstStyle/>
        <a:p>
          <a:r>
            <a:rPr lang="es-CO" sz="1000" noProof="0" dirty="0">
              <a:latin typeface="Verdana" panose="020B0604030504040204" pitchFamily="34" charset="0"/>
              <a:ea typeface="Verdana" panose="020B0604030504040204" pitchFamily="34" charset="0"/>
            </a:rPr>
            <a:t>Monitoree los cambios continuamente a través de su ruta causal, pruébelos y adáptelos</a:t>
          </a:r>
        </a:p>
      </dgm:t>
    </dgm:pt>
    <dgm:pt modelId="{150B2A03-B070-4EAE-98FE-3A0D9FF11D67}" type="parTrans" cxnId="{2DD19E91-547E-4C17-A684-840E910A2BF4}">
      <dgm:prSet/>
      <dgm:spPr/>
      <dgm:t>
        <a:bodyPr/>
        <a:lstStyle/>
        <a:p>
          <a:endParaRPr lang="en-GB"/>
        </a:p>
      </dgm:t>
    </dgm:pt>
    <dgm:pt modelId="{95FDC866-51EE-49BE-B4AB-038B53069891}" type="sibTrans" cxnId="{2DD19E91-547E-4C17-A684-840E910A2BF4}">
      <dgm:prSet/>
      <dgm:spPr/>
      <dgm:t>
        <a:bodyPr/>
        <a:lstStyle/>
        <a:p>
          <a:endParaRPr lang="en-GB"/>
        </a:p>
      </dgm:t>
    </dgm:pt>
    <dgm:pt modelId="{DE2DADF3-0E67-42E3-AC51-6216A56EAFD5}">
      <dgm:prSet phldrT="[Text]" custT="1"/>
      <dgm:spPr>
        <a:solidFill>
          <a:srgbClr val="C00000"/>
        </a:solidFill>
      </dgm:spPr>
      <dgm:t>
        <a:bodyPr/>
        <a:lstStyle/>
        <a:p>
          <a:r>
            <a:rPr lang="es-CO" sz="1100" noProof="0" dirty="0">
              <a:latin typeface="Verdana" panose="020B0604030504040204" pitchFamily="34" charset="0"/>
              <a:ea typeface="Verdana" panose="020B0604030504040204" pitchFamily="34" charset="0"/>
            </a:rPr>
            <a:t>Identifique cuál es su role al contribuir a esos cambios </a:t>
          </a:r>
        </a:p>
      </dgm:t>
    </dgm:pt>
    <dgm:pt modelId="{89F16CC6-CBBB-49B8-8859-B1954BB796ED}" type="sibTrans" cxnId="{5C136386-0A9B-4810-8D95-255F776E1EC0}">
      <dgm:prSet/>
      <dgm:spPr/>
      <dgm:t>
        <a:bodyPr/>
        <a:lstStyle/>
        <a:p>
          <a:endParaRPr lang="en-GB"/>
        </a:p>
      </dgm:t>
    </dgm:pt>
    <dgm:pt modelId="{8FC10214-2986-406B-AC85-AC3B3353954C}" type="parTrans" cxnId="{5C136386-0A9B-4810-8D95-255F776E1EC0}">
      <dgm:prSet/>
      <dgm:spPr/>
      <dgm:t>
        <a:bodyPr/>
        <a:lstStyle/>
        <a:p>
          <a:endParaRPr lang="en-GB"/>
        </a:p>
      </dgm:t>
    </dgm:pt>
    <dgm:pt modelId="{35DAAD48-6971-4445-9BA0-3EA159603940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CO" sz="1000" noProof="0" dirty="0">
              <a:latin typeface="Verdana" panose="020B0604030504040204" pitchFamily="34" charset="0"/>
              <a:ea typeface="Verdana" panose="020B0604030504040204" pitchFamily="34" charset="0"/>
            </a:rPr>
            <a:t>Identifique las suposiciones que deberán evaluarse a lo largo del programa </a:t>
          </a:r>
        </a:p>
      </dgm:t>
    </dgm:pt>
    <dgm:pt modelId="{1593E07F-6919-431E-B325-8E9563BC2011}" type="sibTrans" cxnId="{2E73F29C-9E73-4874-B83C-A2810BFC59E1}">
      <dgm:prSet/>
      <dgm:spPr/>
      <dgm:t>
        <a:bodyPr/>
        <a:lstStyle/>
        <a:p>
          <a:endParaRPr lang="en-GB"/>
        </a:p>
      </dgm:t>
    </dgm:pt>
    <dgm:pt modelId="{DC0363E1-74FB-4250-B833-58EEA1EA3F55}" type="parTrans" cxnId="{2E73F29C-9E73-4874-B83C-A2810BFC59E1}">
      <dgm:prSet/>
      <dgm:spPr/>
      <dgm:t>
        <a:bodyPr/>
        <a:lstStyle/>
        <a:p>
          <a:endParaRPr lang="en-GB"/>
        </a:p>
      </dgm:t>
    </dgm:pt>
    <dgm:pt modelId="{C03D086B-5742-48A4-B1C0-FFD18F3D38EA}" type="pres">
      <dgm:prSet presAssocID="{2EA21382-588E-4988-9D79-0D19231051D1}" presName="cycle" presStyleCnt="0">
        <dgm:presLayoutVars>
          <dgm:dir/>
          <dgm:resizeHandles val="exact"/>
        </dgm:presLayoutVars>
      </dgm:prSet>
      <dgm:spPr/>
    </dgm:pt>
    <dgm:pt modelId="{FA0DB425-3A04-4735-A65E-AB36835141A7}" type="pres">
      <dgm:prSet presAssocID="{D2E9821D-512D-4F99-9C49-BC307EDB2CE8}" presName="node" presStyleLbl="node1" presStyleIdx="0" presStyleCnt="6" custScaleX="167449" custScaleY="142736">
        <dgm:presLayoutVars>
          <dgm:bulletEnabled val="1"/>
        </dgm:presLayoutVars>
      </dgm:prSet>
      <dgm:spPr/>
    </dgm:pt>
    <dgm:pt modelId="{18F7BB5F-5BB4-4648-BBBE-95593D51DE2E}" type="pres">
      <dgm:prSet presAssocID="{D2E9821D-512D-4F99-9C49-BC307EDB2CE8}" presName="spNode" presStyleCnt="0"/>
      <dgm:spPr/>
    </dgm:pt>
    <dgm:pt modelId="{7307391F-058B-4390-88AB-432F589908B9}" type="pres">
      <dgm:prSet presAssocID="{2B58743A-C9E8-4F7D-94F7-87806C53379B}" presName="sibTrans" presStyleLbl="sibTrans1D1" presStyleIdx="0" presStyleCnt="6"/>
      <dgm:spPr/>
    </dgm:pt>
    <dgm:pt modelId="{413B5D8F-623A-4BAF-9AA3-AFEBFF534E48}" type="pres">
      <dgm:prSet presAssocID="{DE2DADF3-0E67-42E3-AC51-6216A56EAFD5}" presName="node" presStyleLbl="node1" presStyleIdx="1" presStyleCnt="6" custScaleX="168246" custScaleY="134223" custRadScaleRad="114358" custRadScaleInc="54324">
        <dgm:presLayoutVars>
          <dgm:bulletEnabled val="1"/>
        </dgm:presLayoutVars>
      </dgm:prSet>
      <dgm:spPr/>
    </dgm:pt>
    <dgm:pt modelId="{AEECC81B-CE6D-48CF-BBFF-376607B396B5}" type="pres">
      <dgm:prSet presAssocID="{DE2DADF3-0E67-42E3-AC51-6216A56EAFD5}" presName="spNode" presStyleCnt="0"/>
      <dgm:spPr/>
    </dgm:pt>
    <dgm:pt modelId="{FCC54198-408C-4FA9-AD18-8128DB0FEA5F}" type="pres">
      <dgm:prSet presAssocID="{89F16CC6-CBBB-49B8-8859-B1954BB796ED}" presName="sibTrans" presStyleLbl="sibTrans1D1" presStyleIdx="1" presStyleCnt="6"/>
      <dgm:spPr/>
    </dgm:pt>
    <dgm:pt modelId="{B53D6236-FE66-4388-8D88-515E227C4721}" type="pres">
      <dgm:prSet presAssocID="{F30E31DB-CFFE-40E8-9AEE-934AFD846B50}" presName="node" presStyleLbl="node1" presStyleIdx="2" presStyleCnt="6" custScaleX="166321" custScaleY="147662" custRadScaleRad="115937" custRadScaleInc="-72274">
        <dgm:presLayoutVars>
          <dgm:bulletEnabled val="1"/>
        </dgm:presLayoutVars>
      </dgm:prSet>
      <dgm:spPr/>
    </dgm:pt>
    <dgm:pt modelId="{8CC4CE27-FB63-4A9B-9048-4DAA9EDBC13E}" type="pres">
      <dgm:prSet presAssocID="{F30E31DB-CFFE-40E8-9AEE-934AFD846B50}" presName="spNode" presStyleCnt="0"/>
      <dgm:spPr/>
    </dgm:pt>
    <dgm:pt modelId="{25067BC8-713A-43C1-89C0-57332D5D4420}" type="pres">
      <dgm:prSet presAssocID="{BBACC820-99C1-4BE8-8791-A50A62128FFB}" presName="sibTrans" presStyleLbl="sibTrans1D1" presStyleIdx="2" presStyleCnt="6"/>
      <dgm:spPr/>
    </dgm:pt>
    <dgm:pt modelId="{8F32E282-80E5-4925-AA9A-9F98B6773B1B}" type="pres">
      <dgm:prSet presAssocID="{35DAAD48-6971-4445-9BA0-3EA159603940}" presName="node" presStyleLbl="node1" presStyleIdx="3" presStyleCnt="6" custScaleX="161075" custScaleY="129100" custRadScaleRad="90293" custRadScaleInc="-2279">
        <dgm:presLayoutVars>
          <dgm:bulletEnabled val="1"/>
        </dgm:presLayoutVars>
      </dgm:prSet>
      <dgm:spPr/>
    </dgm:pt>
    <dgm:pt modelId="{4FEA50C9-42F3-40A6-9853-934A49A38A75}" type="pres">
      <dgm:prSet presAssocID="{35DAAD48-6971-4445-9BA0-3EA159603940}" presName="spNode" presStyleCnt="0"/>
      <dgm:spPr/>
    </dgm:pt>
    <dgm:pt modelId="{B95A6FD3-66DD-42CC-BE5D-598D373699A4}" type="pres">
      <dgm:prSet presAssocID="{1593E07F-6919-431E-B325-8E9563BC2011}" presName="sibTrans" presStyleLbl="sibTrans1D1" presStyleIdx="3" presStyleCnt="6"/>
      <dgm:spPr/>
    </dgm:pt>
    <dgm:pt modelId="{6E902733-DC63-4FCB-8DCC-E660A6F8D531}" type="pres">
      <dgm:prSet presAssocID="{7F7AAF0A-7E08-4C86-A06B-B72C51A48B78}" presName="node" presStyleLbl="node1" presStyleIdx="4" presStyleCnt="6" custScaleX="160691" custScaleY="131718" custRadScaleRad="106323" custRadScaleInc="67206">
        <dgm:presLayoutVars>
          <dgm:bulletEnabled val="1"/>
        </dgm:presLayoutVars>
      </dgm:prSet>
      <dgm:spPr/>
    </dgm:pt>
    <dgm:pt modelId="{6F049776-41B4-4B4F-8153-231A0CBF0A10}" type="pres">
      <dgm:prSet presAssocID="{7F7AAF0A-7E08-4C86-A06B-B72C51A48B78}" presName="spNode" presStyleCnt="0"/>
      <dgm:spPr/>
    </dgm:pt>
    <dgm:pt modelId="{65D67157-8451-4323-A82B-2F2E4DB08753}" type="pres">
      <dgm:prSet presAssocID="{BF3751E4-834C-4539-A753-00DA62455F62}" presName="sibTrans" presStyleLbl="sibTrans1D1" presStyleIdx="4" presStyleCnt="6"/>
      <dgm:spPr/>
    </dgm:pt>
    <dgm:pt modelId="{033FC2E2-068D-4562-A2E5-8881ED5ED4DB}" type="pres">
      <dgm:prSet presAssocID="{508D005B-17B5-4DEF-9311-1CA670FCF879}" presName="node" presStyleLbl="node1" presStyleIdx="5" presStyleCnt="6" custScaleX="163838" custScaleY="137735" custRadScaleRad="118465" custRadScaleInc="-57419">
        <dgm:presLayoutVars>
          <dgm:bulletEnabled val="1"/>
        </dgm:presLayoutVars>
      </dgm:prSet>
      <dgm:spPr/>
    </dgm:pt>
    <dgm:pt modelId="{ED570D64-6534-4296-8B95-CF5A5D5EAAFC}" type="pres">
      <dgm:prSet presAssocID="{508D005B-17B5-4DEF-9311-1CA670FCF879}" presName="spNode" presStyleCnt="0"/>
      <dgm:spPr/>
    </dgm:pt>
    <dgm:pt modelId="{B1D88CEC-A93A-4152-B6EE-DF088761DC74}" type="pres">
      <dgm:prSet presAssocID="{95FDC866-51EE-49BE-B4AB-038B53069891}" presName="sibTrans" presStyleLbl="sibTrans1D1" presStyleIdx="5" presStyleCnt="6"/>
      <dgm:spPr/>
    </dgm:pt>
  </dgm:ptLst>
  <dgm:cxnLst>
    <dgm:cxn modelId="{FFD67D02-0297-41F9-B220-C8546B47F88D}" type="presOf" srcId="{89F16CC6-CBBB-49B8-8859-B1954BB796ED}" destId="{FCC54198-408C-4FA9-AD18-8128DB0FEA5F}" srcOrd="0" destOrd="0" presId="urn:microsoft.com/office/officeart/2005/8/layout/cycle5"/>
    <dgm:cxn modelId="{5936950B-7629-4BCE-B818-F2F265B97B99}" type="presOf" srcId="{2EA21382-588E-4988-9D79-0D19231051D1}" destId="{C03D086B-5742-48A4-B1C0-FFD18F3D38EA}" srcOrd="0" destOrd="0" presId="urn:microsoft.com/office/officeart/2005/8/layout/cycle5"/>
    <dgm:cxn modelId="{601C9411-9096-4F73-9D58-F6EF87EDF615}" type="presOf" srcId="{D2E9821D-512D-4F99-9C49-BC307EDB2CE8}" destId="{FA0DB425-3A04-4735-A65E-AB36835141A7}" srcOrd="0" destOrd="0" presId="urn:microsoft.com/office/officeart/2005/8/layout/cycle5"/>
    <dgm:cxn modelId="{A8934A22-D0F6-4AAE-9EB2-6F97639DDD6C}" type="presOf" srcId="{508D005B-17B5-4DEF-9311-1CA670FCF879}" destId="{033FC2E2-068D-4562-A2E5-8881ED5ED4DB}" srcOrd="0" destOrd="0" presId="urn:microsoft.com/office/officeart/2005/8/layout/cycle5"/>
    <dgm:cxn modelId="{5132DD22-89CC-48A7-9E6A-9FA7D13E5FB0}" srcId="{2EA21382-588E-4988-9D79-0D19231051D1}" destId="{D2E9821D-512D-4F99-9C49-BC307EDB2CE8}" srcOrd="0" destOrd="0" parTransId="{64A348F9-0EC4-4608-9E73-41DB432D1B40}" sibTransId="{2B58743A-C9E8-4F7D-94F7-87806C53379B}"/>
    <dgm:cxn modelId="{5F0EF33F-CCC3-47C9-AF7D-79CB17FE13A0}" type="presOf" srcId="{7F7AAF0A-7E08-4C86-A06B-B72C51A48B78}" destId="{6E902733-DC63-4FCB-8DCC-E660A6F8D531}" srcOrd="0" destOrd="0" presId="urn:microsoft.com/office/officeart/2005/8/layout/cycle5"/>
    <dgm:cxn modelId="{B069D44F-2D78-4D5A-8C78-9F5B4909875C}" type="presOf" srcId="{DE2DADF3-0E67-42E3-AC51-6216A56EAFD5}" destId="{413B5D8F-623A-4BAF-9AA3-AFEBFF534E48}" srcOrd="0" destOrd="0" presId="urn:microsoft.com/office/officeart/2005/8/layout/cycle5"/>
    <dgm:cxn modelId="{03A41F56-C357-43B7-ABF4-12CF60473DA8}" type="presOf" srcId="{BF3751E4-834C-4539-A753-00DA62455F62}" destId="{65D67157-8451-4323-A82B-2F2E4DB08753}" srcOrd="0" destOrd="0" presId="urn:microsoft.com/office/officeart/2005/8/layout/cycle5"/>
    <dgm:cxn modelId="{5C136386-0A9B-4810-8D95-255F776E1EC0}" srcId="{2EA21382-588E-4988-9D79-0D19231051D1}" destId="{DE2DADF3-0E67-42E3-AC51-6216A56EAFD5}" srcOrd="1" destOrd="0" parTransId="{8FC10214-2986-406B-AC85-AC3B3353954C}" sibTransId="{89F16CC6-CBBB-49B8-8859-B1954BB796ED}"/>
    <dgm:cxn modelId="{2DD19E91-547E-4C17-A684-840E910A2BF4}" srcId="{2EA21382-588E-4988-9D79-0D19231051D1}" destId="{508D005B-17B5-4DEF-9311-1CA670FCF879}" srcOrd="5" destOrd="0" parTransId="{150B2A03-B070-4EAE-98FE-3A0D9FF11D67}" sibTransId="{95FDC866-51EE-49BE-B4AB-038B53069891}"/>
    <dgm:cxn modelId="{2E73F29C-9E73-4874-B83C-A2810BFC59E1}" srcId="{2EA21382-588E-4988-9D79-0D19231051D1}" destId="{35DAAD48-6971-4445-9BA0-3EA159603940}" srcOrd="3" destOrd="0" parTransId="{DC0363E1-74FB-4250-B833-58EEA1EA3F55}" sibTransId="{1593E07F-6919-431E-B325-8E9563BC2011}"/>
    <dgm:cxn modelId="{50477C9D-0C6C-479D-898C-E64949C7C0C2}" type="presOf" srcId="{F30E31DB-CFFE-40E8-9AEE-934AFD846B50}" destId="{B53D6236-FE66-4388-8D88-515E227C4721}" srcOrd="0" destOrd="0" presId="urn:microsoft.com/office/officeart/2005/8/layout/cycle5"/>
    <dgm:cxn modelId="{7EE652B6-C825-4BAC-82DD-8B87A695AF8D}" type="presOf" srcId="{1593E07F-6919-431E-B325-8E9563BC2011}" destId="{B95A6FD3-66DD-42CC-BE5D-598D373699A4}" srcOrd="0" destOrd="0" presId="urn:microsoft.com/office/officeart/2005/8/layout/cycle5"/>
    <dgm:cxn modelId="{CF2718C9-E356-4759-996D-7FE971CB26C0}" type="presOf" srcId="{2B58743A-C9E8-4F7D-94F7-87806C53379B}" destId="{7307391F-058B-4390-88AB-432F589908B9}" srcOrd="0" destOrd="0" presId="urn:microsoft.com/office/officeart/2005/8/layout/cycle5"/>
    <dgm:cxn modelId="{69283ECF-F36A-4FCF-BFB5-E03D4D544F28}" srcId="{2EA21382-588E-4988-9D79-0D19231051D1}" destId="{F30E31DB-CFFE-40E8-9AEE-934AFD846B50}" srcOrd="2" destOrd="0" parTransId="{57624275-ED0F-4808-8049-C97AED71D25B}" sibTransId="{BBACC820-99C1-4BE8-8791-A50A62128FFB}"/>
    <dgm:cxn modelId="{919EB4DC-21D1-4658-8203-DF7B1D49F1D7}" type="presOf" srcId="{95FDC866-51EE-49BE-B4AB-038B53069891}" destId="{B1D88CEC-A93A-4152-B6EE-DF088761DC74}" srcOrd="0" destOrd="0" presId="urn:microsoft.com/office/officeart/2005/8/layout/cycle5"/>
    <dgm:cxn modelId="{F948D9EB-DA86-4742-882D-1EABA18EF55B}" type="presOf" srcId="{35DAAD48-6971-4445-9BA0-3EA159603940}" destId="{8F32E282-80E5-4925-AA9A-9F98B6773B1B}" srcOrd="0" destOrd="0" presId="urn:microsoft.com/office/officeart/2005/8/layout/cycle5"/>
    <dgm:cxn modelId="{24FFFDF5-8371-410C-B05E-C0E9C8B2EFA5}" type="presOf" srcId="{BBACC820-99C1-4BE8-8791-A50A62128FFB}" destId="{25067BC8-713A-43C1-89C0-57332D5D4420}" srcOrd="0" destOrd="0" presId="urn:microsoft.com/office/officeart/2005/8/layout/cycle5"/>
    <dgm:cxn modelId="{2A96A4FD-2973-472D-A702-F5CC1F702877}" srcId="{2EA21382-588E-4988-9D79-0D19231051D1}" destId="{7F7AAF0A-7E08-4C86-A06B-B72C51A48B78}" srcOrd="4" destOrd="0" parTransId="{A6AACBF1-89E9-457F-8D2B-FFA1EB9D0F03}" sibTransId="{BF3751E4-834C-4539-A753-00DA62455F62}"/>
    <dgm:cxn modelId="{DDDB63BE-6431-46D1-95F7-7C852B9EC154}" type="presParOf" srcId="{C03D086B-5742-48A4-B1C0-FFD18F3D38EA}" destId="{FA0DB425-3A04-4735-A65E-AB36835141A7}" srcOrd="0" destOrd="0" presId="urn:microsoft.com/office/officeart/2005/8/layout/cycle5"/>
    <dgm:cxn modelId="{DF3FFB06-2AEA-44F4-AC40-62963A26BB9E}" type="presParOf" srcId="{C03D086B-5742-48A4-B1C0-FFD18F3D38EA}" destId="{18F7BB5F-5BB4-4648-BBBE-95593D51DE2E}" srcOrd="1" destOrd="0" presId="urn:microsoft.com/office/officeart/2005/8/layout/cycle5"/>
    <dgm:cxn modelId="{9A5FEBAF-25F3-4789-BFF6-B84E2457C993}" type="presParOf" srcId="{C03D086B-5742-48A4-B1C0-FFD18F3D38EA}" destId="{7307391F-058B-4390-88AB-432F589908B9}" srcOrd="2" destOrd="0" presId="urn:microsoft.com/office/officeart/2005/8/layout/cycle5"/>
    <dgm:cxn modelId="{4CB1FF57-7EF4-4517-8EA7-56D103894D30}" type="presParOf" srcId="{C03D086B-5742-48A4-B1C0-FFD18F3D38EA}" destId="{413B5D8F-623A-4BAF-9AA3-AFEBFF534E48}" srcOrd="3" destOrd="0" presId="urn:microsoft.com/office/officeart/2005/8/layout/cycle5"/>
    <dgm:cxn modelId="{944D5AF2-CC5D-4C04-A102-7BDB287BEC81}" type="presParOf" srcId="{C03D086B-5742-48A4-B1C0-FFD18F3D38EA}" destId="{AEECC81B-CE6D-48CF-BBFF-376607B396B5}" srcOrd="4" destOrd="0" presId="urn:microsoft.com/office/officeart/2005/8/layout/cycle5"/>
    <dgm:cxn modelId="{E7AB0DE9-3DFF-44AD-A3F1-0F1E678CE61E}" type="presParOf" srcId="{C03D086B-5742-48A4-B1C0-FFD18F3D38EA}" destId="{FCC54198-408C-4FA9-AD18-8128DB0FEA5F}" srcOrd="5" destOrd="0" presId="urn:microsoft.com/office/officeart/2005/8/layout/cycle5"/>
    <dgm:cxn modelId="{6A290746-9B33-42A0-9980-F693C10C94FC}" type="presParOf" srcId="{C03D086B-5742-48A4-B1C0-FFD18F3D38EA}" destId="{B53D6236-FE66-4388-8D88-515E227C4721}" srcOrd="6" destOrd="0" presId="urn:microsoft.com/office/officeart/2005/8/layout/cycle5"/>
    <dgm:cxn modelId="{14468583-A8C2-49FE-9147-87FBEC429CF7}" type="presParOf" srcId="{C03D086B-5742-48A4-B1C0-FFD18F3D38EA}" destId="{8CC4CE27-FB63-4A9B-9048-4DAA9EDBC13E}" srcOrd="7" destOrd="0" presId="urn:microsoft.com/office/officeart/2005/8/layout/cycle5"/>
    <dgm:cxn modelId="{1007F882-B36C-4D66-B90A-C3E0C934B554}" type="presParOf" srcId="{C03D086B-5742-48A4-B1C0-FFD18F3D38EA}" destId="{25067BC8-713A-43C1-89C0-57332D5D4420}" srcOrd="8" destOrd="0" presId="urn:microsoft.com/office/officeart/2005/8/layout/cycle5"/>
    <dgm:cxn modelId="{F0CDE89B-198C-4B32-9263-4CBFD9A381CB}" type="presParOf" srcId="{C03D086B-5742-48A4-B1C0-FFD18F3D38EA}" destId="{8F32E282-80E5-4925-AA9A-9F98B6773B1B}" srcOrd="9" destOrd="0" presId="urn:microsoft.com/office/officeart/2005/8/layout/cycle5"/>
    <dgm:cxn modelId="{30FBF1DD-22BD-42C1-90C7-80B252DA679C}" type="presParOf" srcId="{C03D086B-5742-48A4-B1C0-FFD18F3D38EA}" destId="{4FEA50C9-42F3-40A6-9853-934A49A38A75}" srcOrd="10" destOrd="0" presId="urn:microsoft.com/office/officeart/2005/8/layout/cycle5"/>
    <dgm:cxn modelId="{75429346-5C33-4158-9DA5-1AC3F06F9596}" type="presParOf" srcId="{C03D086B-5742-48A4-B1C0-FFD18F3D38EA}" destId="{B95A6FD3-66DD-42CC-BE5D-598D373699A4}" srcOrd="11" destOrd="0" presId="urn:microsoft.com/office/officeart/2005/8/layout/cycle5"/>
    <dgm:cxn modelId="{41CD18D3-153B-4388-9EF8-11504559C3B4}" type="presParOf" srcId="{C03D086B-5742-48A4-B1C0-FFD18F3D38EA}" destId="{6E902733-DC63-4FCB-8DCC-E660A6F8D531}" srcOrd="12" destOrd="0" presId="urn:microsoft.com/office/officeart/2005/8/layout/cycle5"/>
    <dgm:cxn modelId="{05ECC248-3DF7-42B5-AAFE-CFBE9AF3134F}" type="presParOf" srcId="{C03D086B-5742-48A4-B1C0-FFD18F3D38EA}" destId="{6F049776-41B4-4B4F-8153-231A0CBF0A10}" srcOrd="13" destOrd="0" presId="urn:microsoft.com/office/officeart/2005/8/layout/cycle5"/>
    <dgm:cxn modelId="{E7BEC774-9892-4D99-BB57-B20D6590A33C}" type="presParOf" srcId="{C03D086B-5742-48A4-B1C0-FFD18F3D38EA}" destId="{65D67157-8451-4323-A82B-2F2E4DB08753}" srcOrd="14" destOrd="0" presId="urn:microsoft.com/office/officeart/2005/8/layout/cycle5"/>
    <dgm:cxn modelId="{5CB94250-1C5D-4D1D-8879-8CDC0AC4F6E1}" type="presParOf" srcId="{C03D086B-5742-48A4-B1C0-FFD18F3D38EA}" destId="{033FC2E2-068D-4562-A2E5-8881ED5ED4DB}" srcOrd="15" destOrd="0" presId="urn:microsoft.com/office/officeart/2005/8/layout/cycle5"/>
    <dgm:cxn modelId="{01E33BED-73D2-47A6-B95E-1A76E12F6E43}" type="presParOf" srcId="{C03D086B-5742-48A4-B1C0-FFD18F3D38EA}" destId="{ED570D64-6534-4296-8B95-CF5A5D5EAAFC}" srcOrd="16" destOrd="0" presId="urn:microsoft.com/office/officeart/2005/8/layout/cycle5"/>
    <dgm:cxn modelId="{AE1E4698-11AA-4E59-AD30-52AE5B243FCF}" type="presParOf" srcId="{C03D086B-5742-48A4-B1C0-FFD18F3D38EA}" destId="{B1D88CEC-A93A-4152-B6EE-DF088761DC74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DB425-3A04-4735-A65E-AB36835141A7}">
      <dsp:nvSpPr>
        <dsp:cNvPr id="0" name=""/>
        <dsp:cNvSpPr/>
      </dsp:nvSpPr>
      <dsp:spPr>
        <a:xfrm>
          <a:off x="2828675" y="-113751"/>
          <a:ext cx="1647296" cy="912716"/>
        </a:xfrm>
        <a:prstGeom prst="roundRec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Comprenda como ocurre el cambio en los contextos en los que está trabajando</a:t>
          </a:r>
        </a:p>
      </dsp:txBody>
      <dsp:txXfrm>
        <a:off x="2873230" y="-69196"/>
        <a:ext cx="1558186" cy="823606"/>
      </dsp:txXfrm>
    </dsp:sp>
    <dsp:sp modelId="{7307391F-058B-4390-88AB-432F589908B9}">
      <dsp:nvSpPr>
        <dsp:cNvPr id="0" name=""/>
        <dsp:cNvSpPr/>
      </dsp:nvSpPr>
      <dsp:spPr>
        <a:xfrm>
          <a:off x="2644341" y="552327"/>
          <a:ext cx="3018176" cy="3018176"/>
        </a:xfrm>
        <a:custGeom>
          <a:avLst/>
          <a:gdLst/>
          <a:ahLst/>
          <a:cxnLst/>
          <a:rect l="0" t="0" r="0" b="0"/>
          <a:pathLst>
            <a:path>
              <a:moveTo>
                <a:pt x="1956419" y="67824"/>
              </a:moveTo>
              <a:arcTo wR="1509088" hR="1509088" stAng="17234579" swAng="8937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B5D8F-623A-4BAF-9AA3-AFEBFF534E48}">
      <dsp:nvSpPr>
        <dsp:cNvPr id="0" name=""/>
        <dsp:cNvSpPr/>
      </dsp:nvSpPr>
      <dsp:spPr>
        <a:xfrm>
          <a:off x="4455166" y="856852"/>
          <a:ext cx="1655137" cy="858281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Identifique cuál es su role al contribuir a esos cambios </a:t>
          </a:r>
        </a:p>
      </dsp:txBody>
      <dsp:txXfrm>
        <a:off x="4497064" y="898750"/>
        <a:ext cx="1571341" cy="774485"/>
      </dsp:txXfrm>
    </dsp:sp>
    <dsp:sp modelId="{FCC54198-408C-4FA9-AD18-8128DB0FEA5F}">
      <dsp:nvSpPr>
        <dsp:cNvPr id="0" name=""/>
        <dsp:cNvSpPr/>
      </dsp:nvSpPr>
      <dsp:spPr>
        <a:xfrm>
          <a:off x="2405644" y="595597"/>
          <a:ext cx="3018176" cy="3018176"/>
        </a:xfrm>
        <a:custGeom>
          <a:avLst/>
          <a:gdLst/>
          <a:ahLst/>
          <a:cxnLst/>
          <a:rect l="0" t="0" r="0" b="0"/>
          <a:pathLst>
            <a:path>
              <a:moveTo>
                <a:pt x="2973839" y="1145975"/>
              </a:moveTo>
              <a:arcTo wR="1509088" hR="1509088" stAng="20764621" swAng="1866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D6236-FE66-4388-8D88-515E227C4721}">
      <dsp:nvSpPr>
        <dsp:cNvPr id="0" name=""/>
        <dsp:cNvSpPr/>
      </dsp:nvSpPr>
      <dsp:spPr>
        <a:xfrm>
          <a:off x="4519814" y="1848475"/>
          <a:ext cx="1636199" cy="944215"/>
        </a:xfrm>
        <a:prstGeom prst="roundRect">
          <a:avLst/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50" kern="1200" noProof="0" dirty="0">
              <a:latin typeface="Verdana" panose="020B0604030504040204" pitchFamily="34" charset="0"/>
              <a:ea typeface="Verdana" panose="020B0604030504040204" pitchFamily="34" charset="0"/>
            </a:rPr>
            <a:t>Desarrolle una ruta causal que ilustre cómo sus esfuerzos van a contribuir a identificar cambios </a:t>
          </a:r>
        </a:p>
      </dsp:txBody>
      <dsp:txXfrm>
        <a:off x="4565907" y="1894568"/>
        <a:ext cx="1544013" cy="852029"/>
      </dsp:txXfrm>
    </dsp:sp>
    <dsp:sp modelId="{25067BC8-713A-43C1-89C0-57332D5D4420}">
      <dsp:nvSpPr>
        <dsp:cNvPr id="0" name=""/>
        <dsp:cNvSpPr/>
      </dsp:nvSpPr>
      <dsp:spPr>
        <a:xfrm>
          <a:off x="2942457" y="-65723"/>
          <a:ext cx="3018176" cy="3018176"/>
        </a:xfrm>
        <a:custGeom>
          <a:avLst/>
          <a:gdLst/>
          <a:ahLst/>
          <a:cxnLst/>
          <a:rect l="0" t="0" r="0" b="0"/>
          <a:pathLst>
            <a:path>
              <a:moveTo>
                <a:pt x="2058706" y="2914530"/>
              </a:moveTo>
              <a:arcTo wR="1509088" hR="1509088" stAng="4118480" swAng="9579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2E282-80E5-4925-AA9A-9F98B6773B1B}">
      <dsp:nvSpPr>
        <dsp:cNvPr id="0" name=""/>
        <dsp:cNvSpPr/>
      </dsp:nvSpPr>
      <dsp:spPr>
        <a:xfrm>
          <a:off x="2870867" y="2801492"/>
          <a:ext cx="1584591" cy="825522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Identifique las suposiciones que deberán evaluarse a lo largo del programa </a:t>
          </a:r>
        </a:p>
      </dsp:txBody>
      <dsp:txXfrm>
        <a:off x="2911166" y="2841791"/>
        <a:ext cx="1503993" cy="744924"/>
      </dsp:txXfrm>
    </dsp:sp>
    <dsp:sp modelId="{B95A6FD3-66DD-42CC-BE5D-598D373699A4}">
      <dsp:nvSpPr>
        <dsp:cNvPr id="0" name=""/>
        <dsp:cNvSpPr/>
      </dsp:nvSpPr>
      <dsp:spPr>
        <a:xfrm>
          <a:off x="1657835" y="-20908"/>
          <a:ext cx="3018176" cy="3018176"/>
        </a:xfrm>
        <a:custGeom>
          <a:avLst/>
          <a:gdLst/>
          <a:ahLst/>
          <a:cxnLst/>
          <a:rect l="0" t="0" r="0" b="0"/>
          <a:pathLst>
            <a:path>
              <a:moveTo>
                <a:pt x="1094586" y="2960134"/>
              </a:moveTo>
              <a:arcTo wR="1509088" hR="1509088" stAng="6356542" swAng="8427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02733-DC63-4FCB-8DCC-E660A6F8D531}">
      <dsp:nvSpPr>
        <dsp:cNvPr id="0" name=""/>
        <dsp:cNvSpPr/>
      </dsp:nvSpPr>
      <dsp:spPr>
        <a:xfrm>
          <a:off x="1323951" y="1887847"/>
          <a:ext cx="1580813" cy="842262"/>
        </a:xfrm>
        <a:prstGeom prst="roundRec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Desarrolle un marco de SEA para su TDC</a:t>
          </a:r>
        </a:p>
      </dsp:txBody>
      <dsp:txXfrm>
        <a:off x="1365067" y="1928963"/>
        <a:ext cx="1498581" cy="760030"/>
      </dsp:txXfrm>
    </dsp:sp>
    <dsp:sp modelId="{65D67157-8451-4323-A82B-2F2E4DB08753}">
      <dsp:nvSpPr>
        <dsp:cNvPr id="0" name=""/>
        <dsp:cNvSpPr/>
      </dsp:nvSpPr>
      <dsp:spPr>
        <a:xfrm>
          <a:off x="1463817" y="-813847"/>
          <a:ext cx="3018176" cy="3018176"/>
        </a:xfrm>
        <a:custGeom>
          <a:avLst/>
          <a:gdLst/>
          <a:ahLst/>
          <a:cxnLst/>
          <a:rect l="0" t="0" r="0" b="0"/>
          <a:pathLst>
            <a:path>
              <a:moveTo>
                <a:pt x="546558" y="2671364"/>
              </a:moveTo>
              <a:arcTo wR="1509088" hR="1509088" stAng="7777776" swAng="3320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FC2E2-068D-4562-A2E5-8881ED5ED4DB}">
      <dsp:nvSpPr>
        <dsp:cNvPr id="0" name=""/>
        <dsp:cNvSpPr/>
      </dsp:nvSpPr>
      <dsp:spPr>
        <a:xfrm>
          <a:off x="1151240" y="843588"/>
          <a:ext cx="1611772" cy="880738"/>
        </a:xfrm>
        <a:prstGeom prst="roundRect">
          <a:avLst/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Monitoree los cambios continuamente a través de su ruta causal, pruébelos y adáptelos</a:t>
          </a:r>
        </a:p>
      </dsp:txBody>
      <dsp:txXfrm>
        <a:off x="1194234" y="886582"/>
        <a:ext cx="1525784" cy="794750"/>
      </dsp:txXfrm>
    </dsp:sp>
    <dsp:sp modelId="{B1D88CEC-A93A-4152-B6EE-DF088761DC74}">
      <dsp:nvSpPr>
        <dsp:cNvPr id="0" name=""/>
        <dsp:cNvSpPr/>
      </dsp:nvSpPr>
      <dsp:spPr>
        <a:xfrm>
          <a:off x="1529829" y="572482"/>
          <a:ext cx="3018176" cy="3018176"/>
        </a:xfrm>
        <a:custGeom>
          <a:avLst/>
          <a:gdLst/>
          <a:ahLst/>
          <a:cxnLst/>
          <a:rect l="0" t="0" r="0" b="0"/>
          <a:pathLst>
            <a:path>
              <a:moveTo>
                <a:pt x="764721" y="196356"/>
              </a:moveTo>
              <a:arcTo wR="1509088" hR="1509088" stAng="14426710" swAng="9732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8A94F-0D29-3D45-A36D-4FCF85C67C8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772C-0790-2C42-9F74-AF586204B9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481-03E7-E34C-83E4-BBE07074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1440000"/>
            <a:ext cx="4914094" cy="2631887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B8C22-BD91-4949-953A-AE80FCD0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EA2E8-97D0-144F-AA4A-300690A65976}"/>
              </a:ext>
            </a:extLst>
          </p:cNvPr>
          <p:cNvSpPr/>
          <p:nvPr userDrawn="1"/>
        </p:nvSpPr>
        <p:spPr>
          <a:xfrm>
            <a:off x="9025247" y="7006699"/>
            <a:ext cx="1277172" cy="2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lpAge-logo-RGB.png">
            <a:extLst>
              <a:ext uri="{FF2B5EF4-FFF2-40B4-BE49-F238E27FC236}">
                <a16:creationId xmlns:a16="http://schemas.microsoft.com/office/drawing/2014/main" id="{1C8CB277-675F-ED4D-93B0-400851FFE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605" y="6033255"/>
            <a:ext cx="1840208" cy="1023722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327ED27-473F-4214-BDEC-A8ED0D9B4F74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57392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481-03E7-E34C-83E4-BBE07074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230" y="4571881"/>
            <a:ext cx="9828189" cy="1183554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EA2E8-97D0-144F-AA4A-300690A65976}"/>
              </a:ext>
            </a:extLst>
          </p:cNvPr>
          <p:cNvSpPr/>
          <p:nvPr userDrawn="1"/>
        </p:nvSpPr>
        <p:spPr>
          <a:xfrm>
            <a:off x="9025247" y="7006699"/>
            <a:ext cx="1277172" cy="2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lpAge-logo-RGB.png">
            <a:extLst>
              <a:ext uri="{FF2B5EF4-FFF2-40B4-BE49-F238E27FC236}">
                <a16:creationId xmlns:a16="http://schemas.microsoft.com/office/drawing/2014/main" id="{1C8CB277-675F-ED4D-93B0-400851FFE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605" y="6033255"/>
            <a:ext cx="1840208" cy="10237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0AB0E3-C280-0441-9D00-FBE573F7CF23}"/>
              </a:ext>
            </a:extLst>
          </p:cNvPr>
          <p:cNvSpPr/>
          <p:nvPr userDrawn="1"/>
        </p:nvSpPr>
        <p:spPr>
          <a:xfrm>
            <a:off x="9927771" y="261257"/>
            <a:ext cx="506186" cy="50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8B9FBBC-A06F-4F2C-897C-E0277B0F5B89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87960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835A-0020-EF40-9C89-BF2D7A1B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8450743" cy="69963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6362-79CA-BE44-89E7-F11A4472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450743" cy="4796544"/>
          </a:xfrm>
        </p:spPr>
        <p:txBody>
          <a:bodyPr>
            <a:noAutofit/>
          </a:bodyPr>
          <a:lstStyle>
            <a:lvl4pPr>
              <a:lnSpc>
                <a:spcPct val="120000"/>
              </a:lnSpc>
              <a:defRPr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– 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6DF67-DB70-594F-B648-E111B8A3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410C0-9954-A44E-8C8B-AE28287F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A974B5B-36CC-447F-A2A8-8B70EAB57C98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26622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10CE-1B14-9F47-B391-2EB27377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6D312-968E-F44D-A219-726EE9A15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800000"/>
            <a:ext cx="4847083" cy="47965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258EA-FAFC-0D49-B4A2-FD9F8E4C4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1800000"/>
            <a:ext cx="4847083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6BF19-927A-6D49-96E8-39D01C6D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5BA88-FF44-0246-A67E-5DD6220E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EB4521C-BF20-4F39-BA99-7165BFD8B63D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59541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AE8-9F44-D141-901F-FC49B4E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800001"/>
            <a:ext cx="6132086" cy="2924400"/>
          </a:xfrm>
          <a:solidFill>
            <a:schemeClr val="accent1">
              <a:alpha val="91858"/>
            </a:schemeClr>
          </a:solidFill>
        </p:spPr>
        <p:txBody>
          <a:bodyPr lIns="360000" tIns="360000" rIns="360000" bIns="360000" anchor="t" anchorCtr="0"/>
          <a:lstStyle>
            <a:lvl1pPr algn="l">
              <a:lnSpc>
                <a:spcPts val="52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F325-3EC2-434A-92FD-D962614D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Voice training </a:t>
            </a:r>
          </a:p>
          <a:p>
            <a:r>
              <a:rPr lang="en-GB" dirty="0"/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6FA9-C730-DF40-8AF9-31997C9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DD2087-6D67-6446-B8B5-55D774009B0D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3606187" cy="320376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Reg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23286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AE8-9F44-D141-901F-FC49B4E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800000"/>
            <a:ext cx="9828000" cy="5056153"/>
          </a:xfrm>
          <a:solidFill>
            <a:schemeClr val="accent1"/>
          </a:solidFill>
        </p:spPr>
        <p:txBody>
          <a:bodyPr lIns="360000" tIns="360000" rIns="360000" bIns="360000" anchor="t" anchorCtr="0"/>
          <a:lstStyle>
            <a:lvl1pPr algn="l">
              <a:lnSpc>
                <a:spcPts val="5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F325-3EC2-434A-92FD-D962614D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6FA9-C730-DF40-8AF9-31997C9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C5B05D1-5605-412D-B246-823ABDBADDDC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96208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046E-880C-5B47-8866-C4C74BD9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63AA-A790-C840-942A-5C67477D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0F4E0-9997-0048-9306-C063A6B4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0AC18B-B15D-42E5-B7F2-A53F62D5CB53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4632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F190D-0BA5-724D-980A-A92BF640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12DD3-DC42-A749-A702-93AA80CA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7D6C2E6-4762-4166-BFC6-550C49331683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378261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FC2DC09-AFF1-1648-A90D-41B7BF50E9D0}"/>
              </a:ext>
            </a:extLst>
          </p:cNvPr>
          <p:cNvSpPr/>
          <p:nvPr userDrawn="1"/>
        </p:nvSpPr>
        <p:spPr>
          <a:xfrm>
            <a:off x="10015185" y="360000"/>
            <a:ext cx="288000" cy="2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29A1D-BB69-0448-97C8-EE05C78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C6C2B-3C2A-7148-BF0D-9A6C234DD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9829600" cy="47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1E722-B0A3-304E-B635-290F7C835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7006699"/>
            <a:ext cx="935694" cy="40248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07EC3-1CEB-164E-9BDA-EE712DA22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432000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Voice training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B669D-1C1D-0446-9C29-5B52E6503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4419" y="434003"/>
            <a:ext cx="288000" cy="2045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50" b="1">
                <a:solidFill>
                  <a:schemeClr val="bg1"/>
                </a:solidFill>
              </a:defRPr>
            </a:lvl1pPr>
          </a:lstStyle>
          <a:p>
            <a:fld id="{50F209D7-C180-5B4A-A7C2-AD533727DAA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4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1" r:id="rId5"/>
    <p:sldLayoutId id="2147483656" r:id="rId6"/>
    <p:sldLayoutId id="2147483654" r:id="rId7"/>
    <p:sldLayoutId id="2147483655" r:id="rId8"/>
  </p:sldLayoutIdLst>
  <p:hf hdr="0" dt="0"/>
  <p:txStyles>
    <p:titleStyle>
      <a:lvl1pPr algn="l" defTabSz="801929" rtl="0" eaLnBrk="1" latinLnBrk="0" hangingPunct="1">
        <a:lnSpc>
          <a:spcPts val="3300"/>
        </a:lnSpc>
        <a:spcBef>
          <a:spcPct val="0"/>
        </a:spcBef>
        <a:buNone/>
        <a:defRPr sz="2800" b="1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6350" indent="0" algn="l" defTabSz="801929" rtl="0" eaLnBrk="1" latinLnBrk="0" hangingPunct="1">
        <a:lnSpc>
          <a:spcPct val="90000"/>
        </a:lnSpc>
        <a:spcBef>
          <a:spcPts val="877"/>
        </a:spcBef>
        <a:buFontTx/>
        <a:buNone/>
        <a:tabLst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1112" indent="0" algn="l" defTabSz="801929" rtl="0" eaLnBrk="1" latinLnBrk="0" hangingPunct="1">
        <a:lnSpc>
          <a:spcPct val="90000"/>
        </a:lnSpc>
        <a:spcBef>
          <a:spcPts val="439"/>
        </a:spcBef>
        <a:buFontTx/>
        <a:buNone/>
        <a:tabLst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112" indent="0" algn="l" defTabSz="801929" rtl="0" eaLnBrk="1" latinLnBrk="0" hangingPunct="1">
        <a:lnSpc>
          <a:spcPct val="90000"/>
        </a:lnSpc>
        <a:spcBef>
          <a:spcPts val="439"/>
        </a:spcBef>
        <a:buClr>
          <a:schemeClr val="accent1"/>
        </a:buClr>
        <a:buSzPct val="120000"/>
        <a:buFontTx/>
        <a:buNone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1112" indent="0" algn="l" defTabSz="801929" rtl="0" eaLnBrk="1" latinLnBrk="0" hangingPunct="1">
        <a:lnSpc>
          <a:spcPct val="120000"/>
        </a:lnSpc>
        <a:spcBef>
          <a:spcPts val="1039"/>
        </a:spcBef>
        <a:buClr>
          <a:schemeClr val="accent1"/>
        </a:buClr>
        <a:buSzPct val="120000"/>
        <a:buFont typeface="Arial" panose="020B0604020202020204" pitchFamily="34" charset="0"/>
        <a:buNone/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1112" indent="0" algn="l" defTabSz="801929" rtl="0" eaLnBrk="1" latinLnBrk="0" hangingPunct="1">
        <a:lnSpc>
          <a:spcPct val="90000"/>
        </a:lnSpc>
        <a:spcBef>
          <a:spcPts val="439"/>
        </a:spcBef>
        <a:buClr>
          <a:schemeClr val="accent1"/>
        </a:buClr>
        <a:buSzPct val="120000"/>
        <a:buFontTx/>
        <a:buNone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D499C3-F5F4-B44D-8871-40E1F2C29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1440000"/>
            <a:ext cx="4914094" cy="3274504"/>
          </a:xfrm>
        </p:spPr>
        <p:txBody>
          <a:bodyPr/>
          <a:lstStyle/>
          <a:p>
            <a:r>
              <a:rPr lang="es-CO" dirty="0">
                <a:solidFill>
                  <a:schemeClr val="accent4"/>
                </a:solidFill>
              </a:rPr>
              <a:t>Capacitación en pro de la Voz</a:t>
            </a:r>
            <a:br>
              <a:rPr lang="en-GB" dirty="0"/>
            </a:br>
            <a:r>
              <a:rPr lang="es-CO" dirty="0"/>
              <a:t>Módulo 4: Seguimiento, evaluación y aprendizaje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F039469-E6AD-5449-9EBF-6DE402CC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D2D547-5696-AA4A-924A-0A82FF7E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" b="96"/>
          <a:stretch/>
        </p:blipFill>
        <p:spPr>
          <a:xfrm>
            <a:off x="431813" y="432000"/>
            <a:ext cx="4722079" cy="6443376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DDC5F9F-A769-4747-89F9-23F25E2B2598}"/>
              </a:ext>
            </a:extLst>
          </p:cNvPr>
          <p:cNvSpPr txBox="1">
            <a:spLocks/>
          </p:cNvSpPr>
          <p:nvPr/>
        </p:nvSpPr>
        <p:spPr>
          <a:xfrm rot="16200000">
            <a:off x="-899002" y="1927324"/>
            <a:ext cx="2972046" cy="18766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>
                <a:solidFill>
                  <a:schemeClr val="bg1"/>
                </a:solidFill>
              </a:rPr>
              <a:t>Sachin Shrestha/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HelpAge International</a:t>
            </a:r>
          </a:p>
        </p:txBody>
      </p:sp>
    </p:spTree>
    <p:extLst>
      <p:ext uri="{BB962C8B-B14F-4D97-AF65-F5344CB8AC3E}">
        <p14:creationId xmlns:p14="http://schemas.microsoft.com/office/powerpoint/2010/main" val="46789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24519" cy="699637"/>
          </a:xfrm>
        </p:spPr>
        <p:txBody>
          <a:bodyPr/>
          <a:lstStyle/>
          <a:p>
            <a:r>
              <a:rPr lang="es-CO" dirty="0"/>
              <a:t>Enfoques cualitativos para medir </a:t>
            </a:r>
            <a:br>
              <a:rPr lang="es-CO" dirty="0"/>
            </a:br>
            <a:r>
              <a:rPr lang="es-CO" dirty="0"/>
              <a:t>los resultados en materia de Voz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6F809B-9A7E-384E-A920-30E5086A81BE}"/>
              </a:ext>
            </a:extLst>
          </p:cNvPr>
          <p:cNvSpPr txBox="1">
            <a:spLocks/>
          </p:cNvSpPr>
          <p:nvPr/>
        </p:nvSpPr>
        <p:spPr>
          <a:xfrm>
            <a:off x="432000" y="2880657"/>
            <a:ext cx="2835781" cy="547574"/>
          </a:xfrm>
          <a:prstGeom prst="rect">
            <a:avLst/>
          </a:prstGeom>
          <a:solidFill>
            <a:schemeClr val="accent3"/>
          </a:solidFill>
        </p:spPr>
        <p:txBody>
          <a:bodyPr vert="horz" lIns="144000" tIns="72000" rIns="36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es-CO" sz="1800" b="1" dirty="0">
                <a:solidFill>
                  <a:schemeClr val="bg1"/>
                </a:solidFill>
              </a:rPr>
              <a:t>Mapeo de Alcances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CF0159-7D94-D34A-BEDC-7884A2E18232}"/>
              </a:ext>
            </a:extLst>
          </p:cNvPr>
          <p:cNvSpPr txBox="1">
            <a:spLocks/>
          </p:cNvSpPr>
          <p:nvPr/>
        </p:nvSpPr>
        <p:spPr>
          <a:xfrm>
            <a:off x="3347746" y="2792002"/>
            <a:ext cx="3364949" cy="756000"/>
          </a:xfrm>
          <a:prstGeom prst="rect">
            <a:avLst/>
          </a:prstGeom>
          <a:solidFill>
            <a:schemeClr val="accent2"/>
          </a:solidFill>
        </p:spPr>
        <p:txBody>
          <a:bodyPr vert="horz" lIns="36000" tIns="72000" rIns="36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ctr">
              <a:buSzPct val="100000"/>
            </a:pPr>
            <a:r>
              <a:rPr lang="es-CO" sz="1800" b="1" dirty="0">
                <a:solidFill>
                  <a:schemeClr val="bg1"/>
                </a:solidFill>
              </a:rPr>
              <a:t>Entrevistas con personas influyentes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C387D0-E8D0-7C4C-8724-4AFF9A497804}"/>
              </a:ext>
            </a:extLst>
          </p:cNvPr>
          <p:cNvSpPr txBox="1">
            <a:spLocks/>
          </p:cNvSpPr>
          <p:nvPr/>
        </p:nvSpPr>
        <p:spPr>
          <a:xfrm>
            <a:off x="6792660" y="2880657"/>
            <a:ext cx="3456000" cy="547574"/>
          </a:xfrm>
          <a:prstGeom prst="rect">
            <a:avLst/>
          </a:prstGeom>
          <a:solidFill>
            <a:schemeClr val="accent1"/>
          </a:solidFill>
        </p:spPr>
        <p:txBody>
          <a:bodyPr vert="horz" lIns="36000" tIns="72000" rIns="36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es-CO" sz="1800" b="1" dirty="0">
                <a:solidFill>
                  <a:schemeClr val="bg1"/>
                </a:solidFill>
              </a:rPr>
              <a:t>Recolección de resultados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75B7797-EC4A-B940-AAC6-1B7186F80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29" y="3722219"/>
            <a:ext cx="1821261" cy="1396300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62862771-A13D-784B-A719-AB2CC1493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102" y="3768476"/>
            <a:ext cx="1740316" cy="1254646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B8CAA16E-553D-7940-A66B-E2359D6E3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831" y="3698217"/>
            <a:ext cx="1497481" cy="1295119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220B8A1-5A92-4100-B91F-E7B6BEB0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4: Seguimiento, evaluación y aprendizaje</a:t>
            </a:r>
          </a:p>
        </p:txBody>
      </p:sp>
    </p:spTree>
    <p:extLst>
      <p:ext uri="{BB962C8B-B14F-4D97-AF65-F5344CB8AC3E}">
        <p14:creationId xmlns:p14="http://schemas.microsoft.com/office/powerpoint/2010/main" val="411845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24519" cy="699637"/>
          </a:xfrm>
        </p:spPr>
        <p:txBody>
          <a:bodyPr/>
          <a:lstStyle/>
          <a:p>
            <a:r>
              <a:rPr lang="es-CO" dirty="0"/>
              <a:t>Mapeo de Alcances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B18A1-D2CB-E741-930F-EF4B1BDA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2" y="1800000"/>
            <a:ext cx="7603255" cy="4796544"/>
          </a:xfrm>
        </p:spPr>
        <p:txBody>
          <a:bodyPr/>
          <a:lstStyle/>
          <a:p>
            <a:pPr lvl="3"/>
            <a:r>
              <a:rPr lang="es-CO" dirty="0"/>
              <a:t>Es una metodología para planear y evaluar proyectos que tengan como objetivo generar cambios reales y tangibles.</a:t>
            </a:r>
          </a:p>
          <a:p>
            <a:pPr lvl="3"/>
            <a:r>
              <a:rPr lang="es-CO" dirty="0"/>
              <a:t>Se ha elaborado pensando en que tenga un desarrollo internacional. También, puede aplicarse a proyectos o programas que busquen comunicar hallazgos de investigaciones, influir en políticas o promover que se adopten los hallazgos de las investigaciones. </a:t>
            </a:r>
          </a:p>
          <a:p>
            <a:pPr lvl="3"/>
            <a:r>
              <a:rPr lang="es-CO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CO" dirty="0">
                <a:ea typeface="Calibri" panose="020F0502020204030204" pitchFamily="34" charset="0"/>
                <a:cs typeface="Calibri" panose="020F0502020204030204" pitchFamily="34" charset="0"/>
              </a:rPr>
              <a:t>Mapeo de Alcances consiste en analizar distintas historias o momentos de cambio y registrarlos continuamente. Usted puede hacerlo como si escribiera un diario, para luego discutirlo en reuniones periódicas. </a:t>
            </a:r>
            <a:endParaRPr lang="es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E829A10-9E31-5A40-A879-4C3054680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154" y="1749753"/>
            <a:ext cx="1821261" cy="139630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EC37D4D-E17C-42C0-9C0D-5DA8533F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4: Seguimiento, evaluación y aprendizaje</a:t>
            </a:r>
          </a:p>
        </p:txBody>
      </p:sp>
    </p:spTree>
    <p:extLst>
      <p:ext uri="{BB962C8B-B14F-4D97-AF65-F5344CB8AC3E}">
        <p14:creationId xmlns:p14="http://schemas.microsoft.com/office/powerpoint/2010/main" val="727076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24519" cy="699637"/>
          </a:xfrm>
        </p:spPr>
        <p:txBody>
          <a:bodyPr/>
          <a:lstStyle/>
          <a:p>
            <a:r>
              <a:rPr lang="es-CO" dirty="0"/>
              <a:t>Entrevistas de referencia (entrevistas con personas influyentes)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B18A1-D2CB-E741-930F-EF4B1BDA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485385"/>
            <a:ext cx="7044563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Las personas de referencia o que marcan tendencia son personas influyentes cuyas opiniones importan a los demás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Las entrevistas con ellos pueden revelar lo que piensan de las problemáticas que usted desea abordar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Pueden mostrar cual es la posición de un asunto en particular dentro de la agenda política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DDDC7AF1-00DC-3445-8822-6E028EF29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091" y="1814673"/>
            <a:ext cx="1740316" cy="1254646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F75F648-CA34-44B8-817A-0F028E0F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4: Seguimiento, evaluación y aprendizaje</a:t>
            </a:r>
          </a:p>
        </p:txBody>
      </p:sp>
    </p:spTree>
    <p:extLst>
      <p:ext uri="{BB962C8B-B14F-4D97-AF65-F5344CB8AC3E}">
        <p14:creationId xmlns:p14="http://schemas.microsoft.com/office/powerpoint/2010/main" val="233476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24519" cy="699637"/>
          </a:xfrm>
        </p:spPr>
        <p:txBody>
          <a:bodyPr/>
          <a:lstStyle/>
          <a:p>
            <a:r>
              <a:rPr lang="es-CO" dirty="0"/>
              <a:t>Recolección de resultados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B18A1-D2CB-E741-930F-EF4B1BDA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2" y="1800000"/>
            <a:ext cx="7542104" cy="4796544"/>
          </a:xfrm>
        </p:spPr>
        <p:txBody>
          <a:bodyPr/>
          <a:lstStyle/>
          <a:p>
            <a:pPr lvl="3"/>
            <a:r>
              <a:rPr lang="es-CO" dirty="0"/>
              <a:t>Implica recolectar evidencia de lo que se ha logrado y, al trabajar hacia atrás, determinar si una intervención ha contribuido a los cambios que usted busca generar y, de ser así, cómo lo ha hecho.</a:t>
            </a:r>
          </a:p>
          <a:p>
            <a:pPr lvl="3"/>
            <a:r>
              <a:rPr lang="es-CO" dirty="0"/>
              <a:t>También, implica identificar preguntas clave y acordar la información que debe ser recolectada. Por ejemplo: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¿Quiénes han cambiado su comportamiento?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¿Qué ha cambiado?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¿Cuándo cambió?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¿Dónde ocurrió?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2F9567B2-D50A-C14D-82ED-E7D4BE13E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462" y="1800000"/>
            <a:ext cx="1497481" cy="1295119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D36C426-67ED-40B1-AFB1-B944227A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4: Seguimiento, evaluación y aprendizaje</a:t>
            </a:r>
          </a:p>
        </p:txBody>
      </p:sp>
    </p:spTree>
    <p:extLst>
      <p:ext uri="{BB962C8B-B14F-4D97-AF65-F5344CB8AC3E}">
        <p14:creationId xmlns:p14="http://schemas.microsoft.com/office/powerpoint/2010/main" val="221585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24519" cy="699637"/>
          </a:xfrm>
        </p:spPr>
        <p:txBody>
          <a:bodyPr/>
          <a:lstStyle/>
          <a:p>
            <a:r>
              <a:rPr lang="es-CO" dirty="0"/>
              <a:t>Los tres errores más grandes al hacer seguimiento y evaluación de proyectos de desarrollo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16CC00-E06C-3349-96AF-DA61AD473B1D}"/>
              </a:ext>
            </a:extLst>
          </p:cNvPr>
          <p:cNvSpPr txBox="1">
            <a:spLocks/>
          </p:cNvSpPr>
          <p:nvPr/>
        </p:nvSpPr>
        <p:spPr>
          <a:xfrm>
            <a:off x="431999" y="2484463"/>
            <a:ext cx="3060000" cy="4065989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72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s-CO" sz="3000" b="1" dirty="0">
                <a:solidFill>
                  <a:schemeClr val="accent3"/>
                </a:solidFill>
              </a:rPr>
              <a:t>1. </a:t>
            </a:r>
          </a:p>
          <a:p>
            <a:pPr lvl="3"/>
            <a:r>
              <a:rPr lang="es-CO" dirty="0">
                <a:solidFill>
                  <a:schemeClr val="accent3"/>
                </a:solidFill>
              </a:rPr>
              <a:t>Enfocarse únicamente en el producto (cuántas reuniones, cuántas publicaciones)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AD068A-E73D-DE44-8B16-0A4CBA7C434B}"/>
              </a:ext>
            </a:extLst>
          </p:cNvPr>
          <p:cNvSpPr txBox="1">
            <a:spLocks/>
          </p:cNvSpPr>
          <p:nvPr/>
        </p:nvSpPr>
        <p:spPr>
          <a:xfrm>
            <a:off x="3614259" y="2484464"/>
            <a:ext cx="3060000" cy="4065989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72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s-CO" sz="3000" b="1" dirty="0">
                <a:solidFill>
                  <a:schemeClr val="accent2"/>
                </a:solidFill>
              </a:rPr>
              <a:t>2. </a:t>
            </a:r>
          </a:p>
          <a:p>
            <a:pPr lvl="3"/>
            <a:r>
              <a:rPr lang="es-CO" dirty="0">
                <a:solidFill>
                  <a:schemeClr val="accent2"/>
                </a:solidFill>
              </a:rPr>
              <a:t>Enfocarse únicamente en los impactos (disminución de la mortalidad, aumento de la expectativa de vida, una nueva legislación, acceso al agua, incidencia de la Malaria)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31142F-910C-4041-9D4A-0E3AA7FC99C2}"/>
              </a:ext>
            </a:extLst>
          </p:cNvPr>
          <p:cNvSpPr txBox="1">
            <a:spLocks/>
          </p:cNvSpPr>
          <p:nvPr/>
        </p:nvSpPr>
        <p:spPr>
          <a:xfrm>
            <a:off x="6796519" y="2484464"/>
            <a:ext cx="3060000" cy="4065988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72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s-CO" sz="3000" b="1">
                <a:solidFill>
                  <a:schemeClr val="accent1"/>
                </a:solidFill>
              </a:rPr>
              <a:t>3. </a:t>
            </a:r>
          </a:p>
          <a:p>
            <a:pPr lvl="3"/>
            <a:r>
              <a:rPr lang="es-CO">
                <a:solidFill>
                  <a:schemeClr val="accent1"/>
                </a:solidFill>
              </a:rPr>
              <a:t>Asumir una relación causal entre ambos 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438C7D1-E8E1-4DA4-A610-B8784A9F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4: Seguimiento, evaluación y aprendizaje</a:t>
            </a:r>
          </a:p>
        </p:txBody>
      </p:sp>
    </p:spTree>
    <p:extLst>
      <p:ext uri="{BB962C8B-B14F-4D97-AF65-F5344CB8AC3E}">
        <p14:creationId xmlns:p14="http://schemas.microsoft.com/office/powerpoint/2010/main" val="51559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24519" cy="699637"/>
          </a:xfrm>
        </p:spPr>
        <p:txBody>
          <a:bodyPr/>
          <a:lstStyle/>
          <a:p>
            <a:r>
              <a:rPr lang="es-CO" dirty="0"/>
              <a:t>Estrategias y prácticas apropiadas para el seguimiento, la evaluación y el aprendizaje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B18A1-D2CB-E741-930F-EF4B1BDA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2160000"/>
            <a:ext cx="7962969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Son flexibles y se adaptan a un ambiente complejo y cambiante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Nos ayudan a identificar rápidamente lo que necesitamos cambiar para así poder adaptar nuestro enfoque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Permiten la recolección de datos e información oportuna y frecuente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Nos permite buscar continuamente las consecuencias no deseadas de nuestras intervenciones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Crean espacios para compartir el aprendizaje con las personas implicadas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15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5C0894D-133C-4B90-A0B1-CC011B37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4: Seguimiento, evaluación y aprendizaje</a:t>
            </a:r>
          </a:p>
        </p:txBody>
      </p:sp>
    </p:spTree>
    <p:extLst>
      <p:ext uri="{BB962C8B-B14F-4D97-AF65-F5344CB8AC3E}">
        <p14:creationId xmlns:p14="http://schemas.microsoft.com/office/powerpoint/2010/main" val="1595854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E43D-C06C-BB4E-B119-91B5BD6859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s-CO" dirty="0"/>
              <a:t>Utilizar el marco de la Voz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D69C7B4-89B9-4C6A-82AB-2987DA24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4: Seguimiento, evaluación y aprendizaje</a:t>
            </a:r>
          </a:p>
        </p:txBody>
      </p:sp>
    </p:spTree>
    <p:extLst>
      <p:ext uri="{BB962C8B-B14F-4D97-AF65-F5344CB8AC3E}">
        <p14:creationId xmlns:p14="http://schemas.microsoft.com/office/powerpoint/2010/main" val="2672723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DDAE6-A4EE-7043-B1EA-B38DB81F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B7AFFC2-2412-4A6C-9846-65CA4845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4: Seguimiento, evaluación y aprendizaje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B40866F-6ABC-449D-B3DE-606A924F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64" t="15900" r="26210" b="5664"/>
          <a:stretch/>
        </p:blipFill>
        <p:spPr>
          <a:xfrm>
            <a:off x="1929802" y="756745"/>
            <a:ext cx="6933979" cy="617328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C85A26B-CFDE-0041-A06A-BFD2E160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115036"/>
            <a:ext cx="2616000" cy="1493693"/>
          </a:xfrm>
        </p:spPr>
        <p:txBody>
          <a:bodyPr/>
          <a:lstStyle/>
          <a:p>
            <a:r>
              <a:rPr lang="es-CO" dirty="0"/>
              <a:t>Utilizar el marco de la Voz</a:t>
            </a:r>
          </a:p>
        </p:txBody>
      </p:sp>
    </p:spTree>
    <p:extLst>
      <p:ext uri="{BB962C8B-B14F-4D97-AF65-F5344CB8AC3E}">
        <p14:creationId xmlns:p14="http://schemas.microsoft.com/office/powerpoint/2010/main" val="43623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E43D-C06C-BB4E-B119-91B5BD6859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GB" dirty="0"/>
              <a:t>Gracias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BC7AEE-B8CF-0042-8DE7-45F8847D7B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" b="96"/>
          <a:stretch/>
        </p:blipFill>
        <p:spPr>
          <a:xfrm>
            <a:off x="6558974" y="1799999"/>
            <a:ext cx="3713289" cy="5066861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95E077F-ECD6-1B49-A449-0DE5CBCBAD50}"/>
              </a:ext>
            </a:extLst>
          </p:cNvPr>
          <p:cNvSpPr txBox="1">
            <a:spLocks/>
          </p:cNvSpPr>
          <p:nvPr/>
        </p:nvSpPr>
        <p:spPr>
          <a:xfrm rot="16200000">
            <a:off x="5714346" y="2809137"/>
            <a:ext cx="1936338" cy="124330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>
                <a:solidFill>
                  <a:schemeClr val="bg1"/>
                </a:solidFill>
              </a:rPr>
              <a:t>Ellie </a:t>
            </a:r>
            <a:r>
              <a:rPr lang="en-GB" sz="800" dirty="0" err="1">
                <a:solidFill>
                  <a:schemeClr val="bg1"/>
                </a:solidFill>
              </a:rPr>
              <a:t>Parravani</a:t>
            </a:r>
            <a:r>
              <a:rPr lang="en-GB" sz="800" dirty="0">
                <a:solidFill>
                  <a:schemeClr val="bg1"/>
                </a:solidFill>
              </a:rPr>
              <a:t>/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HelpAge International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5BD75C3-A85E-4F40-896D-AF41E411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4: Seguimiento, evaluación y aprendizaje</a:t>
            </a:r>
          </a:p>
        </p:txBody>
      </p:sp>
    </p:spTree>
    <p:extLst>
      <p:ext uri="{BB962C8B-B14F-4D97-AF65-F5344CB8AC3E}">
        <p14:creationId xmlns:p14="http://schemas.microsoft.com/office/powerpoint/2010/main" val="91594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701556" cy="699637"/>
          </a:xfrm>
        </p:spPr>
        <p:txBody>
          <a:bodyPr/>
          <a:lstStyle/>
          <a:p>
            <a:r>
              <a:rPr lang="es-CO" dirty="0"/>
              <a:t>Módulo 4: Seguimiento, evaluación y aprendizaje</a:t>
            </a:r>
            <a:br>
              <a:rPr lang="en-GB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B18A1-D2CB-E741-930F-EF4B1BDA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091508"/>
            <a:ext cx="8661896" cy="4505035"/>
          </a:xfrm>
        </p:spPr>
        <p:txBody>
          <a:bodyPr/>
          <a:lstStyle/>
          <a:p>
            <a:pPr lvl="3"/>
            <a:r>
              <a:rPr lang="es-ES_tradnl" dirty="0"/>
              <a:t>El kit de instrumentos para el trabajo en pro de la Voz se desarrolló para capacitar al personal de HelpAge y a los miembros de la red, con el fin de que entiendan los elementos clave del marco de la Voz y los conceptos que lo respaldan, y para fortalecer su capacidad de implementar actividades relacionadas con la Voz. </a:t>
            </a:r>
            <a:endParaRPr lang="en-US" dirty="0"/>
          </a:p>
          <a:p>
            <a:pPr lvl="3"/>
            <a:r>
              <a:rPr lang="es-CO" b="1" dirty="0"/>
              <a:t>Este es el último de cuatro módulos en PowerPoint que se diseñaron para acompañar la guía del facilitador durante el trabajo en las distintas sesiones. El Módulo 4 presenta herramientas y enfoques para hacer seguimiento, evaluar y aprender, y explora barreras y elementos facilitadores clave para el trabajo en pro de la Voz.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2088C-1955-6243-8D3E-A7660AC4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4: Seguimiento, evaluación y aprendizaje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5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C61B8E-DE2F-1A4A-98C8-41B6E1998E2B}"/>
              </a:ext>
            </a:extLst>
          </p:cNvPr>
          <p:cNvSpPr/>
          <p:nvPr/>
        </p:nvSpPr>
        <p:spPr>
          <a:xfrm>
            <a:off x="432000" y="1799999"/>
            <a:ext cx="9827813" cy="5025083"/>
          </a:xfrm>
          <a:prstGeom prst="rect">
            <a:avLst/>
          </a:prstGeom>
          <a:solidFill>
            <a:schemeClr val="tx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24519" cy="699637"/>
          </a:xfrm>
        </p:spPr>
        <p:txBody>
          <a:bodyPr/>
          <a:lstStyle/>
          <a:p>
            <a:r>
              <a:rPr lang="es-CO" dirty="0"/>
              <a:t>Módulo 4: Esquema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B18A1-D2CB-E741-930F-EF4B1BDA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2016000"/>
            <a:ext cx="8450743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ES" dirty="0"/>
              <a:t>Actividad de motivación y recapitulación del Día 2</a:t>
            </a:r>
            <a:r>
              <a:rPr lang="en-US" dirty="0"/>
              <a:t>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Seguimiento, evaluación y aprendizaje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Utilizar el marco de la Voz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Reflexión final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Evaluación del taller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9128DD3-37C5-41B8-91DA-4A778E999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4: Seguimiento, evaluación y aprendizaje</a:t>
            </a:r>
          </a:p>
        </p:txBody>
      </p:sp>
    </p:spTree>
    <p:extLst>
      <p:ext uri="{BB962C8B-B14F-4D97-AF65-F5344CB8AC3E}">
        <p14:creationId xmlns:p14="http://schemas.microsoft.com/office/powerpoint/2010/main" val="377844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6C7C0B-F714-B04A-8076-8BB863A099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s-CO" dirty="0"/>
              <a:t>Seguimiento, evaluación </a:t>
            </a:r>
            <a:br>
              <a:rPr lang="es-CO" dirty="0"/>
            </a:br>
            <a:r>
              <a:rPr lang="es-CO" dirty="0"/>
              <a:t>y aprendizaje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AFAB4-3060-844C-BD03-4193650A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0C36519-FDA2-4D16-BF76-5D8FC8CA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4: Seguimiento, evaluación y aprendizaje</a:t>
            </a:r>
          </a:p>
        </p:txBody>
      </p:sp>
    </p:spTree>
    <p:extLst>
      <p:ext uri="{BB962C8B-B14F-4D97-AF65-F5344CB8AC3E}">
        <p14:creationId xmlns:p14="http://schemas.microsoft.com/office/powerpoint/2010/main" val="118597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24519" cy="699637"/>
          </a:xfrm>
        </p:spPr>
        <p:txBody>
          <a:bodyPr/>
          <a:lstStyle/>
          <a:p>
            <a:r>
              <a:rPr lang="es-CO" dirty="0"/>
              <a:t>¿Por qué hacerlo?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B18A1-D2CB-E741-930F-EF4B1BDAA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Lo mantiene en el camino correcto y le dice si necesita cambiar lo que está haciendo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Permite rendir cuentas a los donantes, socios y a las personas mayores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Permite recolectar evidencia para la siguiente etapa del trabajo en pro de la Voz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62FFB86-E2F9-402C-80A3-42F34903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4: Seguimiento, evaluación y aprendizaje</a:t>
            </a:r>
          </a:p>
        </p:txBody>
      </p:sp>
    </p:spTree>
    <p:extLst>
      <p:ext uri="{BB962C8B-B14F-4D97-AF65-F5344CB8AC3E}">
        <p14:creationId xmlns:p14="http://schemas.microsoft.com/office/powerpoint/2010/main" val="301349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24519" cy="699637"/>
          </a:xfrm>
        </p:spPr>
        <p:txBody>
          <a:bodyPr/>
          <a:lstStyle/>
          <a:p>
            <a:r>
              <a:rPr lang="es-CO" dirty="0"/>
              <a:t>Desafíos para medir el trabajo en pro de la Voz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B18A1-D2CB-E741-930F-EF4B1BDA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9012624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Por lo general, el trabajo en pro de la Voz se realiza durante un largo periodo de tiempo.</a:t>
            </a:r>
            <a:br>
              <a:rPr lang="es-CO" dirty="0"/>
            </a:br>
            <a:r>
              <a:rPr lang="es-CO" dirty="0"/>
              <a:t>El impacto puede no ser evidente a corto plazo, por lo que es importante elegir una variedad de métodos y herramientas.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Atribuir un cambio en las políticas al trabajo en pro de la Voz puede ser difícil de probar, por eso debe considerar la forma de hacerle seguimiento a su contribución cuando trabaje con otros.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Puede ser difícil ver cómo los esfuerzos de su organización han contribuido al cambio cuando trabaja como parte de una coalición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El trabajo en pro de la Voz a menudo se realiza en ambientes complejos, lo que significa que debe planear cuidadosamente como hacer seguimiento y evaluar su trabajo.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78A3852-9946-4BE3-993D-58E18E9D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4: Seguimiento, evaluación y aprendizaje</a:t>
            </a:r>
          </a:p>
        </p:txBody>
      </p:sp>
    </p:spTree>
    <p:extLst>
      <p:ext uri="{BB962C8B-B14F-4D97-AF65-F5344CB8AC3E}">
        <p14:creationId xmlns:p14="http://schemas.microsoft.com/office/powerpoint/2010/main" val="237203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894581"/>
            <a:ext cx="9424519" cy="699637"/>
          </a:xfrm>
        </p:spPr>
        <p:txBody>
          <a:bodyPr/>
          <a:lstStyle/>
          <a:p>
            <a:r>
              <a:rPr lang="es-CO" dirty="0"/>
              <a:t>Teoría del cambio y marcos lógicos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CF36D4D-7E2F-4E79-B4EC-6CC67D145F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147067"/>
              </p:ext>
            </p:extLst>
          </p:nvPr>
        </p:nvGraphicFramePr>
        <p:xfrm>
          <a:off x="1734535" y="1650599"/>
          <a:ext cx="7326330" cy="365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D84C42E-DEF7-4084-B64F-988F4A37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4: Seguimiento, evaluación y aprendizaje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2BE8C33-1923-46BD-A4B5-61B23CEB1E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117" y="4865084"/>
            <a:ext cx="9303302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9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Información cualitativa y cuantitativa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B18A1-D2CB-E741-930F-EF4B1BDAA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799999"/>
            <a:ext cx="4688640" cy="4807277"/>
          </a:xfrm>
          <a:solidFill>
            <a:schemeClr val="tx2">
              <a:alpha val="14000"/>
            </a:schemeClr>
          </a:solidFill>
        </p:spPr>
        <p:txBody>
          <a:bodyPr lIns="144000" tIns="144000" rIns="360000" bIns="144000"/>
          <a:lstStyle/>
          <a:p>
            <a:r>
              <a:rPr lang="es-CO" dirty="0"/>
              <a:t>Cuantitativa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Encuestas en línea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Encuestas en papel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Encuestas móviles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Entrevistas en persona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Entrevistas telefónicas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D4BA64-AF13-3B41-AC93-26D3AB36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4448" y="1799999"/>
            <a:ext cx="4688641" cy="4807277"/>
          </a:xfrm>
          <a:solidFill>
            <a:schemeClr val="tx2">
              <a:alpha val="14000"/>
            </a:schemeClr>
          </a:solidFill>
        </p:spPr>
        <p:txBody>
          <a:bodyPr lIns="144000" tIns="144000" rIns="360000" bIns="144000"/>
          <a:lstStyle/>
          <a:p>
            <a:r>
              <a:rPr lang="es-CO" dirty="0"/>
              <a:t>Cualitativa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Observación directa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Encuestas de preguntas abiertas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Discusiones en grupos focales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Estudios de caso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Mapeo de Alcances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Entrevistas con personas influyentes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Recolección de resultados</a:t>
            </a:r>
          </a:p>
          <a:p>
            <a:pPr lvl="3"/>
            <a:endParaRPr lang="es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2674C3D-4436-45CF-A989-305E936A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4: Seguimiento, evaluación y aprendizaje</a:t>
            </a:r>
          </a:p>
        </p:txBody>
      </p:sp>
    </p:spTree>
    <p:extLst>
      <p:ext uri="{BB962C8B-B14F-4D97-AF65-F5344CB8AC3E}">
        <p14:creationId xmlns:p14="http://schemas.microsoft.com/office/powerpoint/2010/main" val="249843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00673-8049-7D44-9341-B5DED04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739587"/>
            <a:ext cx="9982660" cy="842993"/>
          </a:xfrm>
        </p:spPr>
        <p:txBody>
          <a:bodyPr/>
          <a:lstStyle/>
          <a:p>
            <a:r>
              <a:rPr lang="es-CO" dirty="0"/>
              <a:t>Indicadores de muestra para medir los resultados en materia de Voz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ED306-24D2-7348-B57A-90B5CAAE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A205E4-CE04-8948-8D2C-34DC94487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701452"/>
              </p:ext>
            </p:extLst>
          </p:nvPr>
        </p:nvGraphicFramePr>
        <p:xfrm>
          <a:off x="431801" y="1600373"/>
          <a:ext cx="9870618" cy="5450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611">
                  <a:extLst>
                    <a:ext uri="{9D8B030D-6E8A-4147-A177-3AD203B41FA5}">
                      <a16:colId xmlns:a16="http://schemas.microsoft.com/office/drawing/2014/main" val="1823146094"/>
                    </a:ext>
                  </a:extLst>
                </a:gridCol>
                <a:gridCol w="7613007">
                  <a:extLst>
                    <a:ext uri="{9D8B030D-6E8A-4147-A177-3AD203B41FA5}">
                      <a16:colId xmlns:a16="http://schemas.microsoft.com/office/drawing/2014/main" val="2794857373"/>
                    </a:ext>
                  </a:extLst>
                </a:gridCol>
              </a:tblGrid>
              <a:tr h="326302">
                <a:tc>
                  <a:txBody>
                    <a:bodyPr/>
                    <a:lstStyle/>
                    <a:p>
                      <a:pPr algn="l"/>
                      <a:r>
                        <a:rPr lang="es-CO" sz="1500" b="1" kern="1200" noProof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Ámbito de la Voz</a:t>
                      </a:r>
                      <a:endParaRPr lang="es-CO" sz="1500" noProof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72000" marB="720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1" kern="1200" noProof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Indicadores de producto y resultados</a:t>
                      </a:r>
                      <a:endParaRPr lang="es-CO" sz="1500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72000" marT="72000" marB="720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965156"/>
                  </a:ext>
                </a:extLst>
              </a:tr>
              <a:tr h="996285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600"/>
                        </a:spcAft>
                      </a:pPr>
                      <a:r>
                        <a:rPr lang="es-CO" sz="1500" b="0" baseline="0" noProof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Involucrar</a:t>
                      </a: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700"/>
                        </a:lnSpc>
                        <a:spcAft>
                          <a:spcPts val="800"/>
                        </a:spcAft>
                        <a:buClr>
                          <a:srgbClr val="FF6600"/>
                        </a:buClr>
                        <a:buFont typeface="Verdana" panose="020B0604030504040204" pitchFamily="34" charset="0"/>
                        <a:buChar char="•"/>
                        <a:tabLst>
                          <a:tab pos="857250" algn="l"/>
                        </a:tabLst>
                      </a:pPr>
                      <a:r>
                        <a:rPr lang="es-CO" sz="1500" baseline="0" noProof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y % de personas mayores motivadas a participar en el trabajo en pro de la Voz </a:t>
                      </a:r>
                    </a:p>
                    <a:p>
                      <a:pPr marL="342900" lvl="0" indent="-342900">
                        <a:lnSpc>
                          <a:spcPts val="1700"/>
                        </a:lnSpc>
                        <a:spcAft>
                          <a:spcPts val="800"/>
                        </a:spcAft>
                        <a:buClr>
                          <a:srgbClr val="FF6600"/>
                        </a:buClr>
                        <a:buFont typeface="Verdana" panose="020B0604030504040204" pitchFamily="34" charset="0"/>
                        <a:buChar char="•"/>
                        <a:tabLst>
                          <a:tab pos="857250" algn="l"/>
                        </a:tabLst>
                      </a:pPr>
                      <a:r>
                        <a:rPr lang="es-CO" sz="1500" baseline="0" noProof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y % de participantes de distintos grupos: mujeres mayores, personas mayores con discapacidad </a:t>
                      </a: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156416"/>
                  </a:ext>
                </a:extLst>
              </a:tr>
              <a:tr h="1148597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600"/>
                        </a:spcAft>
                      </a:pPr>
                      <a:r>
                        <a:rPr lang="es-CO" sz="1500" b="0" baseline="0" noProof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Informar y empoderar</a:t>
                      </a: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700"/>
                        </a:lnSpc>
                        <a:spcAft>
                          <a:spcPts val="800"/>
                        </a:spcAft>
                        <a:buClr>
                          <a:srgbClr val="FF6600"/>
                        </a:buClr>
                        <a:buFont typeface="Verdana" panose="020B0604030504040204" pitchFamily="34" charset="0"/>
                        <a:buChar char="•"/>
                      </a:pPr>
                      <a:r>
                        <a:rPr lang="es-CO" sz="1500" baseline="0" noProof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y % de personas mayores que se sienten con la confianza para plantear problemáticas con quienes toman decisiones</a:t>
                      </a:r>
                    </a:p>
                    <a:p>
                      <a:pPr marL="342900" lvl="0" indent="-342900">
                        <a:lnSpc>
                          <a:spcPts val="1700"/>
                        </a:lnSpc>
                        <a:spcAft>
                          <a:spcPts val="800"/>
                        </a:spcAft>
                        <a:buClr>
                          <a:srgbClr val="FF6600"/>
                        </a:buClr>
                        <a:buFont typeface="Verdana" panose="020B0604030504040204" pitchFamily="34" charset="0"/>
                        <a:buChar char="•"/>
                      </a:pPr>
                      <a:r>
                        <a:rPr lang="es-CO" sz="1500" baseline="0" noProof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de personas mayores capacitadas sobre sus derechos y mecanismos de responsabilidad social</a:t>
                      </a: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954098"/>
                  </a:ext>
                </a:extLst>
              </a:tr>
              <a:tr h="935585">
                <a:tc>
                  <a:txBody>
                    <a:bodyPr/>
                    <a:lstStyle/>
                    <a:p>
                      <a:pPr marL="0" marR="0" indent="0" algn="l" defTabSz="801929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0" baseline="0" noProof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Compartir y combinar</a:t>
                      </a: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700"/>
                        </a:lnSpc>
                        <a:spcAft>
                          <a:spcPts val="800"/>
                        </a:spcAft>
                        <a:buClr>
                          <a:srgbClr val="FF6600"/>
                        </a:buClr>
                        <a:buFont typeface="Verdana" panose="020B0604030504040204" pitchFamily="34" charset="0"/>
                        <a:buChar char="•"/>
                      </a:pPr>
                      <a:r>
                        <a:rPr lang="es-CO" sz="1500" baseline="0" noProof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de asociaciones de personas mayores que se han formado </a:t>
                      </a:r>
                    </a:p>
                    <a:p>
                      <a:pPr marL="342900" lvl="0" indent="-342900">
                        <a:lnSpc>
                          <a:spcPts val="1700"/>
                        </a:lnSpc>
                        <a:spcAft>
                          <a:spcPts val="800"/>
                        </a:spcAft>
                        <a:buClr>
                          <a:srgbClr val="FF6600"/>
                        </a:buClr>
                        <a:buFont typeface="Verdana" panose="020B0604030504040204" pitchFamily="34" charset="0"/>
                        <a:buChar char="•"/>
                      </a:pPr>
                      <a:r>
                        <a:rPr lang="es-CO" sz="1500" baseline="0" noProof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de personas mayores capacitadas sobre sus derechos y la acción colectiva </a:t>
                      </a: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836666"/>
                  </a:ext>
                </a:extLst>
              </a:tr>
              <a:tr h="709873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600"/>
                        </a:spcAft>
                      </a:pPr>
                      <a:r>
                        <a:rPr lang="es-CO" sz="1500" b="0" baseline="0" noProof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Amplificar</a:t>
                      </a: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700"/>
                        </a:lnSpc>
                        <a:spcAft>
                          <a:spcPts val="800"/>
                        </a:spcAft>
                        <a:buClr>
                          <a:srgbClr val="FF6600"/>
                        </a:buClr>
                        <a:buFont typeface="Verdana" panose="020B0604030504040204" pitchFamily="34" charset="0"/>
                        <a:buChar char="•"/>
                      </a:pPr>
                      <a:r>
                        <a:rPr lang="es-CO" sz="1500" baseline="0" noProof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de artículos de prensa publicados que se enfocan en el edadismo </a:t>
                      </a:r>
                    </a:p>
                    <a:p>
                      <a:pPr marL="342900" lvl="0" indent="-342900">
                        <a:lnSpc>
                          <a:spcPts val="1700"/>
                        </a:lnSpc>
                        <a:spcAft>
                          <a:spcPts val="800"/>
                        </a:spcAft>
                        <a:buClr>
                          <a:srgbClr val="FF6600"/>
                        </a:buClr>
                        <a:buFont typeface="Verdana" panose="020B0604030504040204" pitchFamily="34" charset="0"/>
                        <a:buChar char="•"/>
                      </a:pPr>
                      <a:r>
                        <a:rPr lang="es-CO" sz="1500" baseline="0" noProof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de organizaciones de la sociedad civil que forman una coalición </a:t>
                      </a: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330123"/>
                  </a:ext>
                </a:extLst>
              </a:tr>
              <a:tr h="1000886">
                <a:tc>
                  <a:txBody>
                    <a:bodyPr/>
                    <a:lstStyle/>
                    <a:p>
                      <a:pPr marL="0" marR="0" indent="0" algn="l" defTabSz="801929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b="0" baseline="0" noProof="0">
                          <a:solidFill>
                            <a:schemeClr val="accent2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Escuchar</a:t>
                      </a: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801929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FF6600"/>
                        </a:buClr>
                        <a:buSzTx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lang="es-CO" sz="1500" baseline="0" noProof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Mejoras en la calidad y en la apropiación de los servicios </a:t>
                      </a:r>
                    </a:p>
                    <a:p>
                      <a:pPr marL="342900" marR="0" lvl="0" indent="-342900" algn="l" defTabSz="801929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FF6600"/>
                        </a:buClr>
                        <a:buSzTx/>
                        <a:buFont typeface="Verdana" panose="020B0604030504040204" pitchFamily="34" charset="0"/>
                        <a:buChar char="•"/>
                        <a:tabLst/>
                        <a:defRPr/>
                      </a:pPr>
                      <a:r>
                        <a:rPr lang="es-CO" sz="1500" baseline="0" noProof="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Cambios en la actitud de los responsables de las políticas frente a la problemática central de las campañas de promoción </a:t>
                      </a:r>
                    </a:p>
                  </a:txBody>
                  <a:tcPr marL="0" marR="36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59518"/>
                  </a:ext>
                </a:extLst>
              </a:tr>
            </a:tbl>
          </a:graphicData>
        </a:graphic>
      </p:graphicFrame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394AD88-37F0-495B-ABEA-EB40A167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4: Seguimiento, evaluación y aprendizaje</a:t>
            </a:r>
          </a:p>
        </p:txBody>
      </p:sp>
    </p:spTree>
    <p:extLst>
      <p:ext uri="{BB962C8B-B14F-4D97-AF65-F5344CB8AC3E}">
        <p14:creationId xmlns:p14="http://schemas.microsoft.com/office/powerpoint/2010/main" val="4022529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lpAge colour 2021">
      <a:dk1>
        <a:srgbClr val="000000"/>
      </a:dk1>
      <a:lt1>
        <a:srgbClr val="FFFFFF"/>
      </a:lt1>
      <a:dk2>
        <a:srgbClr val="918470"/>
      </a:dk2>
      <a:lt2>
        <a:srgbClr val="F5F6F5"/>
      </a:lt2>
      <a:accent1>
        <a:srgbClr val="F0561E"/>
      </a:accent1>
      <a:accent2>
        <a:srgbClr val="B91015"/>
      </a:accent2>
      <a:accent3>
        <a:srgbClr val="EB134F"/>
      </a:accent3>
      <a:accent4>
        <a:srgbClr val="92846F"/>
      </a:accent4>
      <a:accent5>
        <a:srgbClr val="A152CA"/>
      </a:accent5>
      <a:accent6>
        <a:srgbClr val="70AD47"/>
      </a:accent6>
      <a:hlink>
        <a:srgbClr val="F15520"/>
      </a:hlink>
      <a:folHlink>
        <a:srgbClr val="92846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24b7fe-db22-46df-b88b-dd5d1f3486b7" xsi:nil="true"/>
    <Date xmlns="05c251ed-a556-43a1-a48c-a20eb278878d" xsi:nil="true"/>
    <lcf76f155ced4ddcb4097134ff3c332f xmlns="05c251ed-a556-43a1-a48c-a20eb278878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CBF5AAFBFAB43A63C20FC60A27745" ma:contentTypeVersion="17" ma:contentTypeDescription="Create a new document." ma:contentTypeScope="" ma:versionID="0fd599c9d5d9a887c6373d12275514e2">
  <xsd:schema xmlns:xsd="http://www.w3.org/2001/XMLSchema" xmlns:xs="http://www.w3.org/2001/XMLSchema" xmlns:p="http://schemas.microsoft.com/office/2006/metadata/properties" xmlns:ns2="05c251ed-a556-43a1-a48c-a20eb278878d" xmlns:ns3="ba24b7fe-db22-46df-b88b-dd5d1f3486b7" targetNamespace="http://schemas.microsoft.com/office/2006/metadata/properties" ma:root="true" ma:fieldsID="a2f8e13959dc949094f0bc4923f4d23c" ns2:_="" ns3:_="">
    <xsd:import namespace="05c251ed-a556-43a1-a48c-a20eb278878d"/>
    <xsd:import namespace="ba24b7fe-db22-46df-b88b-dd5d1f348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251ed-a556-43a1-a48c-a20eb27887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b40b10c-e8d8-4627-bfbe-723fbe7b52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4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4b7fe-db22-46df-b88b-dd5d1f348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1a4a1f-58af-4356-8059-4736e30037a6}" ma:internalName="TaxCatchAll" ma:showField="CatchAllData" ma:web="ba24b7fe-db22-46df-b88b-dd5d1f3486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443B11-6715-4D98-80C7-B66353EFF371}">
  <ds:schemaRefs>
    <ds:schemaRef ds:uri="http://schemas.microsoft.com/office/2006/metadata/properties"/>
    <ds:schemaRef ds:uri="http://schemas.microsoft.com/office/infopath/2007/PartnerControls"/>
    <ds:schemaRef ds:uri="ba24b7fe-db22-46df-b88b-dd5d1f3486b7"/>
    <ds:schemaRef ds:uri="05c251ed-a556-43a1-a48c-a20eb278878d"/>
  </ds:schemaRefs>
</ds:datastoreItem>
</file>

<file path=customXml/itemProps2.xml><?xml version="1.0" encoding="utf-8"?>
<ds:datastoreItem xmlns:ds="http://schemas.openxmlformats.org/officeDocument/2006/customXml" ds:itemID="{7372F520-F36B-457A-8996-FA939174BBBF}"/>
</file>

<file path=customXml/itemProps3.xml><?xml version="1.0" encoding="utf-8"?>
<ds:datastoreItem xmlns:ds="http://schemas.openxmlformats.org/officeDocument/2006/customXml" ds:itemID="{E2B5214F-45C5-4731-91D0-404BEBFCAB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1329</Words>
  <Application>Microsoft Office PowerPoint</Application>
  <PresentationFormat>Personalizado</PresentationFormat>
  <Paragraphs>149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Office Theme</vt:lpstr>
      <vt:lpstr>Capacitación en pro de la Voz Módulo 4: Seguimiento, evaluación y aprendizaje</vt:lpstr>
      <vt:lpstr>Módulo 4: Seguimiento, evaluación y aprendizaje </vt:lpstr>
      <vt:lpstr>Módulo 4: Esquema</vt:lpstr>
      <vt:lpstr>Seguimiento, evaluación  y aprendizaje</vt:lpstr>
      <vt:lpstr>¿Por qué hacerlo? </vt:lpstr>
      <vt:lpstr>Desafíos para medir el trabajo en pro de la Voz</vt:lpstr>
      <vt:lpstr>Teoría del cambio y marcos lógicos</vt:lpstr>
      <vt:lpstr>Información cualitativa y cuantitativa</vt:lpstr>
      <vt:lpstr>Indicadores de muestra para medir los resultados en materia de Voz</vt:lpstr>
      <vt:lpstr>Enfoques cualitativos para medir  los resultados en materia de Voz</vt:lpstr>
      <vt:lpstr>Mapeo de Alcances</vt:lpstr>
      <vt:lpstr>Entrevistas de referencia (entrevistas con personas influyentes)  </vt:lpstr>
      <vt:lpstr>Recolección de resultados </vt:lpstr>
      <vt:lpstr>Los tres errores más grandes al hacer seguimiento y evaluación de proyectos de desarrollo</vt:lpstr>
      <vt:lpstr>Estrategias y prácticas apropiadas para el seguimiento, la evaluación y el aprendizaje </vt:lpstr>
      <vt:lpstr>Utilizar el marco de la Voz</vt:lpstr>
      <vt:lpstr>Utilizar el marco de la Voz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 training Module 4: Monitoring, evaluation and learning</dc:title>
  <dc:creator>N Frech</dc:creator>
  <cp:lastModifiedBy>Camila Rodríguez</cp:lastModifiedBy>
  <cp:revision>558</cp:revision>
  <dcterms:created xsi:type="dcterms:W3CDTF">2021-03-16T10:12:50Z</dcterms:created>
  <dcterms:modified xsi:type="dcterms:W3CDTF">2022-03-07T23:47:51Z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0x0101009EE9AC303336F04C920712D31A504716</vt:lpwstr>
  </property>
  <property fmtid="{D5CDD505-2E9C-101B-9397-08002B2CF9AE}" pid="3" name="Order">
    <vt:r8>1059500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