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authors.xml" ContentType="application/vnd.ms-powerpoint.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7"/>
  </p:notesMasterIdLst>
  <p:sldIdLst>
    <p:sldId id="410" r:id="rId2"/>
    <p:sldId id="413" r:id="rId3"/>
    <p:sldId id="339" r:id="rId4"/>
    <p:sldId id="340" r:id="rId5"/>
    <p:sldId id="290" r:id="rId6"/>
    <p:sldId id="342" r:id="rId7"/>
    <p:sldId id="343" r:id="rId8"/>
    <p:sldId id="415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0" r:id="rId25"/>
    <p:sldId id="291" r:id="rId26"/>
    <p:sldId id="361" r:id="rId27"/>
    <p:sldId id="362" r:id="rId28"/>
    <p:sldId id="363" r:id="rId29"/>
    <p:sldId id="364" r:id="rId30"/>
    <p:sldId id="365" r:id="rId31"/>
    <p:sldId id="366" r:id="rId32"/>
    <p:sldId id="367" r:id="rId33"/>
    <p:sldId id="414" r:id="rId34"/>
    <p:sldId id="369" r:id="rId35"/>
    <p:sldId id="370" r:id="rId36"/>
    <p:sldId id="371" r:id="rId37"/>
    <p:sldId id="372" r:id="rId38"/>
    <p:sldId id="373" r:id="rId39"/>
    <p:sldId id="374" r:id="rId40"/>
    <p:sldId id="375" r:id="rId41"/>
    <p:sldId id="376" r:id="rId42"/>
    <p:sldId id="377" r:id="rId43"/>
    <p:sldId id="292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</p:sldIdLst>
  <p:sldSz cx="10691813" cy="7559675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2ED3A8-DCEF-F7F1-ED96-32DECDFCDAEA}" name="Camila Rodríguez" initials="CR" userId="062712b443915e03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4343"/>
    <a:srgbClr val="938671"/>
    <a:srgbClr val="F25821"/>
    <a:srgbClr val="BD1A22"/>
    <a:srgbClr val="BB0F18"/>
    <a:srgbClr val="E9E7E3"/>
    <a:srgbClr val="ED13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37"/>
    <p:restoredTop sz="94694"/>
  </p:normalViewPr>
  <p:slideViewPr>
    <p:cSldViewPr snapToGrid="0" snapToObjects="1">
      <p:cViewPr varScale="1">
        <p:scale>
          <a:sx n="60" d="100"/>
          <a:sy n="60" d="100"/>
        </p:scale>
        <p:origin x="96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ustomXml" Target="../customXml/item2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65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8A94F-0D29-3D45-A36D-4FCF85C67C85}" type="datetimeFigureOut">
              <a:rPr lang="en-US" smtClean="0"/>
              <a:t>3/7/2022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F772C-0790-2C42-9F74-AF586204B9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6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2631887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B8C22-BD91-4949-953A-AE80FCD0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D7F005D-F4B8-48AC-91E0-920E790C6102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573924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F9481-03E7-E34C-83E4-BBE070749C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4230" y="4571881"/>
            <a:ext cx="9828189" cy="1183554"/>
          </a:xfrm>
        </p:spPr>
        <p:txBody>
          <a:bodyPr anchor="t" anchorCtr="0"/>
          <a:lstStyle>
            <a:lvl1pPr algn="l">
              <a:lnSpc>
                <a:spcPts val="4000"/>
              </a:lnSpc>
              <a:defRPr sz="3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BEA2E8-97D0-144F-AA4A-300690A65976}"/>
              </a:ext>
            </a:extLst>
          </p:cNvPr>
          <p:cNvSpPr/>
          <p:nvPr userDrawn="1"/>
        </p:nvSpPr>
        <p:spPr>
          <a:xfrm>
            <a:off x="9025247" y="7006699"/>
            <a:ext cx="1277172" cy="2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elpAge-logo-RGB.png">
            <a:extLst>
              <a:ext uri="{FF2B5EF4-FFF2-40B4-BE49-F238E27FC236}">
                <a16:creationId xmlns:a16="http://schemas.microsoft.com/office/drawing/2014/main" id="{1C8CB277-675F-ED4D-93B0-400851FFE3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9605" y="6033255"/>
            <a:ext cx="1840208" cy="1023722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B26710E-4E03-434D-B39C-83935480D36F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Registered charity no. 288180  © HelpAge International 2021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0AB0E3-C280-0441-9D00-FBE573F7CF23}"/>
              </a:ext>
            </a:extLst>
          </p:cNvPr>
          <p:cNvSpPr/>
          <p:nvPr userDrawn="1"/>
        </p:nvSpPr>
        <p:spPr>
          <a:xfrm>
            <a:off x="9927771" y="261257"/>
            <a:ext cx="506186" cy="5061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0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7835A-0020-EF40-9C89-BF2D7A1B2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8450743" cy="699637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6362-79CA-BE44-89E7-F11A4472A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450743" cy="4796544"/>
          </a:xfrm>
        </p:spPr>
        <p:txBody>
          <a:bodyPr>
            <a:noAutofit/>
          </a:bodyPr>
          <a:lstStyle>
            <a:lvl4pPr>
              <a:lnSpc>
                <a:spcPct val="120000"/>
              </a:lnSpc>
              <a:defRPr/>
            </a:lvl4pPr>
            <a:lvl5pPr>
              <a:defRPr sz="20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– 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46DF67-DB70-594F-B648-E111B8A39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410C0-9954-A44E-8C8B-AE28287F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809C76D-A8D6-4718-B9FB-5AE7C332EEBD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266223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110CE-1B14-9F47-B391-2EB273774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6D312-968E-F44D-A219-726EE9A154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800000"/>
            <a:ext cx="4847083" cy="479654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1258EA-FAFC-0D49-B4A2-FD9F8E4C4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2730" y="1800000"/>
            <a:ext cx="4847083" cy="47965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6BF19-927A-6D49-96E8-39D01C6D8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05BA88-FF44-0246-A67E-5DD6220E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0961E29-B661-460C-8EC4-EFD69D951E63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595419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1"/>
            <a:ext cx="6132086" cy="2924400"/>
          </a:xfrm>
          <a:solidFill>
            <a:schemeClr val="accent1">
              <a:alpha val="91858"/>
            </a:schemeClr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Voice training </a:t>
            </a:r>
          </a:p>
          <a:p>
            <a:r>
              <a:rPr lang="en-GB" dirty="0"/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4DD2087-6D67-6446-B8B5-55D774009B0D}"/>
              </a:ext>
            </a:extLst>
          </p:cNvPr>
          <p:cNvSpPr txBox="1">
            <a:spLocks/>
          </p:cNvSpPr>
          <p:nvPr userDrawn="1"/>
        </p:nvSpPr>
        <p:spPr>
          <a:xfrm>
            <a:off x="432000" y="6984000"/>
            <a:ext cx="3606187" cy="320376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Reg charity no.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232863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9BAE8-9F44-D141-901F-FC49B4E3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800000"/>
            <a:ext cx="9828000" cy="5056153"/>
          </a:xfrm>
          <a:solidFill>
            <a:schemeClr val="accent1"/>
          </a:solidFill>
        </p:spPr>
        <p:txBody>
          <a:bodyPr lIns="360000" tIns="360000" rIns="360000" bIns="360000" anchor="t" anchorCtr="0"/>
          <a:lstStyle>
            <a:lvl1pPr algn="l">
              <a:lnSpc>
                <a:spcPts val="5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B8F325-3EC2-434A-92FD-D962614D8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66FA9-C730-DF40-8AF9-31997C9FC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02D7494-E87A-45CE-B701-02BB43FDBAE3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962084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4046E-880C-5B47-8866-C4C74BD9F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8963AA-A790-C840-942A-5C67477DC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C0F4E0-9997-0048-9306-C063A6B4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46B273C-1A5D-4A73-9980-A8830294BEC1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146324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6F190D-0BA5-724D-980A-A92BF6409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Voice training 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12DD3-DC42-A749-A702-93AA80CA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CE87822-908A-4073-8468-745DA59D7F91}"/>
              </a:ext>
            </a:extLst>
          </p:cNvPr>
          <p:cNvSpPr txBox="1">
            <a:spLocks/>
          </p:cNvSpPr>
          <p:nvPr userDrawn="1"/>
        </p:nvSpPr>
        <p:spPr>
          <a:xfrm>
            <a:off x="431811" y="6985300"/>
            <a:ext cx="4722079" cy="32990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800" kern="1200" noProof="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Número de registro de organización benéfica: 288180  © HelpAge International 2021 </a:t>
            </a:r>
          </a:p>
        </p:txBody>
      </p:sp>
    </p:spTree>
    <p:extLst>
      <p:ext uri="{BB962C8B-B14F-4D97-AF65-F5344CB8AC3E}">
        <p14:creationId xmlns:p14="http://schemas.microsoft.com/office/powerpoint/2010/main" val="37826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CFC2DC09-AFF1-1648-A90D-41B7BF50E9D0}"/>
              </a:ext>
            </a:extLst>
          </p:cNvPr>
          <p:cNvSpPr/>
          <p:nvPr userDrawn="1"/>
        </p:nvSpPr>
        <p:spPr>
          <a:xfrm>
            <a:off x="10015185" y="360000"/>
            <a:ext cx="288000" cy="28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29A1D-BB69-0448-97C8-EE05C7863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  <a:prstGeom prst="rect">
            <a:avLst/>
          </a:prstGeom>
        </p:spPr>
        <p:txBody>
          <a:bodyPr vert="horz" lIns="0" tIns="0" rIns="0" bIns="0" numCol="1" rtlCol="0" anchor="t" anchorCtr="0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C6C2B-3C2A-7148-BF0D-9A6C234DD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800000"/>
            <a:ext cx="9829600" cy="479654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1E722-B0A3-304E-B635-290F7C8353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2000" y="7006699"/>
            <a:ext cx="935694" cy="402483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07EC3-1CEB-164E-9BDA-EE712DA22A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432000"/>
            <a:ext cx="4688640" cy="4062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lnSpc>
                <a:spcPts val="1000"/>
              </a:lnSpc>
              <a:defRPr sz="85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/>
              <a:t>Voice training</a:t>
            </a:r>
          </a:p>
          <a:p>
            <a:r>
              <a:rPr lang="en-GB" dirty="0">
                <a:solidFill>
                  <a:schemeClr val="accent3"/>
                </a:solidFill>
              </a:rPr>
              <a:t>Module 1: Introduction to Voice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B669D-1C1D-0446-9C29-5B52E6503A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14419" y="434003"/>
            <a:ext cx="288000" cy="20457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850" b="1">
                <a:solidFill>
                  <a:schemeClr val="bg1"/>
                </a:solidFill>
              </a:defRPr>
            </a:lvl1pPr>
          </a:lstStyle>
          <a:p>
            <a:fld id="{50F209D7-C180-5B4A-A7C2-AD533727DAA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45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0" r:id="rId3"/>
    <p:sldLayoutId id="2147483652" r:id="rId4"/>
    <p:sldLayoutId id="2147483651" r:id="rId5"/>
    <p:sldLayoutId id="2147483656" r:id="rId6"/>
    <p:sldLayoutId id="2147483654" r:id="rId7"/>
    <p:sldLayoutId id="2147483655" r:id="rId8"/>
  </p:sldLayoutIdLst>
  <p:hf hdr="0" dt="0"/>
  <p:txStyles>
    <p:titleStyle>
      <a:lvl1pPr algn="l" defTabSz="801929" rtl="0" eaLnBrk="1" latinLnBrk="0" hangingPunct="1">
        <a:lnSpc>
          <a:spcPts val="3300"/>
        </a:lnSpc>
        <a:spcBef>
          <a:spcPct val="0"/>
        </a:spcBef>
        <a:buNone/>
        <a:defRPr sz="2800" b="1" kern="1200">
          <a:solidFill>
            <a:schemeClr val="accent3"/>
          </a:solidFill>
          <a:latin typeface="+mn-lt"/>
          <a:ea typeface="+mj-ea"/>
          <a:cs typeface="+mj-cs"/>
        </a:defRPr>
      </a:lvl1pPr>
    </p:titleStyle>
    <p:bodyStyle>
      <a:lvl1pPr marL="6350" indent="0" algn="l" defTabSz="801929" rtl="0" eaLnBrk="1" latinLnBrk="0" hangingPunct="1">
        <a:lnSpc>
          <a:spcPct val="90000"/>
        </a:lnSpc>
        <a:spcBef>
          <a:spcPts val="877"/>
        </a:spcBef>
        <a:buFontTx/>
        <a:buNone/>
        <a:tabLst/>
        <a:defRPr sz="22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11112" indent="0" algn="l" defTabSz="801929" rtl="0" eaLnBrk="1" latinLnBrk="0" hangingPunct="1">
        <a:lnSpc>
          <a:spcPct val="90000"/>
        </a:lnSpc>
        <a:spcBef>
          <a:spcPts val="439"/>
        </a:spcBef>
        <a:buFontTx/>
        <a:buNone/>
        <a:tabLst/>
        <a:defRPr sz="2000" b="1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11112" indent="0" algn="l" defTabSz="801929" rtl="0" eaLnBrk="1" latinLnBrk="0" hangingPunct="1">
        <a:lnSpc>
          <a:spcPct val="120000"/>
        </a:lnSpc>
        <a:spcBef>
          <a:spcPts val="1039"/>
        </a:spcBef>
        <a:buClr>
          <a:schemeClr val="accent1"/>
        </a:buClr>
        <a:buSzPct val="120000"/>
        <a:buFont typeface="Arial" panose="020B0604020202020204" pitchFamily="34" charset="0"/>
        <a:buNone/>
        <a:tabLst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1112" indent="0" algn="l" defTabSz="801929" rtl="0" eaLnBrk="1" latinLnBrk="0" hangingPunct="1">
        <a:lnSpc>
          <a:spcPct val="90000"/>
        </a:lnSpc>
        <a:spcBef>
          <a:spcPts val="439"/>
        </a:spcBef>
        <a:buClr>
          <a:schemeClr val="accent1"/>
        </a:buClr>
        <a:buSzPct val="120000"/>
        <a:buFontTx/>
        <a:buNone/>
        <a:tabLst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205304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606269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3007233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408197" indent="-200482" algn="l" defTabSz="801929" rtl="0" eaLnBrk="1" latinLnBrk="0" hangingPunct="1">
        <a:lnSpc>
          <a:spcPct val="90000"/>
        </a:lnSpc>
        <a:spcBef>
          <a:spcPts val="439"/>
        </a:spcBef>
        <a:buFont typeface="Arial" panose="020B0604020202020204" pitchFamily="34" charset="0"/>
        <a:buChar char="•"/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1pPr>
      <a:lvl2pPr marL="400964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2pPr>
      <a:lvl3pPr marL="801929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3pPr>
      <a:lvl4pPr marL="1202893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4pPr>
      <a:lvl5pPr marL="1603858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5pPr>
      <a:lvl6pPr marL="2004822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6pPr>
      <a:lvl7pPr marL="2405786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7pPr>
      <a:lvl8pPr marL="2806751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8pPr>
      <a:lvl9pPr marL="3207715" algn="l" defTabSz="801929" rtl="0" eaLnBrk="1" latinLnBrk="0" hangingPunct="1">
        <a:defRPr sz="15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slide" Target="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D499C3-F5F4-B44D-8871-40E1F2C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45906" y="1440000"/>
            <a:ext cx="4914094" cy="3274504"/>
          </a:xfrm>
        </p:spPr>
        <p:txBody>
          <a:bodyPr/>
          <a:lstStyle/>
          <a:p>
            <a:r>
              <a:rPr lang="es-CO" dirty="0">
                <a:solidFill>
                  <a:schemeClr val="accent4"/>
                </a:solidFill>
              </a:rPr>
              <a:t>Capacitación en pro de la Voz</a:t>
            </a:r>
            <a:br>
              <a:rPr lang="en-GB" dirty="0"/>
            </a:br>
            <a:r>
              <a:rPr lang="es-CO" dirty="0"/>
              <a:t>Módulo 3: </a:t>
            </a:r>
            <a:br>
              <a:rPr lang="es-CO" dirty="0"/>
            </a:br>
            <a:r>
              <a:rPr lang="es-CO" dirty="0"/>
              <a:t>El marco de la Voz y enfoques sobre responsabilidad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F039469-E6AD-5449-9EBF-6DE402CC5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75A843-0032-5547-AED5-3C0C5E36F2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0" b="110"/>
          <a:stretch/>
        </p:blipFill>
        <p:spPr>
          <a:xfrm>
            <a:off x="431812" y="432000"/>
            <a:ext cx="4722079" cy="6443376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438DFF0-31E7-1D4B-B645-B39040F4F0BC}"/>
              </a:ext>
            </a:extLst>
          </p:cNvPr>
          <p:cNvSpPr txBox="1">
            <a:spLocks/>
          </p:cNvSpPr>
          <p:nvPr/>
        </p:nvSpPr>
        <p:spPr>
          <a:xfrm rot="16200000">
            <a:off x="-899003" y="1927324"/>
            <a:ext cx="2972046" cy="187664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HelpAge International</a:t>
            </a:r>
          </a:p>
        </p:txBody>
      </p:sp>
    </p:spTree>
    <p:extLst>
      <p:ext uri="{BB962C8B-B14F-4D97-AF65-F5344CB8AC3E}">
        <p14:creationId xmlns:p14="http://schemas.microsoft.com/office/powerpoint/2010/main" val="3140360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Discusión grupal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524384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" sz="2200" dirty="0"/>
              <a:t>¿Qué enfoques ha utilizado el proyecto para tratar de ser más inclusivo?</a:t>
            </a:r>
            <a:endParaRPr lang="en-GB" sz="2200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n-GB" sz="2200" dirty="0"/>
              <a:t>¿</a:t>
            </a:r>
            <a:r>
              <a:rPr lang="es-CO" sz="2200" dirty="0"/>
              <a:t>Qué otros enfoques podríamos utilizar?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¿Por qué es importante la inclusión?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¿Ha aprendido algo de su propia experiencia que le gustaría compartir?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C7B070-B832-6642-80A1-C1C86FD4D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E0A83B8-C2EE-4499-9B16-8658B8EF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126444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Informar y empoderar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897612" cy="4796544"/>
          </a:xfrm>
        </p:spPr>
        <p:txBody>
          <a:bodyPr/>
          <a:lstStyle/>
          <a:p>
            <a:pPr lvl="3"/>
            <a:r>
              <a:rPr lang="es-CO" b="1" i="1" dirty="0">
                <a:solidFill>
                  <a:schemeClr val="accent2"/>
                </a:solidFill>
              </a:rPr>
              <a:t>“Tengo acceso a la información y al conocimiento relacionado con mis derechos y tengo los recursos, las habilidades y la confianza para exigir esos derechos y elevar mi voz.”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Acceder a la información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Fortalecer el poder del interior, aumentando la autonomía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Ser un agente del cambio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Fomentar el liderazgo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A3AF0E8-DE29-4308-9CEC-7EBDF9A6D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1938464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Acceder a la </a:t>
            </a:r>
            <a:r>
              <a:rPr lang="en-GB" dirty="0" err="1"/>
              <a:t>información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6906349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La información es poder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Debe ser accesible y oportuna</a:t>
            </a:r>
          </a:p>
          <a:p>
            <a:pPr lvl="3"/>
            <a:r>
              <a:rPr lang="es-CO" sz="2200" dirty="0"/>
              <a:t>¿Cuáles son los mejores canales para difundir información? ¿Cómo podemos hacer que la información sea accesible a las diversas personas mayores con las que trabajamos?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9186C56-3F09-4640-B90A-AEB65C699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443" y="4660287"/>
            <a:ext cx="3113596" cy="1636342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086FF2B-CE75-4969-8751-11C09E17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007247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Discusión grupal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00000"/>
            <a:ext cx="9040614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n-GB" sz="2200" dirty="0"/>
              <a:t>¿</a:t>
            </a:r>
            <a:r>
              <a:rPr lang="es-CO" sz="2200" dirty="0"/>
              <a:t>Cómo cree que ocurre el proceso de empoderamiento?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¿Cuáles son los elementos facilitadores clave?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¿Cómo puede usted apoyar este proceso con diversas personas (incluyendo mujeres mayores y personas mayores con discapacidad)?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AADA1AD-31F4-B14A-A12C-9CEFF0390A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FE3F22E4-EB6A-43BD-92E1-108C56A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94534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Compartir y combinar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799682" cy="4796544"/>
          </a:xfrm>
        </p:spPr>
        <p:txBody>
          <a:bodyPr/>
          <a:lstStyle/>
          <a:p>
            <a:pPr lvl="3"/>
            <a:r>
              <a:rPr lang="es-CO" b="1" i="1" dirty="0">
                <a:solidFill>
                  <a:schemeClr val="accent3"/>
                </a:solidFill>
              </a:rPr>
              <a:t>“Tengo la oportunidad de reunirme con otros, compartir mis experiencias y discutir con ellos. Todos podemos expresar nuestra necesidades, identificar soluciones y formar una voz colectiva, legítima y representativa.” </a:t>
            </a:r>
          </a:p>
          <a:p>
            <a:pPr lvl="3"/>
            <a:r>
              <a:rPr lang="es-CO" dirty="0"/>
              <a:t>Crear una voz colectiva: ofrecer a las personas mayores las oportunidades y la capacidad para juntarse con otras personas en un lugar seguro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Un espacio para compartir experiencias, debatir e identificar necesidades específicas en común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00801B8-12EB-421F-B4F1-471C588CC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751047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Ejercicio en grupo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858341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¿Qué espacios pueden ser seguros para que las personas mayores discutan asuntos y creen una voz colectiva?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¿Con qué debería usted tener particular cuidado al ser coordinador de tales espacios?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1B79EED-471B-4A4C-BD01-024988703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766" y="3544939"/>
            <a:ext cx="2835796" cy="2959092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8608906B-A55D-4DC6-9867-254A1D263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251106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Aspectos clave sobre los espacios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546"/>
            <a:ext cx="9870419" cy="4796544"/>
          </a:xfrm>
        </p:spPr>
        <p:txBody>
          <a:bodyPr/>
          <a:lstStyle/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O" sz="1900" dirty="0"/>
              <a:t>¿Qué tan inclusivos, representativos y democráticos son estos espacios (grupos de personas mayores, grupos comunitarios, etc.)?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O" sz="1900" dirty="0"/>
              <a:t>¿Los miembros de estos grupos son designados o elegidos?  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O" sz="1900" dirty="0"/>
              <a:t>¿Cuáles son las reglas del juego para este espacio? </a:t>
            </a:r>
            <a:br>
              <a:rPr lang="es-CO" sz="1900" dirty="0"/>
            </a:br>
            <a:r>
              <a:rPr lang="es-CO" sz="1900" dirty="0"/>
              <a:t>¿Quién convoca la reunión, quién la preside, quién decide la agenda, quién habla? 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O" sz="1900" dirty="0"/>
              <a:t>¿Qué tan volátiles son estos espacios? ¿Qué tan seguido cambian sus miembros? 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O" sz="1900" dirty="0"/>
              <a:t>¿Ante quiénes son los miembros responsables? ¿De qué son responsables?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O" sz="1900" dirty="0"/>
              <a:t>¿Está el espacio controlado? ¿Cuáles son las dinámicas de poder dentro del espacio? </a:t>
            </a:r>
          </a:p>
          <a:p>
            <a:pPr marL="354012" lvl="3" indent="-342900">
              <a:spcBef>
                <a:spcPts val="700"/>
              </a:spcBef>
              <a:buFont typeface="Arial" panose="020B0604020202020204" pitchFamily="34" charset="0"/>
              <a:buChar char="•"/>
            </a:pPr>
            <a:r>
              <a:rPr lang="es-CO" sz="1900" dirty="0"/>
              <a:t>¿Qué tan efectivo es el espacio? ¿Qué tipo de decisiones se toman? ¿Se pueden lograr acuerdos, tomar decisiones y presentar propuestas?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16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33FD946-BD77-4BA0-B5D5-352A83543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950370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Discusión grupal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197775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¿Qué es el liderazgo para usted?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¿Dónde busca usted liderazgo?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¿Cómo puede reconocer a un buen líder?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¿Por qué es importante promover el liderazgo de las mujeres?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17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2F45796-5E4B-A443-9E8C-B7B5A328C2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874E4853-ACBF-43B1-8834-2CE521748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7863054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Amplificar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413457" cy="4796544"/>
          </a:xfrm>
        </p:spPr>
        <p:txBody>
          <a:bodyPr/>
          <a:lstStyle/>
          <a:p>
            <a:pPr lvl="3"/>
            <a:r>
              <a:rPr lang="es-CO" b="1" i="1" dirty="0">
                <a:solidFill>
                  <a:schemeClr val="tx2"/>
                </a:solidFill>
              </a:rPr>
              <a:t>“Tengo la oportunidad de hacer escuchar mi voz mediante una variedad de canales y de unirme a otros para hacer actividades de campaña, influir en agendas y crear movimientos para el cambio.”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Implica apoyar a las personas mayores para que comuniquen su voz individual o colectiva a través de distintos canales en distintos niveles.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Las voces de las personas mayores se pueden amplificar de muchas maneras (incluyendo la defensa y las actividades de campaña a través de distintos canales).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Las personas mayores necesitan fortaleza, habilidades, recursos y apoyo para unirse y construir alianzas, redes o plataformas con organizaciones más amplias de la sociedad civil.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40AC133-BF28-4192-85E9-631AD581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0807475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Discusión grupal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197775" cy="4796544"/>
          </a:xfrm>
        </p:spPr>
        <p:txBody>
          <a:bodyPr/>
          <a:lstStyle/>
          <a:p>
            <a:pPr lvl="3"/>
            <a:r>
              <a:rPr lang="es-CO" sz="2200" dirty="0"/>
              <a:t>¿Por qué cree usted que hacer actividades de campaña y crear coaliciones pueden ser herramientas efectivas para amplificar las voces de las personas mayores?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19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2923752-AD1D-284A-B5B7-B1393E17CB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3A3C4DC9-75D8-4FB1-A543-B8261CD4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394828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E6FC6AA-D595-3749-8322-1452B6755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s-CO" dirty="0"/>
              <a:t>Módulo 3: Desempacar los ámbitos del marco de la Voz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E2D9A-AEB1-C34A-8251-18A59072F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2160000"/>
            <a:ext cx="9139703" cy="4796544"/>
          </a:xfrm>
        </p:spPr>
        <p:txBody>
          <a:bodyPr/>
          <a:lstStyle/>
          <a:p>
            <a:pPr lvl="3"/>
            <a:r>
              <a:rPr lang="es-ES_tradnl" dirty="0"/>
              <a:t>El kit de instrumentos para el trabajo en pro de la Voz se desarrolló para capacitar al personal de HelpAge y a los miembros de la red, con el fin de que entiendan los elementos clave del marco de la Voz y los conceptos que lo respaldan, y para fortalecer su capacidad de implementar actividades relacionadas con la Voz. </a:t>
            </a:r>
            <a:endParaRPr lang="en-US" dirty="0"/>
          </a:p>
          <a:p>
            <a:pPr lvl="3"/>
            <a:r>
              <a:rPr lang="es-CO" b="1" dirty="0"/>
              <a:t>Este es el tercero de cuatro módulos en PowerPoint que se diseñaron para acompañar la guía del facilitador durante el trabajo en las distintas sesiones. El Módulo 3 examina los distintos ámbitos en el marco de la Voz y trata los mecanismos de responsabilidad social.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98C161-A833-5440-AC75-87EC46C23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C0912-1671-C64E-8DF9-4413221D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12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Escuchar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9226349" cy="4796544"/>
          </a:xfrm>
        </p:spPr>
        <p:txBody>
          <a:bodyPr/>
          <a:lstStyle/>
          <a:p>
            <a:pPr lvl="3"/>
            <a:r>
              <a:rPr lang="es-CO" b="1" i="1" dirty="0">
                <a:solidFill>
                  <a:schemeClr val="accent1"/>
                </a:solidFill>
              </a:rPr>
              <a:t>“Mi voz es escuchada mediante mi participación activa e influye en procesos de toma de decisiones. Los gobiernos y otras personas con poder responden a mis necesidades y derechos.”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Poder para: cómo acceder a los espacios “correctos” con mensajes efectivos para obtener una respuesta de los representantes del gobierno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20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42CB29A9-4DF9-4B85-8FB3-47CB84B8A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581765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F46CE-F8EA-8148-948F-E7E0FF2AF9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CO" dirty="0"/>
              <a:t>Principios de responsabilidad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1F99A5E-B92C-48D4-8B16-EA07B3074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540484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76512E-A85F-A24C-BB62-0B4100DE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00000"/>
            <a:ext cx="982781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Los garantes de derechos (tales como el gobierno) son responsables ante los titulares de derechos (como lo es el público)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3 conceptos clave: rendición de cuentas, capacidad de respuesta y sanciones </a:t>
            </a:r>
          </a:p>
          <a:p>
            <a:pPr marL="763588" lvl="3" indent="-406400">
              <a:buSzPct val="80000"/>
            </a:pPr>
            <a:r>
              <a:rPr lang="es-CO" sz="2400" b="1" dirty="0">
                <a:solidFill>
                  <a:schemeClr val="accent1"/>
                </a:solidFill>
              </a:rPr>
              <a:t>—</a:t>
            </a:r>
            <a:r>
              <a:rPr lang="es-CO" sz="2400" dirty="0"/>
              <a:t> </a:t>
            </a:r>
            <a:r>
              <a:rPr lang="es-CO" sz="2200" b="1" dirty="0">
                <a:solidFill>
                  <a:schemeClr val="accent1"/>
                </a:solidFill>
              </a:rPr>
              <a:t>Rendición de cuentas</a:t>
            </a:r>
            <a:r>
              <a:rPr lang="es-CO" sz="2200" dirty="0"/>
              <a:t> – introducir leyes y políticas que respondan a las necesidades y a los derechos de las personas </a:t>
            </a:r>
          </a:p>
          <a:p>
            <a:pPr marL="763588" lvl="3" indent="-406400">
              <a:buSzPct val="80000"/>
            </a:pPr>
            <a:r>
              <a:rPr lang="es-CO" sz="2400" b="1" dirty="0">
                <a:solidFill>
                  <a:schemeClr val="accent1"/>
                </a:solidFill>
              </a:rPr>
              <a:t>—</a:t>
            </a:r>
            <a:r>
              <a:rPr lang="es-CO" sz="2400" dirty="0"/>
              <a:t> </a:t>
            </a:r>
            <a:r>
              <a:rPr lang="es-CO" sz="2200" b="1" dirty="0">
                <a:solidFill>
                  <a:schemeClr val="accent1"/>
                </a:solidFill>
              </a:rPr>
              <a:t>Capacidad de respuesta</a:t>
            </a:r>
            <a:r>
              <a:rPr lang="es-CO" sz="2200" dirty="0"/>
              <a:t> – responder a las necesidades y a los derechos de las personas sin importar si hay leyes o políticas vigentes</a:t>
            </a:r>
          </a:p>
          <a:p>
            <a:pPr marL="763588" lvl="3" indent="-406400">
              <a:buSzPct val="80000"/>
            </a:pPr>
            <a:r>
              <a:rPr lang="es-CO" sz="2400" b="1" dirty="0">
                <a:solidFill>
                  <a:schemeClr val="accent1"/>
                </a:solidFill>
              </a:rPr>
              <a:t>—</a:t>
            </a:r>
            <a:r>
              <a:rPr lang="es-CO" sz="2400" dirty="0"/>
              <a:t> </a:t>
            </a:r>
            <a:r>
              <a:rPr lang="es-CO" sz="2200" b="1" dirty="0">
                <a:solidFill>
                  <a:schemeClr val="accent1"/>
                </a:solidFill>
              </a:rPr>
              <a:t>Sanciones</a:t>
            </a:r>
            <a:r>
              <a:rPr lang="es-CO" sz="2200" dirty="0"/>
              <a:t> – medidas para sancionar (penalizar) a los garantes de derechos que no cumplen con sus responsabilidades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5D4D6E-0493-CE4A-BBD7-2BB07589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Aspectos clave de la responsabilidad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72C43814-EEF3-4A8A-B53A-ED51CDCD2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738051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F76512E-A85F-A24C-BB62-0B4100DE2B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00000"/>
            <a:ext cx="8298641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Es impulsada por los ciudadanos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Los ciudadanos exigen/cuestionan/impugnan con el fin de tener acceso a sus derechos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Colaboración y diálogo entre los titulares y los garantes de derechos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23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C5D4D6E-0493-CE4A-BBD7-2BB07589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¿Qué es la responsabilidad social?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FA57E17-1672-40A4-8B14-75FC168A4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3018868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F46CE-F8EA-8148-948F-E7E0FF2AF9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CO" dirty="0"/>
              <a:t>Seguimiento a los ciudadanos mayores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F13291B-59B9-46B9-A643-BB2F187E6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77668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1A9BF-4CAC-4C40-89C9-3AEDB312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115036"/>
            <a:ext cx="3298320" cy="699637"/>
          </a:xfrm>
        </p:spPr>
        <p:txBody>
          <a:bodyPr/>
          <a:lstStyle/>
          <a:p>
            <a:r>
              <a:rPr lang="es-CO" dirty="0"/>
              <a:t>Ciclo de seguimiento </a:t>
            </a:r>
            <a:br>
              <a:rPr lang="es-CO" dirty="0"/>
            </a:br>
            <a:r>
              <a:rPr lang="es-CO" dirty="0"/>
              <a:t>de los ciudadanos mayores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7ACEC-A198-3947-96A4-578B9CD59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25</a:t>
            </a:fld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4EEC61-E978-4275-9343-F6041B0CE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5362" y="638573"/>
            <a:ext cx="7656397" cy="6367339"/>
          </a:xfrm>
          <a:prstGeom prst="rect">
            <a:avLst/>
          </a:prstGeom>
        </p:spPr>
      </p:pic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BC2CAFA2-8899-44A6-997A-7324B05A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4567251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F46CE-F8EA-8148-948F-E7E0FF2AF9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CO" dirty="0"/>
              <a:t>Tarjeta de puntuación comunitaria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26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F11B683-9EC5-476F-8E19-39B5E992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093742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684A2-B04D-B549-9F8D-4D573A5B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316434" cy="699637"/>
          </a:xfrm>
        </p:spPr>
        <p:txBody>
          <a:bodyPr/>
          <a:lstStyle/>
          <a:p>
            <a:r>
              <a:rPr lang="es-CO" dirty="0"/>
              <a:t>¿Qué es la tarjeta de puntuación comunitaria?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E12A9-77FD-8C40-95B0-E741839D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952786"/>
            <a:ext cx="7487634" cy="4643757"/>
          </a:xfrm>
        </p:spPr>
        <p:txBody>
          <a:bodyPr/>
          <a:lstStyle/>
          <a:p>
            <a:pPr lvl="3"/>
            <a:r>
              <a:rPr lang="es-CO" dirty="0"/>
              <a:t>Es un instrumento que los grupos comunitarios pueden usar para monitorear y evaluar los servicios públicos. Es una manera de hacer que los proveedores de servicios sean más responsables ante los usuarios.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CB47-0A38-BB4E-AC44-D93FD74F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27</a:t>
            </a:fld>
            <a:endParaRPr lang="en-US"/>
          </a:p>
        </p:txBody>
      </p:sp>
      <p:pic>
        <p:nvPicPr>
          <p:cNvPr id="8" name="Picture 7" descr="A red and white logo&#10;&#10;Description automatically generated with low confidence">
            <a:extLst>
              <a:ext uri="{FF2B5EF4-FFF2-40B4-BE49-F238E27FC236}">
                <a16:creationId xmlns:a16="http://schemas.microsoft.com/office/drawing/2014/main" id="{E9E975B5-D99C-F34C-86FD-D1644B3A4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75" y="4656297"/>
            <a:ext cx="2585902" cy="1698204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274A08BA-0109-4508-AE22-00FAEC97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4376119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684A2-B04D-B549-9F8D-4D573A5B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22298"/>
            <a:ext cx="9021966" cy="699637"/>
          </a:xfrm>
        </p:spPr>
        <p:txBody>
          <a:bodyPr/>
          <a:lstStyle/>
          <a:p>
            <a:r>
              <a:rPr lang="es-CO" dirty="0"/>
              <a:t>Beneficios de la tarjeta de puntuación comunitaria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E12A9-77FD-8C40-95B0-E741839D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393" y="1666314"/>
            <a:ext cx="9870420" cy="5231786"/>
          </a:xfrm>
        </p:spPr>
        <p:txBody>
          <a:bodyPr/>
          <a:lstStyle/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dirty="0"/>
              <a:t>Facilita un entendimiento común de los problemas y las soluciones a estos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dirty="0"/>
              <a:t>Promueve la participación y el diálogo de la comunidad y mejora la relación con los proveedores de servicios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dirty="0"/>
              <a:t>Empodera a los usuarios, lo que conlleva a un seguimiento comunitario de los servicios, y aumenta la apropiación de los servicios y proyectos por parte de la comunidad 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dirty="0"/>
              <a:t>Facilita la rendición de cuentas, transparencia y responsabilidad de los proveedores de servicios 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dirty="0"/>
              <a:t>Da claridad a los roles y responsabilidades que tienen los usuarios en la prestación de servicios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dirty="0"/>
              <a:t>Puede exponer a oficiales corruptos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dirty="0"/>
              <a:t>Puede usarse por los proveedores de servicios para que, junto con la comunidad, monitoreen el progreso y la calidad de los servicios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CB47-0A38-BB4E-AC44-D93FD74F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28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129DE22A-A49E-43EB-8F7A-BE1219B9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1720738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684A2-B04D-B549-9F8D-4D573A5B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455919" cy="699637"/>
          </a:xfrm>
        </p:spPr>
        <p:txBody>
          <a:bodyPr/>
          <a:lstStyle/>
          <a:p>
            <a:r>
              <a:rPr lang="es-CO" dirty="0"/>
              <a:t>Retos de la tarjeta de puntuación comunitaria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E12A9-77FD-8C40-95B0-E741839D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14674"/>
            <a:ext cx="9026325" cy="4781870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Requiere tiempo y excelentes aptitudes de facilitación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En ocasiones, puede crear conflicto si no se facilita adecuadamente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Se puede centrar en los individuos (en vez de en los servicios y sistemas)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Puede generar expectativas muy altas, que podrían ser difíciles de alcanzar a corto plazo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Requiere un ambiente facilitador (democracia, sistemas descentralizados, políticas de seguimiento social, disposición de los representantes del gobierno, una asignación presupuestaria adecuada, un enfoque inclusivo a la participación de la comunidad)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CB47-0A38-BB4E-AC44-D93FD74F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29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20BE0F3-AD15-4FA5-9BC4-278F00D9F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838641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3FC836-A83A-CC44-B54E-F78160D949EA}"/>
              </a:ext>
            </a:extLst>
          </p:cNvPr>
          <p:cNvSpPr/>
          <p:nvPr/>
        </p:nvSpPr>
        <p:spPr>
          <a:xfrm>
            <a:off x="432000" y="1799999"/>
            <a:ext cx="9827813" cy="5025083"/>
          </a:xfrm>
          <a:prstGeom prst="rect">
            <a:avLst/>
          </a:prstGeom>
          <a:solidFill>
            <a:schemeClr val="tx2"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A6ED12F-9875-F049-A54F-998A5A4AE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Módulo 3: Esquema</a:t>
            </a:r>
            <a:br>
              <a:rPr lang="en-US" dirty="0"/>
            </a:b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87C11D3-D9B3-C749-9124-552681F017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000" y="2016000"/>
            <a:ext cx="459508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Factores contextuales críticos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Ámbito de involucrar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Ámbito de informar y empoderar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Ámbito de compartir y combinar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Ámbito de amplificar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Ámbito de escuchar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Principios de responsabilidad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52C609F-1E26-DD45-9CE2-C9DA49273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90246" y="2016000"/>
            <a:ext cx="4758404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Seguimiento a las personas mayores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Tarjeta de puntuación comunitaria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Auditoria social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Trabajo en presupuesto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Reflexión sobre los enfoques de responsabilidad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sz="2200" dirty="0"/>
              <a:t>Elementos facilitadores y barreras para el trabajo en Voz</a:t>
            </a:r>
            <a:endParaRPr lang="es-CO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30B6B-90B2-B046-BCEE-256CBA05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A00582E4-1D5D-45EA-BEBC-5273DA8D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6117003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0684A2-B04D-B549-9F8D-4D573A5BF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876805"/>
            <a:ext cx="9312075" cy="684964"/>
          </a:xfrm>
        </p:spPr>
        <p:txBody>
          <a:bodyPr/>
          <a:lstStyle/>
          <a:p>
            <a:r>
              <a:rPr lang="es-CO" dirty="0"/>
              <a:t>Tips para facilitar la tarjeta de puntuación comunitaria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9E12A9-77FD-8C40-95B0-E741839DA0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786698"/>
            <a:ext cx="9870419" cy="4659256"/>
          </a:xfrm>
        </p:spPr>
        <p:txBody>
          <a:bodyPr/>
          <a:lstStyle/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sz="1800" dirty="0"/>
              <a:t>Entienda bien su contexto (mecanismos de prestación de servicios y cuellos de botella).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sz="1800" dirty="0"/>
              <a:t>Asegúrese de que en el equipo que utiliza la tarjeta de puntuación comunitaria haya alguien con buenas aptitudes como facilitador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sz="1800" dirty="0"/>
              <a:t>Presente el proceso como una solución de problemas colectiva, en vez de como solo una herramienta para evaluar servicios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sz="1800" dirty="0"/>
              <a:t>Asegure la participación de los proveedores de servicios y representantes locales del gobierno en todos los niveles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sz="1800" dirty="0"/>
              <a:t>Sensibilice a los usuarios y proveedores de servicios sobre sus derechos y deberes antes de que usted use la tarjeta para darles un puntaje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sz="1800" dirty="0"/>
              <a:t>Sea explícito sobre el potencial y las limitaciones de la tarjeta de puntuación comunitaria</a:t>
            </a:r>
          </a:p>
          <a:p>
            <a:pPr marL="354012" lvl="3" indent="-342900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s-CO" sz="1800" dirty="0"/>
              <a:t>Asegure la participación y el apoyo de las organizaciones de la sociedad civil y de los líderes locales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22CB47-0A38-BB4E-AC44-D93FD74FE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30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1FB65B8-61A9-4D3E-B1E1-E20166369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817307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FDF46CE-F8EA-8148-948F-E7E0FF2AF95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CO" dirty="0"/>
              <a:t>Auditoría 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60D47B-10F5-4746-8388-BE315C3B6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31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11C91BB-6A80-427C-AB31-7555991D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5025421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Auditoría social</a:t>
            </a:r>
            <a:br>
              <a:rPr lang="en-GB" dirty="0"/>
            </a:b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7A80-0082-404B-A9EE-5E33D0559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Método participativo para investigar si los proyectos del gobierno se han implementado tal como se planearon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Por lo general, se usa para proyectos de infraestructura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Identifica si hay disparidades entre el plan y lo que en realidad se ejecuta y entrega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 descr="Logo&#10;&#10;Description automatically generated with medium confidence">
            <a:extLst>
              <a:ext uri="{FF2B5EF4-FFF2-40B4-BE49-F238E27FC236}">
                <a16:creationId xmlns:a16="http://schemas.microsoft.com/office/drawing/2014/main" id="{9AB017B6-2CCC-C24D-85C7-C5ED2FFBD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8590" y="4567397"/>
            <a:ext cx="3485829" cy="1717655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E76DAFE-229C-420B-8849-8ECB34835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1853996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Pasos clave</a:t>
            </a:r>
            <a:br>
              <a:rPr lang="en-GB" dirty="0"/>
            </a:br>
            <a:br>
              <a:rPr lang="en-GB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33</a:t>
            </a:fld>
            <a:endParaRPr lang="en-US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59CD7E5-24FC-FC4A-8185-33EF91B27D4F}"/>
              </a:ext>
            </a:extLst>
          </p:cNvPr>
          <p:cNvSpPr txBox="1">
            <a:spLocks/>
          </p:cNvSpPr>
          <p:nvPr/>
        </p:nvSpPr>
        <p:spPr>
          <a:xfrm>
            <a:off x="431998" y="1800000"/>
            <a:ext cx="9648000" cy="1079387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144000" rIns="360000" bIns="144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b="1" dirty="0">
                <a:solidFill>
                  <a:schemeClr val="accent1"/>
                </a:solidFill>
              </a:rPr>
              <a:t>Paso 1. Mejorar el acceso de los ciudadanos a la información de los documentos gubernamentales, de acuerdo con sus derechos 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1648DB8E-2E3C-AB46-A0B6-B769789A8A0E}"/>
              </a:ext>
            </a:extLst>
          </p:cNvPr>
          <p:cNvSpPr txBox="1">
            <a:spLocks/>
          </p:cNvSpPr>
          <p:nvPr/>
        </p:nvSpPr>
        <p:spPr>
          <a:xfrm>
            <a:off x="431998" y="3108636"/>
            <a:ext cx="9648000" cy="1080000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144000" rIns="360000" bIns="144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b="1" dirty="0">
                <a:solidFill>
                  <a:schemeClr val="accent2"/>
                </a:solidFill>
              </a:rPr>
              <a:t>Paso 2. Analizar la información que parece ser comprobada, exacta e imparcial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04F06950-4C65-3541-9A2A-968970CFB514}"/>
              </a:ext>
            </a:extLst>
          </p:cNvPr>
          <p:cNvSpPr txBox="1">
            <a:spLocks/>
          </p:cNvSpPr>
          <p:nvPr/>
        </p:nvSpPr>
        <p:spPr>
          <a:xfrm>
            <a:off x="431998" y="4417885"/>
            <a:ext cx="9648000" cy="1080000"/>
          </a:xfrm>
          <a:prstGeom prst="rect">
            <a:avLst/>
          </a:prstGeom>
          <a:solidFill>
            <a:schemeClr val="tx2">
              <a:alpha val="14000"/>
            </a:schemeClr>
          </a:solidFill>
        </p:spPr>
        <p:txBody>
          <a:bodyPr vert="horz" lIns="144000" tIns="144000" rIns="360000" bIns="144000" rtlCol="0" anchor="ctr" anchorCtr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>
              <a:buSzPct val="100000"/>
            </a:pPr>
            <a:r>
              <a:rPr lang="es-CO" b="1" dirty="0">
                <a:solidFill>
                  <a:schemeClr val="accent3"/>
                </a:solidFill>
              </a:rPr>
              <a:t>Paso 3. Organizar una audiencia pública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66D40BC-903D-4AC9-A944-845F64BFA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9514063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Resultados de la auditoría social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7A80-0082-404B-A9EE-5E33D055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00000"/>
            <a:ext cx="8030075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Crea conciencia entre los usuarios y los proveedores sobre dónde y cómo se usan los fondos públicos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Supervisa el progreso, expone la corrupción y la mala gestión, y previene el fraude a futuro.</a:t>
            </a:r>
            <a:endParaRPr lang="es-CO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Permite a los ciudadanos influir en el comportamiento del gobierno.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34</a:t>
            </a:fld>
            <a:endParaRPr lang="en-US"/>
          </a:p>
        </p:txBody>
      </p:sp>
      <p:pic>
        <p:nvPicPr>
          <p:cNvPr id="8" name="Picture 7" descr="Logo, icon&#10;&#10;Description automatically generated">
            <a:extLst>
              <a:ext uri="{FF2B5EF4-FFF2-40B4-BE49-F238E27FC236}">
                <a16:creationId xmlns:a16="http://schemas.microsoft.com/office/drawing/2014/main" id="{2A5A503C-7BCA-E64B-AC63-9000335E27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406" y="4957274"/>
            <a:ext cx="3574332" cy="1604802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AE230233-AC0C-4E94-B28C-F07323DD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603075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Retos de la auditoría social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7A80-0082-404B-A9EE-5E33D055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7034161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Puede ser difícil conseguir copias de los documentos de proyectos y registros del gobierno </a:t>
            </a:r>
            <a:endParaRPr lang="es-CO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Puede que el grupo de ciudadanos no tenga la capacidad para hacerlo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Requiere un nivel relativamente alto de asistencia y ayuda técnica.</a:t>
            </a:r>
            <a:endParaRPr lang="es-CO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Riesgo de represalias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35</a:t>
            </a:fld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36C2508-ED47-6149-A766-0433B188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151" y="1800000"/>
            <a:ext cx="1839883" cy="2379159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F10E209B-6BDC-4DC1-8D03-7211F1F9E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4134063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9582419" cy="699637"/>
          </a:xfrm>
        </p:spPr>
        <p:txBody>
          <a:bodyPr/>
          <a:lstStyle/>
          <a:p>
            <a:r>
              <a:rPr lang="en-GB" i="1" dirty="0"/>
              <a:t>It's Our Money. Where's It Gone?</a:t>
            </a:r>
            <a:r>
              <a:rPr lang="es-ES" i="1" dirty="0"/>
              <a:t> [Es nuestro dinero. ¿A dónde se fue?]</a:t>
            </a:r>
            <a:r>
              <a:rPr lang="en-GB" i="1" dirty="0"/>
              <a:t>  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7A80-0082-404B-A9EE-5E33D055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291136"/>
            <a:ext cx="7654725" cy="4305408"/>
          </a:xfrm>
        </p:spPr>
        <p:txBody>
          <a:bodyPr/>
          <a:lstStyle/>
          <a:p>
            <a:pPr lvl="3"/>
            <a:r>
              <a:rPr lang="es-CO" dirty="0"/>
              <a:t>Vídeo acerca de una auditoría social en Kenia</a:t>
            </a:r>
            <a:br>
              <a:rPr lang="en-US" dirty="0"/>
            </a:br>
            <a:r>
              <a:rPr lang="en-US" b="1" dirty="0">
                <a:solidFill>
                  <a:schemeClr val="tx2"/>
                </a:solidFill>
              </a:rPr>
              <a:t>www.youtube.com/watch?v=z2zKXqkrf2E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36</a:t>
            </a:fld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FF782248-9C95-1E46-8611-8618FE52A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439" y="3611662"/>
            <a:ext cx="4094817" cy="1428425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B7085B81-0646-4D2D-8991-4D04C4878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1439639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229CA1B-190F-CE4C-A54F-AF422746A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Discusión plenaria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59E7A80-0082-404B-A9EE-5E33D0559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226350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¿Cuáles son los pasos clave utilizados en el proceso?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¿Cuáles fueron los principales retos? ¿Cómo se superaron?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¿Puede usarse un proceso como este para resolver una problemática con la que usted esté familiarizado?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¿Alguna pregunta? ¿comentarios?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6CF023-4E5D-9E4F-A653-35C2614BE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37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47F6A00-69E9-F747-B032-D2C7D2A48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26CCF4F7-133C-43FD-A008-7033DC903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1517361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8A7DE70-1F03-594A-B66B-9DDC5945A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Trabajo en presupuesto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E2A6E6-0F38-EB45-8D88-5C5F0DB7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38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7BCE2B3-2204-432A-BC80-AD34C1614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707607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64A03-5933-8B47-8A92-2E74AF26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¿Qué es un presupuesto?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0852C-6490-8748-8D3F-E0493AFA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339188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El presupuesto es el instrumento de políticas económicas y sociales más poderoso de un gobierno</a:t>
            </a:r>
            <a:endParaRPr lang="en-GB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_tradnl" dirty="0"/>
              <a:t>El presupuesto es la base del contrato social entre los ciudadanos y el gobierno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3DC33-21AD-0C4E-8341-1CD61BF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39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0BAD2EC-4683-ED42-925B-1A5D8A48B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87" y="3305489"/>
            <a:ext cx="2835807" cy="1568744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881C527-AD2B-4536-AA75-93DB11208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95018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CDDC62-B2A9-D74A-BF04-DFB81725C2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es-CO" dirty="0"/>
              <a:t>Introducción al Módulo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5274F-1C9B-7C4A-8D25-EC626BE2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4FDE7B72-4A02-4394-8D10-34D81A4F1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5880610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64A03-5933-8B47-8A92-2E74AF26E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6"/>
            <a:ext cx="8944475" cy="699637"/>
          </a:xfrm>
        </p:spPr>
        <p:txBody>
          <a:bodyPr/>
          <a:lstStyle/>
          <a:p>
            <a:r>
              <a:rPr lang="es-CO" dirty="0"/>
              <a:t>¿Por qué son importantes los presupuestos?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0852C-6490-8748-8D3F-E0493AFA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41136"/>
            <a:ext cx="9130454" cy="4364787"/>
          </a:xfrm>
        </p:spPr>
        <p:txBody>
          <a:bodyPr/>
          <a:lstStyle/>
          <a:p>
            <a:pPr lvl="3"/>
            <a:r>
              <a:rPr lang="es-CO" dirty="0"/>
              <a:t>Los presupuestos muestran: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Las prioridades y tendencias del gobierno y cómo estas se alinean a las necesidades y los derechos de los ciudadanos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Quién se va a beneficiar y quién no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Qué tanto las políticas o programas están haciendo efectivos los derechos y cumpliendo con los compromisos (instrumento de seguimiento efectivo)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Si un programa es sostenible (dependiendo de la fuente de ingresos)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3DC33-21AD-0C4E-8341-1CD61BF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40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52BA460-18C8-4BBD-9013-D725D52A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959552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64A03-5933-8B47-8A92-2E74AF26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Discusión en grupo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0852C-6490-8748-8D3F-E0493AFA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689315"/>
            <a:ext cx="7286155" cy="4907229"/>
          </a:xfrm>
        </p:spPr>
        <p:txBody>
          <a:bodyPr/>
          <a:lstStyle/>
          <a:p>
            <a:pPr marL="468312" lvl="3" indent="-457200">
              <a:buSzPct val="100000"/>
              <a:buFont typeface="+mj-lt"/>
              <a:buAutoNum type="arabicPeriod"/>
            </a:pPr>
            <a:r>
              <a:rPr lang="es-CO" dirty="0"/>
              <a:t>¿Por qué es importante que el público comprenda los principios básicos para tomar decisiones de presupuesto y políticas?</a:t>
            </a:r>
          </a:p>
          <a:p>
            <a:pPr marL="468312" lvl="3" indent="-457200">
              <a:buSzPct val="100000"/>
              <a:buFont typeface="+mj-lt"/>
              <a:buAutoNum type="arabicPeriod"/>
            </a:pPr>
            <a:r>
              <a:rPr lang="es-CO" dirty="0"/>
              <a:t>¿Su gobierno permite que la información sobre presupuesto esté disponible al público?</a:t>
            </a:r>
          </a:p>
          <a:p>
            <a:pPr marL="468312" lvl="3" indent="-457200">
              <a:buSzPct val="100000"/>
              <a:buFont typeface="+mj-lt"/>
              <a:buAutoNum type="arabicPeriod"/>
            </a:pPr>
            <a:r>
              <a:rPr lang="es-CO" dirty="0"/>
              <a:t>¿Sabe dónde encontrar la información o debe pedirla (hacienda uso de la ley de libertad de información si esta existe en su país)?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3DC33-21AD-0C4E-8341-1CD61BF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41</a:t>
            </a:fld>
            <a:endParaRPr lang="en-US"/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B802496-F409-2E42-ACEE-8DA0F0025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549177"/>
            <a:ext cx="3480190" cy="2642366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E53C7F5-3341-44CA-9C16-04AEB13F2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9721073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0364A03-5933-8B47-8A92-2E74AF26E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Análisis de presupuesto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70852C-6490-8748-8D3F-E0493AFA5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6883200" cy="4796544"/>
          </a:xfrm>
        </p:spPr>
        <p:txBody>
          <a:bodyPr/>
          <a:lstStyle/>
          <a:p>
            <a:pPr marL="468312" lvl="3" indent="-45720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_tradnl" dirty="0"/>
              <a:t>Ayuda a las personas a comprender las prioridades de gasto del gobierno </a:t>
            </a:r>
          </a:p>
          <a:p>
            <a:pPr marL="468312" lvl="3" indent="-45720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_tradnl" dirty="0"/>
              <a:t>Muestra qué grupos se beneficiarán y cuáles no</a:t>
            </a:r>
            <a:endParaRPr lang="es-CO" dirty="0"/>
          </a:p>
          <a:p>
            <a:pPr marL="468312" lvl="3" indent="-45720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_tradnl" dirty="0"/>
              <a:t>Muestra hasta dónde se han implementado los programas</a:t>
            </a:r>
            <a:endParaRPr lang="es-CO" dirty="0"/>
          </a:p>
          <a:p>
            <a:pPr marL="468312" lvl="3" indent="-45720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_tradnl" dirty="0"/>
              <a:t>Demuestra hasta dónde el gobierno cumple con sus compromisos</a:t>
            </a:r>
            <a:endParaRPr lang="es-CO" dirty="0"/>
          </a:p>
          <a:p>
            <a:pPr marL="468312" lvl="3" indent="-457200">
              <a:spcAft>
                <a:spcPts val="0"/>
              </a:spcAft>
              <a:buSzPct val="100000"/>
              <a:buFont typeface="Arial" panose="020B0604020202020204" pitchFamily="34" charset="0"/>
              <a:buChar char="•"/>
            </a:pPr>
            <a:r>
              <a:rPr lang="es-ES_tradnl" dirty="0"/>
              <a:t>Es crucial para que los ciudadanos tengan acceso a la información y se involucren en los procesos de toma de decisiones sobre presupuesto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3DC33-21AD-0C4E-8341-1CD61BFD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42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12328FF0-965C-7340-8D09-B56B70EE4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7826" y="1814673"/>
            <a:ext cx="1908688" cy="1636018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B943C1A-4E8D-4EF1-9A3B-FC54270FF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6227475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F69A-35CA-C64A-9AC7-594AD97D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s-CO" dirty="0"/>
              <a:t>ciclo</a:t>
            </a:r>
            <a:r>
              <a:rPr lang="en-US" dirty="0"/>
              <a:t> </a:t>
            </a:r>
            <a:r>
              <a:rPr lang="es-CO" dirty="0"/>
              <a:t>presupuestario</a:t>
            </a:r>
            <a:r>
              <a:rPr lang="en-GB" b="0" dirty="0"/>
              <a:t> 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71C97-613A-D84F-BC58-CC8DF88B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FF1A51DD-C82A-4102-BDD9-1CC6AA673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1DDB1FF-2942-4994-B476-A17D14C711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44" y="2500356"/>
            <a:ext cx="10107723" cy="32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941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9F69A-35CA-C64A-9AC7-594AD97D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Influir en las diferentes etapas del ciclo presupuestario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A71C97-613A-D84F-BC58-CC8DF88B3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44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61B9BE57-367C-4901-A344-1735E9D7B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4D0C48-C598-4247-A2EB-EEF86EE28F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87" y="2550695"/>
            <a:ext cx="9947480" cy="321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30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n-US" i="1" dirty="0"/>
              <a:t>Real money, real power: Participatory budgeting [</a:t>
            </a:r>
            <a:r>
              <a:rPr lang="es-ES" i="1" dirty="0"/>
              <a:t>Dinero real, poder real: Presupuesto participativo]</a:t>
            </a:r>
            <a:r>
              <a:rPr lang="en-US" i="1" dirty="0"/>
              <a:t> 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2603715"/>
            <a:ext cx="8450743" cy="3992828"/>
          </a:xfrm>
        </p:spPr>
        <p:txBody>
          <a:bodyPr/>
          <a:lstStyle/>
          <a:p>
            <a:pPr lvl="4"/>
            <a:r>
              <a:rPr lang="es-ES" dirty="0"/>
              <a:t>Vídeo</a:t>
            </a:r>
            <a:r>
              <a:rPr lang="en-US" dirty="0"/>
              <a:t> de The Participatory Budgeting Project, Nueva York</a:t>
            </a:r>
          </a:p>
          <a:p>
            <a:pPr lvl="4"/>
            <a:r>
              <a:rPr lang="en-US" b="1" dirty="0" err="1">
                <a:solidFill>
                  <a:schemeClr val="tx2"/>
                </a:solidFill>
              </a:rPr>
              <a:t>www.youtube.com</a:t>
            </a:r>
            <a:r>
              <a:rPr lang="en-US" b="1" dirty="0">
                <a:solidFill>
                  <a:schemeClr val="tx2"/>
                </a:solidFill>
              </a:rPr>
              <a:t>/</a:t>
            </a:r>
            <a:r>
              <a:rPr lang="en-US" b="1" dirty="0" err="1">
                <a:solidFill>
                  <a:schemeClr val="tx2"/>
                </a:solidFill>
              </a:rPr>
              <a:t>watch?v</a:t>
            </a:r>
            <a:r>
              <a:rPr lang="en-US" b="1" dirty="0">
                <a:solidFill>
                  <a:schemeClr val="tx2"/>
                </a:solidFill>
              </a:rPr>
              <a:t>=E1OQ-6_07TI&amp;t=130s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A82D308-B345-9549-86B3-3E0EF2E20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061" y="3488985"/>
            <a:ext cx="3927284" cy="1309095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CEABCB12-23D3-49F5-B161-A82F89B8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8911523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s-CO" dirty="0"/>
              <a:t>Discusión en grupo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¿Cuáles son los beneficios del presupuesto participativo?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¿Cuáles son los retos?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¿Cree que las personas mayores enfrentarían retos para ser parte de un proceso de elaboración de presupuesto participativo?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46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A2050862-4149-6840-8F24-D5CD1EB37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494D017-5FD0-4E19-9A9E-D2CD1AD37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4853100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9F6011-C63D-3D4E-AE64-B45EFC1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CO" dirty="0"/>
              <a:t>Reflexión sobre los enfoques de responsabilidad social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04478-830B-0542-81EE-4DDC5E44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47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52AA546-B66D-4B9D-A091-CCE67AF7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280150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n-US" dirty="0"/>
              <a:t>¿</a:t>
            </a:r>
            <a:r>
              <a:rPr lang="es-CO" dirty="0"/>
              <a:t>Qué más podríamos hacer</a:t>
            </a:r>
            <a:r>
              <a:rPr lang="en-US" dirty="0"/>
              <a:t>?</a:t>
            </a:r>
            <a:r>
              <a:rPr lang="en-GB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00000"/>
            <a:ext cx="8959973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Tarjeta de puntuación comunitaria para evaluar la calidad de los servicios para personas mayores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Auditoría social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Presupuesto participativo: en comunidades o municipios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Tarjeta de puntuación comunitaria o auditorías sociales para recolectar evidencia que permita abogar por una mejor asignación de los recursos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Seguimiento al gasto presupuestal para identificar cuellos de botella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Participar en plataformas o redes relacionadas con presupuesto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Invertir en investigación para el análisis de presupuesto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48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6915215-3855-47F5-A4E9-02B808A7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8342661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89F6011-C63D-3D4E-AE64-B45EFC1D51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s-CO" dirty="0"/>
              <a:t>Elementos facilitadores y barreras para el trabajo en pro de la Voz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004478-830B-0542-81EE-4DDC5E44C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49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852EA1B-136F-44DF-877B-AA4E33ECD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1068856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4FF8A-E9B1-544E-9F9A-9B23667EB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CB37933-BE2C-49A1-9633-122EDB9D5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779BBAA-DCFD-4EF0-A993-27EBE00D8E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64" t="15900" r="26210" b="5664"/>
          <a:stretch/>
        </p:blipFill>
        <p:spPr>
          <a:xfrm>
            <a:off x="1929803" y="838200"/>
            <a:ext cx="6832205" cy="6108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C0F96F-A8B3-D444-B8D4-9BF4AAB8A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1" y="1115036"/>
            <a:ext cx="3183654" cy="957604"/>
          </a:xfrm>
        </p:spPr>
        <p:txBody>
          <a:bodyPr/>
          <a:lstStyle/>
          <a:p>
            <a:r>
              <a:rPr lang="es-CO" dirty="0"/>
              <a:t>Diagrama del marco de </a:t>
            </a:r>
            <a:br>
              <a:rPr lang="es-CO" dirty="0"/>
            </a:br>
            <a:r>
              <a:rPr lang="es-CO" dirty="0"/>
              <a:t>la Voz  </a:t>
            </a:r>
          </a:p>
        </p:txBody>
      </p:sp>
    </p:spTree>
    <p:extLst>
      <p:ext uri="{BB962C8B-B14F-4D97-AF65-F5344CB8AC3E}">
        <p14:creationId xmlns:p14="http://schemas.microsoft.com/office/powerpoint/2010/main" val="1826814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s-CO" dirty="0"/>
              <a:t>Elementos facilitadores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00000"/>
            <a:ext cx="8464027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Que las personas mayores comprendan sus derechos y cómo organizarse de forma colectiva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Una sociedad civil fuerte para apoyar el trabajo en pro de la Voz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Espacios para que las personas mayores puedan reunirse como, por ejemplo, asociaciones de personas mayores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Trabajo intergeneracional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Un enfoque colaborativo y trabajar con distintas personas implicadas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Involucrarse de manera constructiva con los gobiernos para cambiar las relaciones de poder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50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DC060A2-5290-4997-81CA-3BA7AFDE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12744487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s-CO" dirty="0"/>
              <a:t>Comprender cómo involucrarse con los representantes del gobierno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2160000"/>
            <a:ext cx="8340041" cy="4796544"/>
          </a:xfrm>
        </p:spPr>
        <p:txBody>
          <a:bodyPr/>
          <a:lstStyle/>
          <a:p>
            <a:pPr lvl="3"/>
            <a:r>
              <a:rPr lang="es-CO" dirty="0"/>
              <a:t>Realizar un análisis de los implicados es importante para: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Comprender las motivaciones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Comprender las relaciones de poder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Reconocer las influencias externas e internas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" dirty="0"/>
              <a:t>Alejarse de la dicotomía Estado-ciudadano</a:t>
            </a:r>
            <a:endParaRPr lang="en-US" dirty="0"/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Adoptar un enfoque colaborativo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ES" dirty="0"/>
              <a:t>Usar el “apoyo a la implementación de políticas” como punto de partida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51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0022A1CC-BC5A-49B3-B72A-390C0016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468009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s-CO" dirty="0"/>
              <a:t>Discusión en grupo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1800000"/>
            <a:ext cx="8681003" cy="4796544"/>
          </a:xfrm>
        </p:spPr>
        <p:txBody>
          <a:bodyPr/>
          <a:lstStyle/>
          <a:p>
            <a:pPr lvl="3"/>
            <a:r>
              <a:rPr lang="es-CO" dirty="0"/>
              <a:t>¿Cuáles son las estrategias más efectivas que usted ha encontrado o implementado para vincularse con los representantes del gobierno?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52</a:t>
            </a:fld>
            <a:endParaRPr lang="en-US"/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2B4B056-7817-3942-89FD-6011EFFC59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8229" y="4198272"/>
            <a:ext cx="3480190" cy="2642366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ADFC10B-32D1-4376-9472-EB1C58572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3" name="Vista general de diapositiva 2">
                <a:extLst>
                  <a:ext uri="{FF2B5EF4-FFF2-40B4-BE49-F238E27FC236}">
                    <a16:creationId xmlns:a16="http://schemas.microsoft.com/office/drawing/2014/main" id="{1C90BB35-C336-4B88-B96E-B1337E3E20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21256353"/>
                  </p:ext>
                </p:extLst>
              </p:nvPr>
            </p:nvGraphicFramePr>
            <p:xfrm>
              <a:off x="8006820" y="-431351"/>
              <a:ext cx="2672953" cy="1889919"/>
            </p:xfrm>
            <a:graphic>
              <a:graphicData uri="http://schemas.microsoft.com/office/powerpoint/2016/slidezoom">
                <pslz:sldZm>
                  <pslz:sldZmObj sldId="386" cId="1726035965">
                    <pslz:zmPr id="{C25F108D-FA95-4981-9660-40AE1D0432A7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672953" cy="188991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3" name="Vista general de diapositiva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1C90BB35-C336-4B88-B96E-B1337E3E20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06820" y="-431351"/>
                <a:ext cx="2672953" cy="188991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603596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s-CO" dirty="0"/>
              <a:t>Consejos sobre cómo involucrar a los representantes del gobierno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99" y="2160000"/>
            <a:ext cx="8572515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Análisis de los implicados: crucial para comprender motivaciones, relaciones de poder, capacidad y recursos.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Enfoque colaborativo: organizar </a:t>
            </a:r>
            <a:r>
              <a:rPr lang="es-ES" dirty="0"/>
              <a:t>actividades conjuntas de desarrollo de capacidades entre los ciudadanos y el gobierno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Sostenibilidad del compromiso de los representantes del gobierno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Role del coordinador: conectar con las ONG y los donantes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Involucrar a los representantes del gobierno desde el primer día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53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DF931A32-D768-437E-992C-51079ED8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24170806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s-CO" dirty="0"/>
              <a:t>Riesgos principales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6960691" cy="4796544"/>
          </a:xfrm>
        </p:spPr>
        <p:txBody>
          <a:bodyPr/>
          <a:lstStyle/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Represión y violencia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Que se agraven los conflictos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Fomentar aquellas relaciones desiguales de poder y normas sociales subyacentes que ya existen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Que no hayan resultados tangibles directos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Cansancio y frustración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La volatilidad de los cambios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Hacer suposiciones “fáciles”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54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83E25A89-8EBD-4185-B231-0D21C45B4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5483389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DC28D9-E2F0-1840-83FF-95D146CD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1115037"/>
            <a:ext cx="9827813" cy="684964"/>
          </a:xfrm>
        </p:spPr>
        <p:txBody>
          <a:bodyPr/>
          <a:lstStyle/>
          <a:p>
            <a:r>
              <a:rPr lang="es-CO" dirty="0"/>
              <a:t>Superar barreras y mitigar riesgos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3F10EA4-69A6-BB4A-9C71-A813D2D179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827813" cy="4796544"/>
          </a:xfrm>
        </p:spPr>
        <p:txBody>
          <a:bodyPr/>
          <a:lstStyle/>
          <a:p>
            <a:pPr marL="354012" lvl="3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CO" dirty="0"/>
              <a:t>Haga un análisis del contexto:</a:t>
            </a:r>
          </a:p>
          <a:p>
            <a:pPr marL="376238" lvl="3">
              <a:spcBef>
                <a:spcPts val="600"/>
              </a:spcBef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es-CO" dirty="0"/>
              <a:t>político</a:t>
            </a:r>
            <a:r>
              <a:rPr lang="en-US" dirty="0"/>
              <a:t> y </a:t>
            </a:r>
            <a:r>
              <a:rPr lang="es-CO" dirty="0"/>
              <a:t>económico</a:t>
            </a:r>
          </a:p>
          <a:p>
            <a:pPr marL="376238" lvl="3">
              <a:spcBef>
                <a:spcPts val="600"/>
              </a:spcBef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es-CO" dirty="0"/>
              <a:t>ambiental</a:t>
            </a:r>
            <a:r>
              <a:rPr lang="en-US" dirty="0"/>
              <a:t> y </a:t>
            </a:r>
            <a:r>
              <a:rPr lang="es-CO" dirty="0"/>
              <a:t>físico</a:t>
            </a:r>
          </a:p>
          <a:p>
            <a:pPr marL="376238" lvl="3">
              <a:spcBef>
                <a:spcPts val="600"/>
              </a:spcBef>
              <a:buSzPct val="80000"/>
            </a:pPr>
            <a:r>
              <a:rPr lang="en-GB" b="1" dirty="0">
                <a:solidFill>
                  <a:schemeClr val="accent1"/>
                </a:solidFill>
              </a:rPr>
              <a:t>—</a:t>
            </a:r>
            <a:r>
              <a:rPr lang="en-GB" dirty="0"/>
              <a:t> </a:t>
            </a:r>
            <a:r>
              <a:rPr lang="en-US" dirty="0"/>
              <a:t>social y cultural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Comprenda y aborde las dinámicas desiguales de poder en todos los niveles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Comprenda la interseccionalidad entre edad, género y discapacidad y abórdela en cada enfoque 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Adopte un enfoque de “no hacer daño” en su intervención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Trabaje con todos los partidos políticos, no busque un apoyo partidista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Cree coaliciones con los múltiples implicados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B9802-A874-A64E-90CD-35A14DBE2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55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7B5EA746-4DBF-4BE2-87EF-451C4127B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1339117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B5530D-EFD9-AB40-A6A1-64CDDE10F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Marco de 4 tipos de poder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84EEDF-291F-F24F-9552-8D80E538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8697712" cy="4796544"/>
          </a:xfrm>
        </p:spPr>
        <p:txBody>
          <a:bodyPr/>
          <a:lstStyle/>
          <a:p>
            <a:pPr lvl="3"/>
            <a:r>
              <a:rPr lang="es-CO" dirty="0"/>
              <a:t>Crear oportunidades para que las personas mayores puedan tener: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901B25-16D1-3E4A-B091-A54168545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6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B17D4E5-83C6-584A-916B-8013BE5C3AE7}"/>
              </a:ext>
            </a:extLst>
          </p:cNvPr>
          <p:cNvSpPr txBox="1">
            <a:spLocks/>
          </p:cNvSpPr>
          <p:nvPr/>
        </p:nvSpPr>
        <p:spPr>
          <a:xfrm>
            <a:off x="431999" y="2420260"/>
            <a:ext cx="2340000" cy="2566379"/>
          </a:xfrm>
          <a:prstGeom prst="rect">
            <a:avLst/>
          </a:prstGeom>
          <a:solidFill>
            <a:schemeClr val="accent3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112" lvl="3">
              <a:lnSpc>
                <a:spcPts val="2600"/>
              </a:lnSpc>
            </a:pPr>
            <a:r>
              <a:rPr lang="es-CO" b="1" dirty="0">
                <a:solidFill>
                  <a:schemeClr val="bg1"/>
                </a:solidFill>
              </a:rPr>
              <a:t>‘Poder sobre’ </a:t>
            </a:r>
            <a:r>
              <a:rPr lang="es-CO" dirty="0">
                <a:solidFill>
                  <a:schemeClr val="bg1"/>
                </a:solidFill>
              </a:rPr>
              <a:t>personas influyentes y aspectos clave de sus propias vidas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EACD10-652D-3B4F-B525-BC6E32C7F5C1}"/>
              </a:ext>
            </a:extLst>
          </p:cNvPr>
          <p:cNvSpPr txBox="1">
            <a:spLocks/>
          </p:cNvSpPr>
          <p:nvPr/>
        </p:nvSpPr>
        <p:spPr>
          <a:xfrm>
            <a:off x="2940443" y="2420261"/>
            <a:ext cx="2340000" cy="2566378"/>
          </a:xfrm>
          <a:prstGeom prst="rect">
            <a:avLst/>
          </a:prstGeom>
          <a:solidFill>
            <a:schemeClr val="accent2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112" lvl="3">
              <a:lnSpc>
                <a:spcPts val="2600"/>
              </a:lnSpc>
            </a:pPr>
            <a:r>
              <a:rPr lang="es-CO" b="1">
                <a:solidFill>
                  <a:schemeClr val="bg1"/>
                </a:solidFill>
              </a:rPr>
              <a:t>‘Poder para’ </a:t>
            </a:r>
            <a:r>
              <a:rPr lang="es-CO">
                <a:solidFill>
                  <a:schemeClr val="bg1"/>
                </a:solidFill>
              </a:rPr>
              <a:t>exigir sus derechos y ser escuchados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C361B6-A024-3944-8773-E2D37650D6C3}"/>
              </a:ext>
            </a:extLst>
          </p:cNvPr>
          <p:cNvSpPr txBox="1">
            <a:spLocks/>
          </p:cNvSpPr>
          <p:nvPr/>
        </p:nvSpPr>
        <p:spPr>
          <a:xfrm>
            <a:off x="5448887" y="2420261"/>
            <a:ext cx="2340000" cy="2566378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112" lvl="3">
              <a:lnSpc>
                <a:spcPts val="2600"/>
              </a:lnSpc>
            </a:pPr>
            <a:r>
              <a:rPr lang="es-CO" b="1">
                <a:solidFill>
                  <a:schemeClr val="bg1"/>
                </a:solidFill>
              </a:rPr>
              <a:t>‘Poder del interior’        </a:t>
            </a:r>
            <a:r>
              <a:rPr lang="es-CO">
                <a:solidFill>
                  <a:schemeClr val="bg1"/>
                </a:solidFill>
              </a:rPr>
              <a:t>de ellos mismos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A1235E7-1086-3E4D-95BE-903980C25006}"/>
              </a:ext>
            </a:extLst>
          </p:cNvPr>
          <p:cNvSpPr txBox="1">
            <a:spLocks/>
          </p:cNvSpPr>
          <p:nvPr/>
        </p:nvSpPr>
        <p:spPr>
          <a:xfrm>
            <a:off x="7957330" y="2420261"/>
            <a:ext cx="2304000" cy="2566378"/>
          </a:xfrm>
          <a:prstGeom prst="rect">
            <a:avLst/>
          </a:prstGeom>
          <a:solidFill>
            <a:schemeClr val="tx2"/>
          </a:solidFill>
        </p:spPr>
        <p:txBody>
          <a:bodyPr vert="horz" lIns="72000" tIns="144000" rIns="72000" bIns="72000" rtlCol="0">
            <a:noAutofit/>
          </a:bodyPr>
          <a:lstStyle>
            <a:lvl1pPr marL="6350" indent="0" algn="l" defTabSz="801929" rtl="0" eaLnBrk="1" latinLnBrk="0" hangingPunct="1">
              <a:lnSpc>
                <a:spcPct val="90000"/>
              </a:lnSpc>
              <a:spcBef>
                <a:spcPts val="877"/>
              </a:spcBef>
              <a:buFontTx/>
              <a:buNone/>
              <a:tabLst/>
              <a:defRPr sz="22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Tx/>
              <a:buNone/>
              <a:tabLst/>
              <a:defRPr sz="2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112" indent="0" algn="l" defTabSz="801929" rtl="0" eaLnBrk="1" latinLnBrk="0" hangingPunct="1">
              <a:lnSpc>
                <a:spcPct val="120000"/>
              </a:lnSpc>
              <a:spcBef>
                <a:spcPts val="1039"/>
              </a:spcBef>
              <a:buClr>
                <a:schemeClr val="accent1"/>
              </a:buClr>
              <a:buSzPct val="120000"/>
              <a:buFont typeface="Arial" panose="020B0604020202020204" pitchFamily="34" charset="0"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12" indent="0" algn="l" defTabSz="801929" rtl="0" eaLnBrk="1" latinLnBrk="0" hangingPunct="1">
              <a:lnSpc>
                <a:spcPct val="90000"/>
              </a:lnSpc>
              <a:spcBef>
                <a:spcPts val="439"/>
              </a:spcBef>
              <a:buClr>
                <a:schemeClr val="accent1"/>
              </a:buClr>
              <a:buSzPct val="120000"/>
              <a:buFontTx/>
              <a:buNone/>
              <a:tabLst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05304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606269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007233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08197" indent="-200482" algn="l" defTabSz="801929" rtl="0" eaLnBrk="1" latinLnBrk="0" hangingPunct="1">
              <a:lnSpc>
                <a:spcPct val="90000"/>
              </a:lnSpc>
              <a:spcBef>
                <a:spcPts val="439"/>
              </a:spcBef>
              <a:buFont typeface="Arial" panose="020B0604020202020204" pitchFamily="34" charset="0"/>
              <a:buChar char="•"/>
              <a:defRPr sz="157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9112" lvl="3">
              <a:lnSpc>
                <a:spcPts val="2600"/>
              </a:lnSpc>
            </a:pPr>
            <a:r>
              <a:rPr lang="es-CO" b="1" dirty="0">
                <a:solidFill>
                  <a:schemeClr val="bg1"/>
                </a:solidFill>
              </a:rPr>
              <a:t>‘Poder con’ </a:t>
            </a:r>
            <a:r>
              <a:rPr lang="es-CO" dirty="0">
                <a:solidFill>
                  <a:schemeClr val="bg1"/>
                </a:solidFill>
              </a:rPr>
              <a:t>otras personas para presionar a favor de sus derechos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4F26AB6D-FFC8-415E-810B-FC4A040AE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1237251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CDDC62-B2A9-D74A-BF04-DFB81725C29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es-CO" dirty="0"/>
              <a:t>Factores contextuales críticos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5274F-1C9B-7C4A-8D25-EC626BE2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7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9588A7C-7A24-4125-AB94-DCEFC77C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95107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Ejercicio en grupo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1" y="1800000"/>
            <a:ext cx="7468988" cy="4796544"/>
          </a:xfrm>
        </p:spPr>
        <p:txBody>
          <a:bodyPr/>
          <a:lstStyle/>
          <a:p>
            <a:pPr lvl="3"/>
            <a:r>
              <a:rPr lang="es-CO" dirty="0"/>
              <a:t>¿Qué puede hacer que las personas implicadas (personas mayores, sociedad civil, organizaciones o el gobierno) no quieran involucrarse en actividades para fortalecer las voces de las personas mayores?</a:t>
            </a:r>
          </a:p>
          <a:p>
            <a:pPr lvl="3"/>
            <a:r>
              <a:rPr lang="es-CO" dirty="0"/>
              <a:t>¿Cómo se podría abordar esto?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7B5A18F-824E-9844-865F-A25FAECEA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2766" y="3544939"/>
            <a:ext cx="2835796" cy="2959092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3C37FBCD-C851-4DCA-94E1-191727E59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956729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7BC69E-E04F-5F42-AF65-A07A89D18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Involucrar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7F9746B-16CC-E543-87DD-13B26CBAF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800000"/>
            <a:ext cx="9112833" cy="4796544"/>
          </a:xfrm>
        </p:spPr>
        <p:txBody>
          <a:bodyPr/>
          <a:lstStyle/>
          <a:p>
            <a:pPr lvl="3"/>
            <a:r>
              <a:rPr lang="es-CO" b="1" i="1" dirty="0">
                <a:solidFill>
                  <a:schemeClr val="accent1"/>
                </a:solidFill>
              </a:rPr>
              <a:t>“Puedo y me siento motivado a participar en actividades que fortalezcan mi voz y mis derechos independientemente de mi identidad, características individuales o grupales, o el contexto en el que vivo”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Generar mayor conciencia en las personas mayores sobre las actividades relacionadas con la Voz y los derechos</a:t>
            </a:r>
          </a:p>
          <a:p>
            <a:pPr marL="354012" lvl="3" indent="-342900">
              <a:buFont typeface="Arial" panose="020B0604020202020204" pitchFamily="34" charset="0"/>
              <a:buChar char="•"/>
            </a:pPr>
            <a:r>
              <a:rPr lang="es-CO" dirty="0"/>
              <a:t>Motivarlos a involucrarse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51BE09-0CCE-704B-8A19-C8764825D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09D7-C180-5B4A-A7C2-AD533727DAA3}" type="slidenum">
              <a:rPr lang="en-US" smtClean="0"/>
              <a:t>9</a:t>
            </a:fld>
            <a:endParaRPr lang="en-US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D1311EFD-235E-4EDD-AB27-A6B534998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000" y="432000"/>
            <a:ext cx="4688640" cy="406200"/>
          </a:xfrm>
        </p:spPr>
        <p:txBody>
          <a:bodyPr/>
          <a:lstStyle/>
          <a:p>
            <a:r>
              <a:rPr lang="es-CO" dirty="0">
                <a:solidFill>
                  <a:schemeClr val="tx2"/>
                </a:solidFill>
              </a:rPr>
              <a:t>Capacitación en pro de la Voz </a:t>
            </a:r>
          </a:p>
          <a:p>
            <a:r>
              <a:rPr lang="es-CO" dirty="0">
                <a:solidFill>
                  <a:schemeClr val="accent3"/>
                </a:solidFill>
              </a:rPr>
              <a:t>Módulo 3: El marco de la Voz y enfoques sobre responsabilidad</a:t>
            </a:r>
          </a:p>
        </p:txBody>
      </p:sp>
    </p:spTree>
    <p:extLst>
      <p:ext uri="{BB962C8B-B14F-4D97-AF65-F5344CB8AC3E}">
        <p14:creationId xmlns:p14="http://schemas.microsoft.com/office/powerpoint/2010/main" val="3437969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elpAge colour 2021">
      <a:dk1>
        <a:srgbClr val="000000"/>
      </a:dk1>
      <a:lt1>
        <a:srgbClr val="FFFFFF"/>
      </a:lt1>
      <a:dk2>
        <a:srgbClr val="918470"/>
      </a:dk2>
      <a:lt2>
        <a:srgbClr val="F5F6F5"/>
      </a:lt2>
      <a:accent1>
        <a:srgbClr val="F0561E"/>
      </a:accent1>
      <a:accent2>
        <a:srgbClr val="B91015"/>
      </a:accent2>
      <a:accent3>
        <a:srgbClr val="EB134F"/>
      </a:accent3>
      <a:accent4>
        <a:srgbClr val="92846F"/>
      </a:accent4>
      <a:accent5>
        <a:srgbClr val="A152CA"/>
      </a:accent5>
      <a:accent6>
        <a:srgbClr val="70AD47"/>
      </a:accent6>
      <a:hlink>
        <a:srgbClr val="F15520"/>
      </a:hlink>
      <a:folHlink>
        <a:srgbClr val="92846F"/>
      </a:folHlink>
    </a:clrScheme>
    <a:fontScheme name="Consolas-Verdana">
      <a:majorFont>
        <a:latin typeface="Consolas" panose="020B0609020204030204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 panose="020B060403050404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CBF5AAFBFAB43A63C20FC60A27745" ma:contentTypeVersion="17" ma:contentTypeDescription="Create a new document." ma:contentTypeScope="" ma:versionID="0fd599c9d5d9a887c6373d12275514e2">
  <xsd:schema xmlns:xsd="http://www.w3.org/2001/XMLSchema" xmlns:xs="http://www.w3.org/2001/XMLSchema" xmlns:p="http://schemas.microsoft.com/office/2006/metadata/properties" xmlns:ns2="05c251ed-a556-43a1-a48c-a20eb278878d" xmlns:ns3="ba24b7fe-db22-46df-b88b-dd5d1f3486b7" targetNamespace="http://schemas.microsoft.com/office/2006/metadata/properties" ma:root="true" ma:fieldsID="a2f8e13959dc949094f0bc4923f4d23c" ns2:_="" ns3:_="">
    <xsd:import namespace="05c251ed-a556-43a1-a48c-a20eb278878d"/>
    <xsd:import namespace="ba24b7fe-db22-46df-b88b-dd5d1f3486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251ed-a556-43a1-a48c-a20eb27887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b40b10c-e8d8-4627-bfbe-723fbe7b52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" ma:index="24" nillable="true" ma:displayName="Date" ma:format="DateOnly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24b7fe-db22-46df-b88b-dd5d1f3486b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d1a4a1f-58af-4356-8059-4736e30037a6}" ma:internalName="TaxCatchAll" ma:showField="CatchAllData" ma:web="ba24b7fe-db22-46df-b88b-dd5d1f3486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24b7fe-db22-46df-b88b-dd5d1f3486b7" xsi:nil="true"/>
    <Date xmlns="05c251ed-a556-43a1-a48c-a20eb278878d" xsi:nil="true"/>
    <lcf76f155ced4ddcb4097134ff3c332f xmlns="05c251ed-a556-43a1-a48c-a20eb27887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7985D9-89AE-44F8-B3B2-91D4899BD9DC}"/>
</file>

<file path=customXml/itemProps2.xml><?xml version="1.0" encoding="utf-8"?>
<ds:datastoreItem xmlns:ds="http://schemas.openxmlformats.org/officeDocument/2006/customXml" ds:itemID="{5863C28E-ECFC-410F-8505-160DE1BCBC5D}"/>
</file>

<file path=customXml/itemProps3.xml><?xml version="1.0" encoding="utf-8"?>
<ds:datastoreItem xmlns:ds="http://schemas.openxmlformats.org/officeDocument/2006/customXml" ds:itemID="{A26EAD80-FFEC-4FB8-A7E2-3332FB64D3C7}"/>
</file>

<file path=docProps/app.xml><?xml version="1.0" encoding="utf-8"?>
<Properties xmlns="http://schemas.openxmlformats.org/officeDocument/2006/extended-properties" xmlns:vt="http://schemas.openxmlformats.org/officeDocument/2006/docPropsVTypes">
  <TotalTime>6539</TotalTime>
  <Words>3683</Words>
  <Application>Microsoft Office PowerPoint</Application>
  <PresentationFormat>Personalizado</PresentationFormat>
  <Paragraphs>390</Paragraphs>
  <Slides>55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55</vt:i4>
      </vt:variant>
    </vt:vector>
  </HeadingPairs>
  <TitlesOfParts>
    <vt:vector size="59" baseType="lpstr">
      <vt:lpstr>Arial</vt:lpstr>
      <vt:lpstr>Calibri</vt:lpstr>
      <vt:lpstr>Verdana</vt:lpstr>
      <vt:lpstr>Office Theme</vt:lpstr>
      <vt:lpstr>Capacitación en pro de la Voz Módulo 3:  El marco de la Voz y enfoques sobre responsabilidad</vt:lpstr>
      <vt:lpstr>Módulo 3: Desempacar los ámbitos del marco de la Voz</vt:lpstr>
      <vt:lpstr>Módulo 3: Esquema </vt:lpstr>
      <vt:lpstr>Introducción al Módulo 3</vt:lpstr>
      <vt:lpstr>Diagrama del marco de  la Voz  </vt:lpstr>
      <vt:lpstr>Marco de 4 tipos de poder</vt:lpstr>
      <vt:lpstr>Factores contextuales críticos  </vt:lpstr>
      <vt:lpstr>Ejercicio en grupo</vt:lpstr>
      <vt:lpstr>Involucrar</vt:lpstr>
      <vt:lpstr>Discusión grupal</vt:lpstr>
      <vt:lpstr>Informar y empoderar </vt:lpstr>
      <vt:lpstr>Acceder a la información</vt:lpstr>
      <vt:lpstr>Discusión grupal</vt:lpstr>
      <vt:lpstr>Compartir y combinar</vt:lpstr>
      <vt:lpstr>Ejercicio en grupo</vt:lpstr>
      <vt:lpstr>Aspectos clave sobre los espacios </vt:lpstr>
      <vt:lpstr>Discusión grupal</vt:lpstr>
      <vt:lpstr>Amplificar</vt:lpstr>
      <vt:lpstr>Discusión grupal</vt:lpstr>
      <vt:lpstr>Escuchar</vt:lpstr>
      <vt:lpstr>Principios de responsabilidad </vt:lpstr>
      <vt:lpstr>Aspectos clave de la responsabilidad</vt:lpstr>
      <vt:lpstr>¿Qué es la responsabilidad social?</vt:lpstr>
      <vt:lpstr>Seguimiento a los ciudadanos mayores </vt:lpstr>
      <vt:lpstr>Ciclo de seguimiento  de los ciudadanos mayores</vt:lpstr>
      <vt:lpstr>Tarjeta de puntuación comunitaria</vt:lpstr>
      <vt:lpstr>¿Qué es la tarjeta de puntuación comunitaria? </vt:lpstr>
      <vt:lpstr>Beneficios de la tarjeta de puntuación comunitaria</vt:lpstr>
      <vt:lpstr>Retos de la tarjeta de puntuación comunitaria</vt:lpstr>
      <vt:lpstr>Tips para facilitar la tarjeta de puntuación comunitaria</vt:lpstr>
      <vt:lpstr>Auditoría social</vt:lpstr>
      <vt:lpstr>Auditoría social </vt:lpstr>
      <vt:lpstr>Pasos clave  </vt:lpstr>
      <vt:lpstr>Resultados de la auditoría social</vt:lpstr>
      <vt:lpstr>Retos de la auditoría social</vt:lpstr>
      <vt:lpstr>It's Our Money. Where's It Gone? [Es nuestro dinero. ¿A dónde se fue?]  </vt:lpstr>
      <vt:lpstr>Discusión plenaria </vt:lpstr>
      <vt:lpstr>Trabajo en presupuesto</vt:lpstr>
      <vt:lpstr>¿Qué es un presupuesto? </vt:lpstr>
      <vt:lpstr>¿Por qué son importantes los presupuestos?</vt:lpstr>
      <vt:lpstr>Discusión en grupo</vt:lpstr>
      <vt:lpstr>Análisis de presupuesto</vt:lpstr>
      <vt:lpstr>El ciclo presupuestario </vt:lpstr>
      <vt:lpstr>Influir en las diferentes etapas del ciclo presupuestario</vt:lpstr>
      <vt:lpstr>Real money, real power: Participatory budgeting [Dinero real, poder real: Presupuesto participativo]  </vt:lpstr>
      <vt:lpstr>Discusión en grupo</vt:lpstr>
      <vt:lpstr>Reflexión sobre los enfoques de responsabilidad social</vt:lpstr>
      <vt:lpstr>¿Qué más podríamos hacer? </vt:lpstr>
      <vt:lpstr>Elementos facilitadores y barreras para el trabajo en pro de la Voz</vt:lpstr>
      <vt:lpstr>Elementos facilitadores </vt:lpstr>
      <vt:lpstr>Comprender cómo involucrarse con los representantes del gobierno</vt:lpstr>
      <vt:lpstr>Discusión en grupo</vt:lpstr>
      <vt:lpstr>Consejos sobre cómo involucrar a los representantes del gobierno </vt:lpstr>
      <vt:lpstr>Riesgos principales</vt:lpstr>
      <vt:lpstr>Superar barreras y mitigar riesgos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Frech</dc:creator>
  <cp:lastModifiedBy>Camila Rodríguez</cp:lastModifiedBy>
  <cp:revision>643</cp:revision>
  <dcterms:created xsi:type="dcterms:W3CDTF">2021-03-16T10:12:50Z</dcterms:created>
  <dcterms:modified xsi:type="dcterms:W3CDTF">2022-03-07T21:35:03Z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0x0101009EE9AC303336F04C920712D31A504716</vt:lpwstr>
  </property>
</Properties>
</file>