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409" r:id="rId2"/>
    <p:sldId id="307" r:id="rId3"/>
    <p:sldId id="308" r:id="rId4"/>
    <p:sldId id="309" r:id="rId5"/>
    <p:sldId id="310" r:id="rId6"/>
    <p:sldId id="311" r:id="rId7"/>
    <p:sldId id="312" r:id="rId8"/>
    <p:sldId id="314" r:id="rId9"/>
    <p:sldId id="313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289" r:id="rId18"/>
    <p:sldId id="41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05" r:id="rId29"/>
    <p:sldId id="332" r:id="rId30"/>
    <p:sldId id="333" r:id="rId31"/>
    <p:sldId id="334" r:id="rId32"/>
    <p:sldId id="335" r:id="rId33"/>
    <p:sldId id="304" r:id="rId34"/>
    <p:sldId id="336" r:id="rId35"/>
    <p:sldId id="337" r:id="rId36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5"/>
    <p:restoredTop sz="94694"/>
  </p:normalViewPr>
  <p:slideViewPr>
    <p:cSldViewPr snapToGrid="0" snapToObjects="1">
      <p:cViewPr varScale="1">
        <p:scale>
          <a:sx n="78" d="100"/>
          <a:sy n="78" d="100"/>
        </p:scale>
        <p:origin x="124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mma Stovell" userId="d576cdd5-283b-41f1-8a8d-b62adbd2f51b" providerId="ADAL" clId="{CA02CE60-ED9F-4CBC-B609-A05BCA1D672F}"/>
    <pc:docChg chg="undo custSel modSld">
      <pc:chgData name="Jemma Stovell" userId="d576cdd5-283b-41f1-8a8d-b62adbd2f51b" providerId="ADAL" clId="{CA02CE60-ED9F-4CBC-B609-A05BCA1D672F}" dt="2021-08-16T12:17:53.614" v="48" actId="20577"/>
      <pc:docMkLst>
        <pc:docMk/>
      </pc:docMkLst>
      <pc:sldChg chg="addSp delSp modSp mod">
        <pc:chgData name="Jemma Stovell" userId="d576cdd5-283b-41f1-8a8d-b62adbd2f51b" providerId="ADAL" clId="{CA02CE60-ED9F-4CBC-B609-A05BCA1D672F}" dt="2021-08-16T12:17:53.614" v="48" actId="20577"/>
        <pc:sldMkLst>
          <pc:docMk/>
          <pc:sldMk cId="1335771340" sldId="328"/>
        </pc:sldMkLst>
        <pc:spChg chg="add del mod">
          <ac:chgData name="Jemma Stovell" userId="d576cdd5-283b-41f1-8a8d-b62adbd2f51b" providerId="ADAL" clId="{CA02CE60-ED9F-4CBC-B609-A05BCA1D672F}" dt="2021-08-16T11:54:36.391" v="12" actId="21"/>
          <ac:spMkLst>
            <pc:docMk/>
            <pc:sldMk cId="1335771340" sldId="328"/>
            <ac:spMk id="2" creationId="{53F1D89D-4298-4FE8-AA77-0EA7DEEB02F0}"/>
          </ac:spMkLst>
        </pc:spChg>
        <pc:spChg chg="mod">
          <ac:chgData name="Jemma Stovell" userId="d576cdd5-283b-41f1-8a8d-b62adbd2f51b" providerId="ADAL" clId="{CA02CE60-ED9F-4CBC-B609-A05BCA1D672F}" dt="2021-08-16T11:52:57.232" v="2"/>
          <ac:spMkLst>
            <pc:docMk/>
            <pc:sldMk cId="1335771340" sldId="328"/>
            <ac:spMk id="4" creationId="{B8C2907A-8761-8442-9789-6C45881B4020}"/>
          </ac:spMkLst>
        </pc:spChg>
        <pc:spChg chg="add mod">
          <ac:chgData name="Jemma Stovell" userId="d576cdd5-283b-41f1-8a8d-b62adbd2f51b" providerId="ADAL" clId="{CA02CE60-ED9F-4CBC-B609-A05BCA1D672F}" dt="2021-08-16T12:17:53.614" v="48" actId="20577"/>
          <ac:spMkLst>
            <pc:docMk/>
            <pc:sldMk cId="1335771340" sldId="328"/>
            <ac:spMk id="7" creationId="{0771788B-C961-476B-BC34-1EC1311A561C}"/>
          </ac:spMkLst>
        </pc:spChg>
      </pc:sldChg>
    </pc:docChg>
  </pc:docChgLst>
  <pc:docChgLst>
    <pc:chgData name="Анна Воронина" userId="ae68cfedc4b21c98" providerId="LiveId" clId="{71BAC72C-5AAC-49BC-ABA0-D0F47CC213E1}"/>
    <pc:docChg chg="modSld">
      <pc:chgData name="Анна Воронина" userId="ae68cfedc4b21c98" providerId="LiveId" clId="{71BAC72C-5AAC-49BC-ABA0-D0F47CC213E1}" dt="2022-03-03T02:30:25.686" v="61" actId="20577"/>
      <pc:docMkLst>
        <pc:docMk/>
      </pc:docMkLst>
      <pc:sldChg chg="modSp mod">
        <pc:chgData name="Анна Воронина" userId="ae68cfedc4b21c98" providerId="LiveId" clId="{71BAC72C-5AAC-49BC-ABA0-D0F47CC213E1}" dt="2022-03-03T02:28:01.277" v="35" actId="20577"/>
        <pc:sldMkLst>
          <pc:docMk/>
          <pc:sldMk cId="3426446966" sldId="319"/>
        </pc:sldMkLst>
        <pc:spChg chg="mod">
          <ac:chgData name="Анна Воронина" userId="ae68cfedc4b21c98" providerId="LiveId" clId="{71BAC72C-5AAC-49BC-ABA0-D0F47CC213E1}" dt="2022-03-03T02:28:01.277" v="35" actId="20577"/>
          <ac:spMkLst>
            <pc:docMk/>
            <pc:sldMk cId="3426446966" sldId="319"/>
            <ac:spMk id="6" creationId="{0F922E55-4481-FA49-B15E-2CF155258A0D}"/>
          </ac:spMkLst>
        </pc:spChg>
      </pc:sldChg>
      <pc:sldChg chg="modSp mod">
        <pc:chgData name="Анна Воронина" userId="ae68cfedc4b21c98" providerId="LiveId" clId="{71BAC72C-5AAC-49BC-ABA0-D0F47CC213E1}" dt="2022-03-03T02:28:16.228" v="45" actId="20577"/>
        <pc:sldMkLst>
          <pc:docMk/>
          <pc:sldMk cId="1239998559" sldId="320"/>
        </pc:sldMkLst>
        <pc:spChg chg="mod">
          <ac:chgData name="Анна Воронина" userId="ae68cfedc4b21c98" providerId="LiveId" clId="{71BAC72C-5AAC-49BC-ABA0-D0F47CC213E1}" dt="2022-03-03T02:28:16.228" v="45" actId="20577"/>
          <ac:spMkLst>
            <pc:docMk/>
            <pc:sldMk cId="1239998559" sldId="320"/>
            <ac:spMk id="6" creationId="{0F922E55-4481-FA49-B15E-2CF155258A0D}"/>
          </ac:spMkLst>
        </pc:spChg>
      </pc:sldChg>
      <pc:sldChg chg="modSp mod">
        <pc:chgData name="Анна Воронина" userId="ae68cfedc4b21c98" providerId="LiveId" clId="{71BAC72C-5AAC-49BC-ABA0-D0F47CC213E1}" dt="2022-03-03T02:28:58.009" v="50" actId="20577"/>
        <pc:sldMkLst>
          <pc:docMk/>
          <pc:sldMk cId="3188116760" sldId="325"/>
        </pc:sldMkLst>
        <pc:spChg chg="mod">
          <ac:chgData name="Анна Воронина" userId="ae68cfedc4b21c98" providerId="LiveId" clId="{71BAC72C-5AAC-49BC-ABA0-D0F47CC213E1}" dt="2022-03-03T02:28:58.009" v="50" actId="20577"/>
          <ac:spMkLst>
            <pc:docMk/>
            <pc:sldMk cId="3188116760" sldId="325"/>
            <ac:spMk id="8" creationId="{DF19B42A-BBE3-BC41-97EA-3ACF8E8C8A93}"/>
          </ac:spMkLst>
        </pc:spChg>
      </pc:sldChg>
      <pc:sldChg chg="modSp mod">
        <pc:chgData name="Анна Воронина" userId="ae68cfedc4b21c98" providerId="LiveId" clId="{71BAC72C-5AAC-49BC-ABA0-D0F47CC213E1}" dt="2022-03-03T02:29:20.664" v="51" actId="20577"/>
        <pc:sldMkLst>
          <pc:docMk/>
          <pc:sldMk cId="403458119" sldId="330"/>
        </pc:sldMkLst>
        <pc:spChg chg="mod">
          <ac:chgData name="Анна Воронина" userId="ae68cfedc4b21c98" providerId="LiveId" clId="{71BAC72C-5AAC-49BC-ABA0-D0F47CC213E1}" dt="2022-03-03T02:29:20.664" v="51" actId="20577"/>
          <ac:spMkLst>
            <pc:docMk/>
            <pc:sldMk cId="403458119" sldId="330"/>
            <ac:spMk id="6" creationId="{D6D578EF-F9F4-B64B-A3F6-FD8832F5B386}"/>
          </ac:spMkLst>
        </pc:spChg>
      </pc:sldChg>
      <pc:sldChg chg="modSp mod">
        <pc:chgData name="Анна Воронина" userId="ae68cfedc4b21c98" providerId="LiveId" clId="{71BAC72C-5AAC-49BC-ABA0-D0F47CC213E1}" dt="2022-03-03T02:25:23.451" v="2" actId="6549"/>
        <pc:sldMkLst>
          <pc:docMk/>
          <pc:sldMk cId="1312089014" sldId="333"/>
        </pc:sldMkLst>
        <pc:spChg chg="mod">
          <ac:chgData name="Анна Воронина" userId="ae68cfedc4b21c98" providerId="LiveId" clId="{71BAC72C-5AAC-49BC-ABA0-D0F47CC213E1}" dt="2022-03-03T02:25:23.451" v="2" actId="6549"/>
          <ac:spMkLst>
            <pc:docMk/>
            <pc:sldMk cId="1312089014" sldId="333"/>
            <ac:spMk id="3" creationId="{167B2F16-328C-2243-8595-BD4CBD02A774}"/>
          </ac:spMkLst>
        </pc:spChg>
      </pc:sldChg>
      <pc:sldChg chg="modSp mod">
        <pc:chgData name="Анна Воронина" userId="ae68cfedc4b21c98" providerId="LiveId" clId="{71BAC72C-5AAC-49BC-ABA0-D0F47CC213E1}" dt="2022-03-03T02:30:25.686" v="61" actId="20577"/>
        <pc:sldMkLst>
          <pc:docMk/>
          <pc:sldMk cId="1223398491" sldId="335"/>
        </pc:sldMkLst>
        <pc:spChg chg="mod">
          <ac:chgData name="Анна Воронина" userId="ae68cfedc4b21c98" providerId="LiveId" clId="{71BAC72C-5AAC-49BC-ABA0-D0F47CC213E1}" dt="2022-03-03T02:30:25.686" v="61" actId="20577"/>
          <ac:spMkLst>
            <pc:docMk/>
            <pc:sldMk cId="1223398491" sldId="335"/>
            <ac:spMk id="3" creationId="{167B2F16-328C-2243-8595-BD4CBD02A7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B18921-EEA3-FB4F-A88A-AD7B062E8FBB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4211252" cy="29750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21B2E2C-EFB6-C148-8441-14E04362B922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3617486" cy="29557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</a:t>
            </a:r>
            <a:r>
              <a:rPr lang="en-GB" sz="8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EB81D6-8B7D-6C4E-AB5E-BA5C207EBB00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1"/>
            <a:ext cx="4056873" cy="36682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8665F7-21ED-D346-AF84-2BFE65F2C187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724364" cy="272875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/>
                </a:solidFill>
              </a:rPr>
              <a:t>Тренинг по усилению голоса пожилых людей</a:t>
            </a:r>
            <a:br>
              <a:rPr lang="en-GB" dirty="0"/>
            </a:br>
            <a:r>
              <a:rPr lang="ru-RU" dirty="0"/>
              <a:t>Модуль </a:t>
            </a:r>
            <a:r>
              <a:rPr lang="en-GB" dirty="0"/>
              <a:t>2: </a:t>
            </a:r>
            <a:br>
              <a:rPr lang="en-GB" dirty="0"/>
            </a:br>
            <a:r>
              <a:rPr lang="ru-RU" dirty="0"/>
              <a:t>«За кулисами»</a:t>
            </a:r>
            <a:br>
              <a:rPr lang="en-GB" dirty="0"/>
            </a:b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E2DD49-7C1B-1F48-9974-DD93C7AF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" b="78"/>
          <a:stretch/>
        </p:blipFill>
        <p:spPr>
          <a:xfrm>
            <a:off x="431812" y="432000"/>
            <a:ext cx="4722079" cy="644337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E30A259-A4E1-414F-B05C-E3BE7679BAE0}"/>
              </a:ext>
            </a:extLst>
          </p:cNvPr>
          <p:cNvSpPr txBox="1">
            <a:spLocks/>
          </p:cNvSpPr>
          <p:nvPr/>
        </p:nvSpPr>
        <p:spPr>
          <a:xfrm rot="16200000">
            <a:off x="-747571" y="1775890"/>
            <a:ext cx="2619193" cy="137677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 err="1">
                <a:solidFill>
                  <a:schemeClr val="bg1"/>
                </a:solidFill>
              </a:rPr>
              <a:t>Feda’a</a:t>
            </a:r>
            <a:r>
              <a:rPr lang="en-GB" sz="800" dirty="0">
                <a:solidFill>
                  <a:schemeClr val="bg1"/>
                </a:solidFill>
              </a:rPr>
              <a:t> </a:t>
            </a:r>
            <a:r>
              <a:rPr lang="en-GB" sz="800" dirty="0" err="1">
                <a:solidFill>
                  <a:schemeClr val="bg1"/>
                </a:solidFill>
              </a:rPr>
              <a:t>Qatatshsah</a:t>
            </a:r>
            <a:r>
              <a:rPr lang="en-GB" sz="800" dirty="0">
                <a:solidFill>
                  <a:schemeClr val="bg1"/>
                </a:solidFill>
              </a:rPr>
              <a:t>/</a:t>
            </a:r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9350449-9124-4F55-A037-4C9414986589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302177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Условия использования голоса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D50812C-B36A-43CD-8399-8A819F9A20C7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CE3E13D-859B-421C-8301-254090AD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пространства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пространство принятия решений?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CBFEFE3-AFEE-7842-B903-E7346BEED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32" y="2499637"/>
            <a:ext cx="3156548" cy="3293789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7912DDA-91D9-4DEA-976D-2E4FFCC515E3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5821DFC-F926-4754-8659-F769129CD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60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Понимание пространства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 такое пространство принятия решений?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Пространства для общественного участия и вовлечения могут быть разделены на две категории:</a:t>
            </a:r>
          </a:p>
          <a:p>
            <a:pPr marL="365125" lvl="4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по приглашению/ формальные</a:t>
            </a:r>
            <a:endParaRPr lang="en-GB" dirty="0"/>
          </a:p>
          <a:p>
            <a:pPr marL="365125" lvl="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 </a:t>
            </a:r>
            <a:r>
              <a:rPr lang="ru-RU" dirty="0"/>
              <a:t>заявленные / неформальные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Границы между этими пространствами гибки, не всегда четко очерчены и могут меняться в течение времени. 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A31EE9A-B787-4B87-BC28-AF5D08C43BDB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01CF1E7-A9D5-40BA-920F-7B73E04DB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33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94" y="765217"/>
            <a:ext cx="9474000" cy="699637"/>
          </a:xfrm>
        </p:spPr>
        <p:txBody>
          <a:bodyPr/>
          <a:lstStyle/>
          <a:p>
            <a:r>
              <a:rPr lang="ru-RU" dirty="0"/>
              <a:t>Формальные пространства/ по приглашению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94" y="1517667"/>
            <a:ext cx="879772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Форумы, платформы и процессы консультаций. </a:t>
            </a:r>
            <a:r>
              <a:rPr lang="ru-RU" dirty="0"/>
              <a:t>Местные комитеты по развитию, комитеты по бюджету, основанные на широком участии, круглые столы, сельские сходы, фокус-группы, группы граждан и т.д.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Риск исключения или захвата элитами.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ru-RU" dirty="0"/>
              <a:t>Пространство захватывают те, кто обладает властью или техническими знаниями, за счет тех, кто менее образован, менее уверен в себе, при этом участие гражданского общества подвергается манипуляциям.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Может не способствовать уменьшению неравенства.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ru-RU" dirty="0"/>
              <a:t>Создание формальных пространств путем институционализации неформальных пространств может никоим образом не снижать неравенство.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589073-0A06-4892-AE82-18E9882FADC3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F95207-D043-41B5-B876-3051254D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46291" cy="699637"/>
          </a:xfrm>
        </p:spPr>
        <p:txBody>
          <a:bodyPr/>
          <a:lstStyle/>
          <a:p>
            <a:r>
              <a:rPr lang="ru-RU" dirty="0"/>
              <a:t>Заявленные / неформальные пространства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79772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Востребованные, созданные и открытые гражданским обществом. </a:t>
            </a:r>
            <a:r>
              <a:rPr lang="ru-RU" dirty="0"/>
              <a:t>Демонстрации, группы гражданского общества, блоги и другие форумы в социальных сетях, информационные встречи, организованные гражданским обществом, уличные театры и т.д.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Полезны для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</a:p>
          <a:p>
            <a:pPr marL="714375" lvl="3" indent="-357188">
              <a:spcBef>
                <a:spcPts val="439"/>
              </a:spcBef>
              <a:buSzPct val="80000"/>
            </a:pPr>
            <a:r>
              <a:rPr lang="en-GB" dirty="0"/>
              <a:t>— </a:t>
            </a:r>
            <a:r>
              <a:rPr lang="ru-RU" dirty="0"/>
              <a:t>донесения требований тех, кто исключен и может столкнуться с препятствиями при попытке участия в официальных пространствах</a:t>
            </a:r>
          </a:p>
          <a:p>
            <a:pPr marL="714375" lvl="3" indent="-357188">
              <a:spcBef>
                <a:spcPts val="439"/>
              </a:spcBef>
              <a:buSzPct val="80000"/>
            </a:pPr>
            <a:r>
              <a:rPr lang="ru-RU" dirty="0"/>
              <a:t>— проведение неформальных переговоров перед входом в официальные помещения</a:t>
            </a:r>
          </a:p>
          <a:p>
            <a:pPr marL="714375" lvl="3" indent="-357188">
              <a:spcBef>
                <a:spcPts val="439"/>
              </a:spcBef>
              <a:buSzPct val="80000"/>
            </a:pPr>
            <a:r>
              <a:rPr lang="ru-RU" dirty="0"/>
              <a:t>— обеспечение разнообразия и автономности  гражданского общества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6F94C2B-3F46-4E42-936A-4CD3662E55DC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BD1228F-2B23-4604-8979-F09C74E4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5EAEA-A400-F448-834A-126EB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Обсуждение всей группой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22E55-4481-FA49-B15E-2CF155258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79772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 какой области принятия решений вам приходилось работать?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Есть ли уроки, которыми вы можете поделиться, касающиеся работы в различных пространствах, формальных или неформальных, чтобы убедиться, что взгляды пожилых людей или голоса другой группы были услышаны?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85977-EBA0-EB49-B6FE-8C5C883D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7931E58-C1C9-4D47-AE20-8D898740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146" y="3986383"/>
            <a:ext cx="3540021" cy="268779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88A3CA4-4FA7-4022-BBE0-AA1E552A6BF5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3BC45AB-C932-4070-ADD5-9CE285064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98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Признание разнообразия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02DA51D-00AA-4C6B-B78F-CCB18A5D9359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2E78A01-7F50-4B73-A428-94104398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0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Признание разнообразия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72469C4-869C-AD49-BBA0-6BC520FD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56" y="1800000"/>
            <a:ext cx="4483100" cy="4445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447A732-8825-4FC8-B820-DC7D8344317C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F34A2D9-44D9-4D92-8013-EB41DE8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638888-67F2-4310-BC71-06D368CCE4D4}"/>
              </a:ext>
            </a:extLst>
          </p:cNvPr>
          <p:cNvSpPr txBox="1"/>
          <p:nvPr/>
        </p:nvSpPr>
        <p:spPr>
          <a:xfrm>
            <a:off x="389394" y="2424129"/>
            <a:ext cx="2691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/>
              <a:t>Колесо идентичности:</a:t>
            </a:r>
          </a:p>
          <a:p>
            <a:r>
              <a:rPr lang="ru-RU" sz="1500" dirty="0"/>
              <a:t>-Половая идентичность</a:t>
            </a:r>
          </a:p>
          <a:p>
            <a:r>
              <a:rPr lang="ru-RU" sz="1500" dirty="0"/>
              <a:t>-Возраст</a:t>
            </a:r>
          </a:p>
          <a:p>
            <a:r>
              <a:rPr lang="ru-RU" sz="1500" dirty="0"/>
              <a:t>-Пол</a:t>
            </a:r>
          </a:p>
          <a:p>
            <a:r>
              <a:rPr lang="ru-RU" sz="1500" dirty="0"/>
              <a:t>-Инвалидность</a:t>
            </a:r>
          </a:p>
          <a:p>
            <a:r>
              <a:rPr lang="ru-RU" sz="1500" dirty="0"/>
              <a:t>-Социально-экономическая группа</a:t>
            </a:r>
          </a:p>
          <a:p>
            <a:r>
              <a:rPr lang="ru-RU" sz="1500" dirty="0"/>
              <a:t>-Класс</a:t>
            </a:r>
          </a:p>
          <a:p>
            <a:r>
              <a:rPr lang="ru-RU" sz="1500" dirty="0"/>
              <a:t>-Каста</a:t>
            </a:r>
          </a:p>
          <a:p>
            <a:r>
              <a:rPr lang="ru-RU" sz="1500" dirty="0"/>
              <a:t>-Религия</a:t>
            </a:r>
          </a:p>
          <a:p>
            <a:r>
              <a:rPr lang="ru-RU" sz="1500" dirty="0"/>
              <a:t>-Этническая принадлежность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7178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Индивидуальные и групповые характеристики, влияющие на способность людей высказывать свое мнение, которые пересекаются друг с другом</a:t>
            </a:r>
            <a:br>
              <a:rPr lang="ru-RU" dirty="0"/>
            </a:b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18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A8EA33D-D9E7-CA47-AE7F-AA7D166F2C85}"/>
              </a:ext>
            </a:extLst>
          </p:cNvPr>
          <p:cNvSpPr txBox="1">
            <a:spLocks/>
          </p:cNvSpPr>
          <p:nvPr/>
        </p:nvSpPr>
        <p:spPr>
          <a:xfrm>
            <a:off x="2074606" y="3189292"/>
            <a:ext cx="1738404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accent1"/>
                </a:solidFill>
              </a:rPr>
              <a:t>Возраст</a:t>
            </a:r>
            <a:endParaRPr lang="en-US" sz="2500" b="1" dirty="0">
              <a:solidFill>
                <a:schemeClr val="accent1"/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8708AD3-541A-8D48-A598-D392E272482B}"/>
              </a:ext>
            </a:extLst>
          </p:cNvPr>
          <p:cNvSpPr txBox="1">
            <a:spLocks/>
          </p:cNvSpPr>
          <p:nvPr/>
        </p:nvSpPr>
        <p:spPr>
          <a:xfrm>
            <a:off x="3937535" y="3189292"/>
            <a:ext cx="1637373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buSzPct val="100000"/>
            </a:pPr>
            <a:r>
              <a:rPr lang="ru-RU" sz="2500" b="1" dirty="0">
                <a:solidFill>
                  <a:schemeClr val="accent2"/>
                </a:solidFill>
              </a:rPr>
              <a:t>Пол</a:t>
            </a:r>
            <a:endParaRPr lang="en-US" sz="2500" b="1" dirty="0">
              <a:solidFill>
                <a:schemeClr val="accent2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93723A7-F73D-4E44-A649-BD9C443AA66D}"/>
              </a:ext>
            </a:extLst>
          </p:cNvPr>
          <p:cNvSpPr txBox="1">
            <a:spLocks/>
          </p:cNvSpPr>
          <p:nvPr/>
        </p:nvSpPr>
        <p:spPr>
          <a:xfrm>
            <a:off x="5687733" y="3191792"/>
            <a:ext cx="3121969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accent3"/>
                </a:solidFill>
              </a:rPr>
              <a:t>Инвалидность</a:t>
            </a:r>
            <a:endParaRPr lang="en-US" sz="2500" b="1" dirty="0">
              <a:solidFill>
                <a:schemeClr val="accent3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649E784-D1BC-324C-A722-2470328CE0A5}"/>
              </a:ext>
            </a:extLst>
          </p:cNvPr>
          <p:cNvSpPr txBox="1">
            <a:spLocks/>
          </p:cNvSpPr>
          <p:nvPr/>
        </p:nvSpPr>
        <p:spPr>
          <a:xfrm>
            <a:off x="6893512" y="4097387"/>
            <a:ext cx="1375492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tx2"/>
                </a:solidFill>
              </a:rPr>
              <a:t>Класс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AC8EAE6-D135-EA40-8D71-29F1694B6E18}"/>
              </a:ext>
            </a:extLst>
          </p:cNvPr>
          <p:cNvSpPr txBox="1">
            <a:spLocks/>
          </p:cNvSpPr>
          <p:nvPr/>
        </p:nvSpPr>
        <p:spPr>
          <a:xfrm>
            <a:off x="3080306" y="5707030"/>
            <a:ext cx="4510197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tx2"/>
                </a:solidFill>
              </a:rPr>
              <a:t>Половая идентичность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D318017-E07B-0B48-827B-1A129467029E}"/>
              </a:ext>
            </a:extLst>
          </p:cNvPr>
          <p:cNvSpPr txBox="1">
            <a:spLocks/>
          </p:cNvSpPr>
          <p:nvPr/>
        </p:nvSpPr>
        <p:spPr>
          <a:xfrm>
            <a:off x="1602657" y="4913761"/>
            <a:ext cx="1770731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accent3"/>
                </a:solidFill>
              </a:rPr>
              <a:t>Религия</a:t>
            </a:r>
            <a:endParaRPr lang="en-US" sz="2500" b="1" dirty="0">
              <a:solidFill>
                <a:schemeClr val="tx2"/>
              </a:solidFill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D130E28-0E0D-AD4E-BF43-0850CEB3B5F1}"/>
              </a:ext>
            </a:extLst>
          </p:cNvPr>
          <p:cNvSpPr txBox="1">
            <a:spLocks/>
          </p:cNvSpPr>
          <p:nvPr/>
        </p:nvSpPr>
        <p:spPr>
          <a:xfrm>
            <a:off x="3478927" y="4931764"/>
            <a:ext cx="6009201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accent1"/>
                </a:solidFill>
              </a:rPr>
              <a:t>Этническая принадлежность</a:t>
            </a:r>
            <a:endParaRPr lang="en-US" sz="2500" b="1" dirty="0">
              <a:solidFill>
                <a:schemeClr val="accent1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094748C-7684-E640-9401-DC88BBF6DC94}"/>
              </a:ext>
            </a:extLst>
          </p:cNvPr>
          <p:cNvSpPr txBox="1">
            <a:spLocks/>
          </p:cNvSpPr>
          <p:nvPr/>
        </p:nvSpPr>
        <p:spPr>
          <a:xfrm>
            <a:off x="117986" y="4080414"/>
            <a:ext cx="6663221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accent2"/>
                </a:solidFill>
              </a:rPr>
              <a:t>Социально-экономическая группа</a:t>
            </a:r>
            <a:endParaRPr lang="en-US" sz="2500" b="1" dirty="0">
              <a:solidFill>
                <a:schemeClr val="accent2"/>
              </a:solidFill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2885ABA0-BF5C-7645-ACBF-1F7F25FF33D2}"/>
              </a:ext>
            </a:extLst>
          </p:cNvPr>
          <p:cNvSpPr txBox="1">
            <a:spLocks/>
          </p:cNvSpPr>
          <p:nvPr/>
        </p:nvSpPr>
        <p:spPr>
          <a:xfrm>
            <a:off x="8381308" y="4080414"/>
            <a:ext cx="1375493" cy="706362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ru-RU" sz="2500" b="1" dirty="0">
                <a:solidFill>
                  <a:schemeClr val="accent1"/>
                </a:solidFill>
              </a:rPr>
              <a:t>Каста</a:t>
            </a:r>
            <a:endParaRPr lang="en-US" sz="2500" b="1" dirty="0">
              <a:solidFill>
                <a:schemeClr val="accent3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0CF90B2-F833-489A-BFE3-EE2300DD627F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7A9E5204-C5E4-4806-BAB8-9EB2A58B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65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82694-734D-0F4B-A989-28F5567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Возраст и эйджизм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9B42A-BBE3-BC41-97EA-3ACF8E8C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Возраст влияет на способность человека быть услышанным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Эйджизм существует на всех уровнях общества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Пожилой возраст может дать кому-то больше права голоса или может лишить таких прав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Эйджизм может привести к насилию, пренебрежению и жестокому обращению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E78B-316A-5148-B02D-19B98F6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04A6614-9D66-F84B-BF1F-A195A3EFE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22" y="4295708"/>
            <a:ext cx="2165211" cy="214893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EA1A4A3-C60B-462F-B591-B167C3048E13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83037DA7-EA60-42A8-B39D-A9367106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4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A60E-D423-1946-894E-5A615429B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718313"/>
            <a:ext cx="8450743" cy="699637"/>
          </a:xfrm>
        </p:spPr>
        <p:txBody>
          <a:bodyPr/>
          <a:lstStyle/>
          <a:p>
            <a:r>
              <a:rPr lang="ru-RU" dirty="0"/>
              <a:t>Модуль </a:t>
            </a:r>
            <a:r>
              <a:rPr lang="en-GB" dirty="0"/>
              <a:t>2: </a:t>
            </a:r>
            <a:r>
              <a:rPr lang="ru-RU" dirty="0"/>
              <a:t>«За кулисами»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5BAE2-C161-D848-BF88-0DE0E1CCA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46" y="1269058"/>
            <a:ext cx="8450743" cy="4796544"/>
          </a:xfrm>
        </p:spPr>
        <p:txBody>
          <a:bodyPr/>
          <a:lstStyle/>
          <a:p>
            <a:pPr lvl="3"/>
            <a:r>
              <a:rPr lang="ru-RU" dirty="0"/>
              <a:t>Пакет учебных материалов «Усиление голоса пожилых людей» был разработан для обучения сотрудников </a:t>
            </a:r>
            <a:r>
              <a:rPr lang="ru-RU" dirty="0" err="1"/>
              <a:t>HelpAge</a:t>
            </a:r>
            <a:r>
              <a:rPr lang="ru-RU" dirty="0"/>
              <a:t> и членов сети ключевым элементам Структуры усиления голоса пожилых людей и понятиям, лежащим в ее основе, а также для укрепления их способности осуществлять соответствующую деятельность. </a:t>
            </a:r>
          </a:p>
          <a:p>
            <a:pPr lvl="3"/>
            <a:r>
              <a:rPr lang="ru-RU" b="1" dirty="0"/>
              <a:t>Это второй из четырех модулей PowerPoint, разработанных для сопровождения Руководства фасилитатора при проведении сессий. Модуль 2 рассматривает, как пересекающиеся характеристики, а также социальные нормы, включая эйджизм, могут повлиять на способность пожилых людей реализовать свое право на голос. Модуль также вводит и объясняет понятие «силы», а также поясняет, почему оно актуально для работы по усилению голоса.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76C4-3015-7F43-9DB2-0F7B715D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/>
              <a:t>Тренинг по усилению голоса пожилых людей</a:t>
            </a:r>
            <a:endParaRPr lang="en-US" dirty="0"/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1510D-DFDA-2E4D-8D5F-DD67F357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605F5CC-5423-4870-9216-61AEF670DD4D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</p:spTree>
    <p:extLst>
      <p:ext uri="{BB962C8B-B14F-4D97-AF65-F5344CB8AC3E}">
        <p14:creationId xmlns:p14="http://schemas.microsoft.com/office/powerpoint/2010/main" val="419743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82694-734D-0F4B-A989-28F5567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9B42A-BBE3-BC41-97EA-3ACF8E8C8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Дискриминация по признаку пола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Накопленные недостатки в течение жизни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Пересечение с другими характеристиками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E78B-316A-5148-B02D-19B98F6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B9A2C01-0CA3-CC42-B14B-2AE322D06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054" y="4251589"/>
            <a:ext cx="1630837" cy="217983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92F0765-E9F2-4998-AC7C-1C9E50E23E55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8574BB4-26CA-454B-9CF5-E4A7C379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6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2D82694-734D-0F4B-A989-28F5567E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Инвалидность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9B42A-BBE3-BC41-97EA-3ACF8E8C8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452126" cy="4796544"/>
          </a:xfrm>
        </p:spPr>
        <p:txBody>
          <a:bodyPr/>
          <a:lstStyle/>
          <a:p>
            <a:pPr lvl="3"/>
            <a:r>
              <a:rPr lang="ru-RU" dirty="0"/>
              <a:t>Пожилые люди с инвалидностью могут столкнуться с несколькими формами изоляции: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 плане отношения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 определенной среде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Институциональной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Внутренней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EE78B-316A-5148-B02D-19B98F6F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21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ED68791-9356-AD48-A4DD-487A05AD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044" y="4202634"/>
            <a:ext cx="1112699" cy="224200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BBE9E3-95D4-4C59-92E1-B3C4AB9E4A64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565F6B3-44B0-4645-83C0-86F70CD7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16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Актуальность силы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D199BE9-2F24-437F-8873-4AD55DAF086D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537B19D-8DCC-44B3-894E-8764B9AD4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57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7D9D80-BF24-A84B-8D57-AFBB4CED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силы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331C-50CD-394B-8E07-7C128D3CB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967417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Женщины и мужчины имеют множество ролей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Уровень их силы может быть разным.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Опыт человека по части силы может зависеть от различных характеристик</a:t>
            </a:r>
            <a:r>
              <a:rPr lang="en-US" dirty="0"/>
              <a:t>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Сила</a:t>
            </a:r>
            <a:r>
              <a:rPr lang="en-US" dirty="0"/>
              <a:t>: </a:t>
            </a:r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может быть экономической, политической, социальной, культурной или символической</a:t>
            </a:r>
            <a:endParaRPr lang="en-US" dirty="0"/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это социальный конструкт</a:t>
            </a:r>
            <a:endParaRPr lang="en-US" dirty="0"/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имеет место на различных уровнях</a:t>
            </a:r>
            <a:endParaRPr lang="en-US" dirty="0"/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проявляется в различных пространствах</a:t>
            </a:r>
            <a:endParaRPr lang="en-US" dirty="0"/>
          </a:p>
          <a:p>
            <a:pPr marL="327025" lvl="3" indent="30163">
              <a:lnSpc>
                <a:spcPts val="2000"/>
              </a:lnSpc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ru-RU" dirty="0"/>
              <a:t>принимает различные формы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7C883-A3EC-C543-83A4-DDC40666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DAF9F52-6D6B-2340-8F53-145C39ED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72" y="1592439"/>
            <a:ext cx="2467736" cy="1586402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9225052-0AAE-4A25-B963-476AF06B8CB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53015AD-0083-4413-B7B0-2858F4720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6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Формы силы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1788B-C961-476B-BC34-1EC1311A561C}"/>
              </a:ext>
            </a:extLst>
          </p:cNvPr>
          <p:cNvSpPr txBox="1"/>
          <p:nvPr/>
        </p:nvSpPr>
        <p:spPr>
          <a:xfrm>
            <a:off x="3900148" y="7139514"/>
            <a:ext cx="67916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2">
                    <a:lumMod val="50000"/>
                  </a:schemeClr>
                </a:solidFill>
              </a:rPr>
              <a:t>Источник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VeneKlasen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L, and Miller V, ‘Power and empowerment’, PLA Notes, 43: 39–41, 2002, and Comic Relief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Maanda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Initiative, A framework for women and girls’ empowerment: Guidance for </a:t>
            </a:r>
            <a:r>
              <a:rPr lang="en-US" sz="700" dirty="0" err="1">
                <a:solidFill>
                  <a:schemeClr val="bg2">
                    <a:lumMod val="50000"/>
                  </a:schemeClr>
                </a:solidFill>
              </a:rPr>
              <a:t>Maanda</a:t>
            </a:r>
            <a:r>
              <a:rPr lang="en-US" sz="700" dirty="0">
                <a:solidFill>
                  <a:schemeClr val="bg2">
                    <a:lumMod val="50000"/>
                  </a:schemeClr>
                </a:solidFill>
              </a:rPr>
              <a:t> applicants and grantees, Comic Relief, 2014. Useful resource, https://www.powercube.net/</a:t>
            </a:r>
            <a:endParaRPr lang="en-GB" sz="7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C777C57-5028-4A0E-9DE4-3AC6B7439728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7C46485-C687-4DCD-9CF3-DBF1C5B0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77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6683-FEFF-054A-B901-6063A0FE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силы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578EF-F9F4-B64B-A3F6-FD8832F5B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Сила контроля</a:t>
            </a:r>
            <a:endParaRPr lang="en-GB" b="1" dirty="0">
              <a:solidFill>
                <a:schemeClr val="accent1"/>
              </a:solidFill>
            </a:endParaRP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Сила действия</a:t>
            </a:r>
            <a:endParaRPr lang="en-GB" b="1" dirty="0">
              <a:solidFill>
                <a:schemeClr val="accent1"/>
              </a:solidFill>
            </a:endParaRP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Внутренняя сила</a:t>
            </a:r>
            <a:endParaRPr lang="en-GB" b="1" dirty="0">
              <a:solidFill>
                <a:schemeClr val="accent1"/>
              </a:solidFill>
            </a:endParaRP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Совместная сила</a:t>
            </a:r>
            <a:r>
              <a:rPr lang="en-GB" b="1" dirty="0">
                <a:solidFill>
                  <a:schemeClr val="accent1"/>
                </a:solidFill>
              </a:rPr>
              <a:t> 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E502-1F87-CD47-8EFC-88AFC067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9AC2CCF-1610-4241-B957-5F9EB7823DA0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5CBF798-0FB6-4E5C-9675-97D69DEA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4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7A6683-FEFF-054A-B901-6063A0FE3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силы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D578EF-F9F4-B64B-A3F6-FD8832F5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65485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Сила контроля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– </a:t>
            </a:r>
            <a:r>
              <a:rPr lang="ru-RU" dirty="0"/>
              <a:t>господство / доминирование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Сила действия </a:t>
            </a:r>
            <a:r>
              <a:rPr lang="en-GB" dirty="0"/>
              <a:t>– </a:t>
            </a:r>
            <a:r>
              <a:rPr lang="ru-RU" dirty="0"/>
              <a:t>способность действовать, принимать решения или создавать изменения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Внутренняя сила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– </a:t>
            </a:r>
            <a:r>
              <a:rPr lang="ru-RU" dirty="0"/>
              <a:t>чувство уверенности, достоинства и самоуважения, возникающее в результате осознания своей ситуации</a:t>
            </a:r>
            <a:r>
              <a:rPr lang="en-GB" dirty="0"/>
              <a:t>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Совместная сила</a:t>
            </a:r>
            <a:r>
              <a:rPr lang="en-GB" b="1" dirty="0">
                <a:solidFill>
                  <a:schemeClr val="accent1"/>
                </a:solidFill>
              </a:rPr>
              <a:t> </a:t>
            </a:r>
            <a:r>
              <a:rPr lang="en-GB" dirty="0"/>
              <a:t>– </a:t>
            </a:r>
            <a:r>
              <a:rPr lang="ru-RU" dirty="0"/>
              <a:t>коллективное действие и солидарность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3E502-1F87-CD47-8EFC-88AFC067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89D525C-FF91-4280-B9CC-2E39DC3CD321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60363CA-348B-4AA2-8D9C-2F937228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Сила: видимая, невидимая и скрытая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27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E36EAE5-4BAD-4A02-BF5D-75C2F93C3033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36C5D28-9A39-405B-80B2-9767DCA69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4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3AFFE5-29D7-0A4F-800B-7136F38A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1006" y="1209819"/>
            <a:ext cx="9829800" cy="563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3655090" cy="1040335"/>
          </a:xfrm>
        </p:spPr>
        <p:txBody>
          <a:bodyPr/>
          <a:lstStyle/>
          <a:p>
            <a:pPr>
              <a:tabLst>
                <a:tab pos="111125" algn="l"/>
              </a:tabLst>
            </a:pPr>
            <a:r>
              <a:rPr lang="ru-RU" dirty="0"/>
              <a:t>Сила: видимая, невидимая и скрытая</a:t>
            </a:r>
            <a:r>
              <a:rPr lang="en-GB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28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18815DC-04DC-44E2-8801-BD62E51DF1E4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D98865-53DF-4D9F-97B6-ACD162FD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28F91-DBF6-4505-BFA6-AE5A10F068D3}"/>
              </a:ext>
            </a:extLst>
          </p:cNvPr>
          <p:cNvSpPr txBox="1"/>
          <p:nvPr/>
        </p:nvSpPr>
        <p:spPr>
          <a:xfrm>
            <a:off x="4749106" y="1658962"/>
            <a:ext cx="105594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Видимая</a:t>
            </a:r>
            <a:endParaRPr lang="en-US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396D74-0581-4EB6-99D9-BF36C06551AC}"/>
              </a:ext>
            </a:extLst>
          </p:cNvPr>
          <p:cNvSpPr txBox="1"/>
          <p:nvPr/>
        </p:nvSpPr>
        <p:spPr>
          <a:xfrm>
            <a:off x="6273106" y="1428129"/>
            <a:ext cx="2280958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Наблюдаемые механизмы принятия решений</a:t>
            </a:r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D6CB7F-7413-40F3-BF07-3D5FA4F38C9A}"/>
              </a:ext>
            </a:extLst>
          </p:cNvPr>
          <p:cNvSpPr txBox="1"/>
          <p:nvPr/>
        </p:nvSpPr>
        <p:spPr>
          <a:xfrm>
            <a:off x="4772792" y="4914826"/>
            <a:ext cx="103226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Скрытая</a:t>
            </a:r>
            <a:endParaRPr lang="en-US" sz="1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6CC30B-3D9A-4926-8C60-8807C449401A}"/>
              </a:ext>
            </a:extLst>
          </p:cNvPr>
          <p:cNvSpPr txBox="1"/>
          <p:nvPr/>
        </p:nvSpPr>
        <p:spPr>
          <a:xfrm>
            <a:off x="4595748" y="6026691"/>
            <a:ext cx="1386349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500" dirty="0"/>
              <a:t>Невидимая</a:t>
            </a:r>
            <a:endParaRPr lang="en-US" sz="1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B55BF1-0D7E-47C3-837A-65E9D8582A2A}"/>
              </a:ext>
            </a:extLst>
          </p:cNvPr>
          <p:cNvSpPr txBox="1"/>
          <p:nvPr/>
        </p:nvSpPr>
        <p:spPr>
          <a:xfrm>
            <a:off x="6209196" y="4700237"/>
            <a:ext cx="240877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Формулирование или оказание влияния на политическую повестку дня «за кулисами» 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7A8D17-B2BA-4F2D-87D4-49732304F535}"/>
              </a:ext>
            </a:extLst>
          </p:cNvPr>
          <p:cNvSpPr txBox="1"/>
          <p:nvPr/>
        </p:nvSpPr>
        <p:spPr>
          <a:xfrm>
            <a:off x="6253442" y="5959705"/>
            <a:ext cx="24087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Нормы и убеждения, социализация, идеология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03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Видимая сила</a:t>
            </a:r>
            <a:r>
              <a:rPr lang="en-GB" dirty="0"/>
              <a:t> – </a:t>
            </a:r>
            <a:r>
              <a:rPr lang="ru-RU" dirty="0"/>
              <a:t>общественное «да»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2F16-328C-2243-8595-BD4CBD0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117662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Формальные правила, структуры, институты и процедуры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Текущие «правила игры»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Инструменты формальной власти: конституции, законы, политика, бюджеты и т. д. Голос лиц, не обладающих властью/силой, не всегда представлен.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C315D-71E8-D043-9DD6-7497A778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0436" y="3858829"/>
            <a:ext cx="2718000" cy="2880615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010E774-AFC0-4621-9EEF-0B30E4D0DE7C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DD87F76-4280-4490-AE0C-011A19B0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ru-RU" dirty="0"/>
              <a:t>Введение в Модуль 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B2110378-EED4-4AD9-9261-723FE5964C2B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F84DA7C-C20B-4A2A-9D87-8326C049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52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Скрытая сила – «частное» нет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2F16-328C-2243-8595-BD4CBD0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612596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Имеет место в неформальной обстановке. Не то, о чем люди заявляют публично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Многие решения принимаются в частном порядке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Настоящая сила часто скрыта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Неофициальные правила игры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Защищает «шкурные» интересы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Исключает и </a:t>
            </a:r>
            <a:r>
              <a:rPr lang="ru-RU" dirty="0" err="1"/>
              <a:t>делегитимизирует</a:t>
            </a:r>
            <a:r>
              <a:rPr lang="ru-RU" dirty="0"/>
              <a:t> голоса потенциальной оппозиции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1CA66F-5BCD-9D44-B4C0-B7C19AFDF9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0436" y="3858829"/>
            <a:ext cx="2717423" cy="2880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5439423-CA98-4DA9-8165-340533E08641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838C50F-081C-4BF0-B2E8-E8A3A080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0890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Невидимая сила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31</a:t>
            </a:fld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15B5435D-D3FC-144E-BFD6-3C4B05F58941}"/>
              </a:ext>
            </a:extLst>
          </p:cNvPr>
          <p:cNvSpPr/>
          <p:nvPr/>
        </p:nvSpPr>
        <p:spPr>
          <a:xfrm flipH="1">
            <a:off x="431999" y="1800000"/>
            <a:ext cx="5550790" cy="3774890"/>
          </a:xfrm>
          <a:prstGeom prst="wedgeRectCallout">
            <a:avLst>
              <a:gd name="adj1" fmla="val -20049"/>
              <a:gd name="adj2" fmla="val 76080"/>
            </a:avLst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D44CA02-579D-034E-A58F-FB08F222C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09" y="1996446"/>
            <a:ext cx="4845002" cy="2392674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ru-RU" i="1" dirty="0">
                <a:solidFill>
                  <a:schemeClr val="accent1"/>
                </a:solidFill>
              </a:rPr>
              <a:t>«Невидимая сила часто определяет потенциал движений за перемены влиять на видимую и скрытую силу. Она формирует системы убеждений о том, что является «нормальным» или «естественным»…»</a:t>
            </a:r>
            <a:endParaRPr lang="en-GB" i="1" dirty="0">
              <a:solidFill>
                <a:schemeClr val="accent1"/>
              </a:solidFill>
            </a:endParaRPr>
          </a:p>
          <a:p>
            <a:pPr lvl="2">
              <a:spcBef>
                <a:spcPts val="800"/>
              </a:spcBef>
            </a:pPr>
            <a:r>
              <a:rPr lang="ru-RU" sz="1800" b="0" dirty="0"/>
              <a:t>Дункан Грин, «Как происходят перемены» (</a:t>
            </a:r>
            <a:r>
              <a:rPr lang="en-GB" sz="1800" b="0" dirty="0"/>
              <a:t>Duncan Green, How Change Happens</a:t>
            </a:r>
            <a:r>
              <a:rPr lang="ru-RU" sz="1800" b="0" dirty="0"/>
              <a:t>)</a:t>
            </a:r>
            <a:endParaRPr lang="en-GB" sz="1800" b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D510AF-9304-6446-B3AD-CBBBC55B6B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0436" y="3859444"/>
            <a:ext cx="2717420" cy="28800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2636903-0B60-4FB7-B2B8-5E3D5A8EC776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5ED931A-8388-4679-809D-34A8DDD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79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BD118-99A7-1F46-B878-741E1984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32" y="1115036"/>
            <a:ext cx="8450743" cy="699637"/>
          </a:xfrm>
        </p:spPr>
        <p:txBody>
          <a:bodyPr/>
          <a:lstStyle/>
          <a:p>
            <a:r>
              <a:rPr lang="ru-RU" dirty="0"/>
              <a:t>Невидимая сила – то, что «нормально»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B2F16-328C-2243-8595-BD4CBD02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622519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Господствующие идеологии, ценности и социальные нормы формируют отношения, ожидания и поведение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Устанавливает «естественный порядок» вещей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Воспринимается как приемлемое (социальные нормы)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/>
                </a:solidFill>
              </a:rPr>
              <a:t>Страх перед социальными санкциями со стороны сообщества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79093-2554-264D-8ED5-5FB3E6D2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EE08B-D011-CB4D-9BFA-E9F0AED73E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70436" y="3859444"/>
            <a:ext cx="2717420" cy="28800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556328-483B-483A-8934-64FB7A8FB6D8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DFA25AA-467C-4BC6-9A47-64D84FE0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398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92862-92AD-BD44-960B-68E7D6353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Сила проявляется на всех уровнях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A8274-05A4-F149-8483-48D4F670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33</a:t>
            </a:fld>
            <a:endParaRPr lang="en-US"/>
          </a:p>
        </p:txBody>
      </p:sp>
      <p:pic>
        <p:nvPicPr>
          <p:cNvPr id="6" name="Picture 5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7BC96159-F8BA-C049-945F-69691566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06" y="2814637"/>
            <a:ext cx="9194800" cy="1930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3622087-66A7-415E-9476-04E68D8DD878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71F39E3-6D52-4FB5-8BB0-18678A5E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787A4-4B75-48F7-BB6D-66E430D176F6}"/>
              </a:ext>
            </a:extLst>
          </p:cNvPr>
          <p:cNvSpPr txBox="1"/>
          <p:nvPr/>
        </p:nvSpPr>
        <p:spPr>
          <a:xfrm>
            <a:off x="899613" y="4289744"/>
            <a:ext cx="1876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Домохозяйство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D41F4-CABE-4801-BA7E-E8DD70039884}"/>
              </a:ext>
            </a:extLst>
          </p:cNvPr>
          <p:cNvSpPr txBox="1"/>
          <p:nvPr/>
        </p:nvSpPr>
        <p:spPr>
          <a:xfrm>
            <a:off x="3243933" y="4289744"/>
            <a:ext cx="1876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Местный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60136-2C68-4C14-A05E-23CD4440C85E}"/>
              </a:ext>
            </a:extLst>
          </p:cNvPr>
          <p:cNvSpPr txBox="1"/>
          <p:nvPr/>
        </p:nvSpPr>
        <p:spPr>
          <a:xfrm>
            <a:off x="5571174" y="4295600"/>
            <a:ext cx="1876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Национальный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F3497-E520-4FF0-B79C-1C12C1DC028F}"/>
              </a:ext>
            </a:extLst>
          </p:cNvPr>
          <p:cNvSpPr txBox="1"/>
          <p:nvPr/>
        </p:nvSpPr>
        <p:spPr>
          <a:xfrm>
            <a:off x="7924725" y="4295600"/>
            <a:ext cx="18767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Международный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7764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792D4D-F914-E44F-B815-0D1DB99697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Как сила проявляет себя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BE46A-9B9D-B643-932D-3028BBC5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92CEC3A-8231-4AC1-ABE1-2FD3C3E2450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A73E2C9-1B7F-4401-A0D3-21154A2E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0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CE3B54-BB32-474D-9E40-F6B447DC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в группах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3904E-6870-CB41-9E7B-EFF00A654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22332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Представьте того же пожилого человека, которого вы представляли ранее.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Выберите ключевую проблему, которая влияет на качество жизни этого человека. Вы можете быть очень точными и рассматривать конкретную проблему. </a:t>
            </a:r>
          </a:p>
          <a:p>
            <a:pPr marL="354012" lvl="3" indent="-342900">
              <a:buFont typeface="Arial" panose="020B0604020202020204" pitchFamily="34" charset="0"/>
              <a:buChar char="•"/>
              <a:tabLst>
                <a:tab pos="55563" algn="l"/>
              </a:tabLst>
            </a:pPr>
            <a:r>
              <a:rPr lang="ru-RU" dirty="0"/>
              <a:t>Обсудите, как различные формы силы (видимая, невидимая и скрытая) влияют на эту проблему.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dirty="0"/>
              <a:t>На каком уровне (домашнем, местном, национальном или международном) эти различные формы силы оказывают влияние?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9E065-79B5-4845-BD06-0A97C1FC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35</a:t>
            </a:fld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A6B5953-D9B4-FD49-B9B6-6A33B038D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26" y="1814673"/>
            <a:ext cx="2388345" cy="2285987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F695039-E5CC-41A4-9484-94EB65D72B2A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739436A-8DC8-406C-9C41-50DD85BD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3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1E3FB-D612-E14D-B54D-906DD929FDE8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D8FB677-076A-CD46-BCA4-A54A0A7D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Модуль</a:t>
            </a:r>
            <a:r>
              <a:rPr lang="en-GB" dirty="0"/>
              <a:t> 2: </a:t>
            </a:r>
            <a:r>
              <a:rPr lang="ru-RU" dirty="0"/>
              <a:t>Структура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795861-B6F2-8B4D-875A-7DF5D8207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016000"/>
            <a:ext cx="484708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Введение в Модуль 2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Связь между усилением голоса пожилых людей и подходом, основанном на правах человека </a:t>
            </a:r>
            <a:r>
              <a:rPr lang="en-GB" sz="2200" dirty="0"/>
              <a:t>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Ценность работы по усилению голоса пожилых людей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Условия использования голоса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Признание разнообразия</a:t>
            </a:r>
            <a:endParaRPr lang="en-GB" sz="22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55B7B4-2C4D-5848-B355-225A648C7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2016000"/>
            <a:ext cx="484708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Актуальности силы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Формы силы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Сила: видимая, невидимая, скрытая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Как сила проявляет себя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ru-RU" sz="2200" dirty="0"/>
              <a:t>Завершение Модуля 2</a:t>
            </a:r>
            <a:endParaRPr lang="en-GB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4291-9F88-AB42-B006-893600E8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DF8FFE8-CE72-4175-A994-44FC59C82451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7069FD0-AA22-4579-81A0-7A8C5CD21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0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ru-RU" dirty="0"/>
              <a:t>Основанный на правах подход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A6A33C0-B94C-4FC5-B60D-B66EE377CF7D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5E40F4C-2D0B-4140-8C49-18EB6398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7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8FB677-076A-CD46-BCA4-A54A0A7D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Основанный на правах подход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795861-B6F2-8B4D-875A-7DF5D8207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Две цели: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D4291-9F88-AB42-B006-893600E8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340BF9-36B7-504D-8791-5A9A2BFE5ED9}"/>
              </a:ext>
            </a:extLst>
          </p:cNvPr>
          <p:cNvSpPr txBox="1">
            <a:spLocks/>
          </p:cNvSpPr>
          <p:nvPr/>
        </p:nvSpPr>
        <p:spPr>
          <a:xfrm>
            <a:off x="432000" y="2396749"/>
            <a:ext cx="3024000" cy="270278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  <a:buSzPct val="100000"/>
            </a:pPr>
            <a:r>
              <a:rPr lang="en-US" sz="3000" b="1" dirty="0">
                <a:solidFill>
                  <a:schemeClr val="bg1"/>
                </a:solidFill>
              </a:rPr>
              <a:t>1.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Расширение возможностей правообладателей требовать и осуществлять свои права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307CD5-6E99-524D-A9AD-FB993BE89FD6}"/>
              </a:ext>
            </a:extLst>
          </p:cNvPr>
          <p:cNvSpPr txBox="1">
            <a:spLocks/>
          </p:cNvSpPr>
          <p:nvPr/>
        </p:nvSpPr>
        <p:spPr>
          <a:xfrm>
            <a:off x="3634125" y="2396750"/>
            <a:ext cx="3390130" cy="2702788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72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lnSpc>
                <a:spcPct val="100000"/>
              </a:lnSpc>
              <a:buSzPct val="100000"/>
            </a:pPr>
            <a:r>
              <a:rPr lang="en-US" sz="3000" b="1" dirty="0">
                <a:solidFill>
                  <a:schemeClr val="bg1"/>
                </a:solidFill>
              </a:rPr>
              <a:t>2.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Укрепление потенциала носителей обязанностей по соблюдению, защите, продвижению и осуществлению прав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3B46BA0-24FE-4C2A-8A3B-F087C1320C26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828A623-3229-4835-BE33-6ACC97E1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2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197F-4F8F-D742-9D54-18AAEFEFB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Права и голос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C7559-EC36-264A-BD3A-F10688EE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B7D91512-2CE2-3C43-8ED6-264F81BA22FB}"/>
              </a:ext>
            </a:extLst>
          </p:cNvPr>
          <p:cNvSpPr/>
          <p:nvPr/>
        </p:nvSpPr>
        <p:spPr>
          <a:xfrm flipH="1">
            <a:off x="432000" y="1800000"/>
            <a:ext cx="4944532" cy="2642940"/>
          </a:xfrm>
          <a:prstGeom prst="wedgeRectCallout">
            <a:avLst>
              <a:gd name="adj1" fmla="val -20049"/>
              <a:gd name="adj2" fmla="val 78191"/>
            </a:avLst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3DD73-1662-8343-9FB0-76BFA8A6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10" y="1996446"/>
            <a:ext cx="4401228" cy="2353881"/>
          </a:xfrm>
        </p:spPr>
        <p:txBody>
          <a:bodyPr/>
          <a:lstStyle/>
          <a:p>
            <a:pPr lvl="2">
              <a:lnSpc>
                <a:spcPct val="100000"/>
              </a:lnSpc>
            </a:pPr>
            <a:r>
              <a:rPr lang="ru-RU" i="1" dirty="0">
                <a:solidFill>
                  <a:schemeClr val="accent1"/>
                </a:solidFill>
              </a:rPr>
              <a:t>«Наличие права голоса позволяет людям осуществлять свои гражданские и политические права для реализации своих социальных, экономических и культурных прав».</a:t>
            </a: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86A1019-7844-425D-AA89-9DA3B3E14288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C130A05-1C7A-420A-9DA7-4634E5A9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0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4069-AB0A-8542-9243-CD0119D7B8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dirty="0"/>
              <a:t>Ценность работы по усилению голоса пожилых людей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1D019-5757-1848-9954-CACAED77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C784DD6-0B15-4C36-9057-F64439FF53EC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85684CF-40AB-4BC6-B59E-9BC24CC6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7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1A338-76D1-AD4F-8C97-B7DA3FE0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94" y="738748"/>
            <a:ext cx="8450743" cy="699637"/>
          </a:xfrm>
        </p:spPr>
        <p:txBody>
          <a:bodyPr/>
          <a:lstStyle/>
          <a:p>
            <a:r>
              <a:rPr lang="ru-RU" dirty="0"/>
              <a:t>Ценность работы по усилению голоса пожилых людей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FCEF-6F7A-AB42-9711-A6BD2D53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2" y="1645205"/>
            <a:ext cx="7073992" cy="4796544"/>
          </a:xfrm>
        </p:spPr>
        <p:txBody>
          <a:bodyPr/>
          <a:lstStyle/>
          <a:p>
            <a:pPr lvl="1"/>
            <a:r>
              <a:rPr lang="ru-RU" sz="1900" b="1" dirty="0">
                <a:solidFill>
                  <a:schemeClr val="accent1"/>
                </a:solidFill>
              </a:rPr>
              <a:t>Внутренняя ценность</a:t>
            </a:r>
            <a:endParaRPr lang="en-GB" sz="1900" b="1" dirty="0">
              <a:solidFill>
                <a:schemeClr val="accent1"/>
              </a:solidFill>
            </a:endParaRPr>
          </a:p>
          <a:p>
            <a:pPr lvl="3"/>
            <a:r>
              <a:rPr lang="ru-RU" sz="1900" dirty="0"/>
              <a:t>Мнения, которых мы придерживаемся, решения, которые мы принимаем, и действия, которые мы совершаем, составляют значительную часть того, кем мы являемся. Наличие выбора и свободы действий в этом отношении имеет ключевое значение для нашего чувства достоинства, благополучия и самоуважения, а также для осуществления основанного на правах подхода к старению.</a:t>
            </a:r>
            <a:endParaRPr lang="en-GB" sz="1900" dirty="0"/>
          </a:p>
          <a:p>
            <a:pPr lvl="3"/>
            <a:r>
              <a:rPr lang="ru-RU" sz="1900" b="1" dirty="0">
                <a:solidFill>
                  <a:schemeClr val="accent1"/>
                </a:solidFill>
              </a:rPr>
              <a:t>Инструментальная ценность</a:t>
            </a:r>
            <a:endParaRPr lang="en-GB" sz="1900" b="1" dirty="0">
              <a:solidFill>
                <a:schemeClr val="accent1"/>
              </a:solidFill>
            </a:endParaRPr>
          </a:p>
          <a:p>
            <a:pPr lvl="3"/>
            <a:r>
              <a:rPr lang="ru-RU" sz="1900" dirty="0"/>
              <a:t>Включение голоса людей в процесс принятия решений по вопросам, которые их затрагивают, может привести к улучшению доступа к государственным услугам и повышению их качества. </a:t>
            </a:r>
            <a:endParaRPr lang="en-GB" sz="19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5B252-629B-6342-86AB-A6F249B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050B319-C894-7044-B5CE-EB3923275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994" y="2182190"/>
            <a:ext cx="2706683" cy="133400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0F979E8-C38B-4BD2-9305-F3984D06DF90}"/>
              </a:ext>
            </a:extLst>
          </p:cNvPr>
          <p:cNvSpPr txBox="1">
            <a:spLocks/>
          </p:cNvSpPr>
          <p:nvPr/>
        </p:nvSpPr>
        <p:spPr>
          <a:xfrm>
            <a:off x="432000" y="6978594"/>
            <a:ext cx="4688640" cy="22894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lnSpc>
                <a:spcPts val="1000"/>
              </a:lnSpc>
              <a:defRPr sz="85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" b="0" dirty="0"/>
              <a:t>Зарегистрированная благотворительная организация </a:t>
            </a:r>
            <a:r>
              <a:rPr lang="en-US" sz="700" b="0" dirty="0"/>
              <a:t>#288180 © HelpAge International 2021</a:t>
            </a:r>
            <a:endParaRPr lang="ru-RU" sz="700" b="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D1C1269-D89D-4AEA-AFDB-60A6C1E5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394" y="314711"/>
            <a:ext cx="4688640" cy="406200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Тренинг по усилению голоса пожилых людей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/>
                </a:solidFill>
              </a:rPr>
              <a:t>Модуль 2: «За кулисами»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47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9AC303336F04C920712D31A504716" ma:contentTypeVersion="4" ma:contentTypeDescription="Create a new document." ma:contentTypeScope="" ma:versionID="d3bab75f01ed0a735e26f2d069717015">
  <xsd:schema xmlns:xsd="http://www.w3.org/2001/XMLSchema" xmlns:xs="http://www.w3.org/2001/XMLSchema" xmlns:p="http://schemas.microsoft.com/office/2006/metadata/properties" xmlns:ns2="284aa22e-e88f-49ff-a954-1e1976014209" targetNamespace="http://schemas.microsoft.com/office/2006/metadata/properties" ma:root="true" ma:fieldsID="9bc27163ee7a72f8dcb05d24545f4889" ns2:_="">
    <xsd:import namespace="284aa22e-e88f-49ff-a954-1e19760142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aa22e-e88f-49ff-a954-1e19760142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716A02-442E-4028-9720-BA81775E6665}"/>
</file>

<file path=customXml/itemProps2.xml><?xml version="1.0" encoding="utf-8"?>
<ds:datastoreItem xmlns:ds="http://schemas.openxmlformats.org/officeDocument/2006/customXml" ds:itemID="{F7DC71EA-DA74-424D-942C-AAA699399177}"/>
</file>

<file path=customXml/itemProps3.xml><?xml version="1.0" encoding="utf-8"?>
<ds:datastoreItem xmlns:ds="http://schemas.openxmlformats.org/officeDocument/2006/customXml" ds:itemID="{566572FF-56F7-4423-A607-51ACA4F2CE7C}"/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2052</Words>
  <Application>Microsoft Office PowerPoint</Application>
  <PresentationFormat>Custom</PresentationFormat>
  <Paragraphs>287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Verdana</vt:lpstr>
      <vt:lpstr>Office Theme</vt:lpstr>
      <vt:lpstr>Тренинг по усилению голоса пожилых людей Модуль 2:  «За кулисами» </vt:lpstr>
      <vt:lpstr>Модуль 2: «За кулисами»</vt:lpstr>
      <vt:lpstr>Введение в Модуль 2</vt:lpstr>
      <vt:lpstr>Модуль 2: Структура</vt:lpstr>
      <vt:lpstr>Основанный на правах подход</vt:lpstr>
      <vt:lpstr>Основанный на правах подход</vt:lpstr>
      <vt:lpstr>Права и голос</vt:lpstr>
      <vt:lpstr>Ценность работы по усилению голоса пожилых людей</vt:lpstr>
      <vt:lpstr>Ценность работы по усилению голоса пожилых людей</vt:lpstr>
      <vt:lpstr>Условия использования голоса</vt:lpstr>
      <vt:lpstr>Понимание пространства</vt:lpstr>
      <vt:lpstr>Понимание пространства</vt:lpstr>
      <vt:lpstr>Формальные пространства/ по приглашению</vt:lpstr>
      <vt:lpstr>Заявленные / неформальные пространства</vt:lpstr>
      <vt:lpstr>Обсуждение всей группой</vt:lpstr>
      <vt:lpstr>Признание разнообразия</vt:lpstr>
      <vt:lpstr>Признание разнообразия</vt:lpstr>
      <vt:lpstr>Индивидуальные и групповые характеристики, влияющие на способность людей высказывать свое мнение, которые пересекаются друг с другом </vt:lpstr>
      <vt:lpstr>Возраст и эйджизм</vt:lpstr>
      <vt:lpstr>Пол</vt:lpstr>
      <vt:lpstr>Инвалидность</vt:lpstr>
      <vt:lpstr>Актуальность силы</vt:lpstr>
      <vt:lpstr>Актуальность силы</vt:lpstr>
      <vt:lpstr>Формы силы</vt:lpstr>
      <vt:lpstr>Формы силы</vt:lpstr>
      <vt:lpstr>Формы силы</vt:lpstr>
      <vt:lpstr>Сила: видимая, невидимая и скрытая</vt:lpstr>
      <vt:lpstr>Сила: видимая, невидимая и скрытая </vt:lpstr>
      <vt:lpstr>Видимая сила – общественное «да»</vt:lpstr>
      <vt:lpstr>Скрытая сила – «частное» нет</vt:lpstr>
      <vt:lpstr>Невидимая сила</vt:lpstr>
      <vt:lpstr>Невидимая сила – то, что «нормально»</vt:lpstr>
      <vt:lpstr>Сила проявляется на всех уровнях</vt:lpstr>
      <vt:lpstr>Как сила проявляет себя</vt:lpstr>
      <vt:lpstr>Упражнение в группах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lastModifiedBy>Анна Воронина</cp:lastModifiedBy>
  <cp:revision>551</cp:revision>
  <dcterms:created xsi:type="dcterms:W3CDTF">2021-03-16T10:12:50Z</dcterms:created>
  <dcterms:modified xsi:type="dcterms:W3CDTF">2022-03-03T02:30:35Z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