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40"/>
  </p:notesMasterIdLst>
  <p:handoutMasterIdLst>
    <p:handoutMasterId r:id="rId41"/>
  </p:handoutMasterIdLst>
  <p:sldIdLst>
    <p:sldId id="409" r:id="rId5"/>
    <p:sldId id="307" r:id="rId6"/>
    <p:sldId id="308" r:id="rId7"/>
    <p:sldId id="309" r:id="rId8"/>
    <p:sldId id="310" r:id="rId9"/>
    <p:sldId id="311" r:id="rId10"/>
    <p:sldId id="312" r:id="rId11"/>
    <p:sldId id="314" r:id="rId12"/>
    <p:sldId id="313" r:id="rId13"/>
    <p:sldId id="315" r:id="rId14"/>
    <p:sldId id="316" r:id="rId15"/>
    <p:sldId id="317" r:id="rId16"/>
    <p:sldId id="318" r:id="rId17"/>
    <p:sldId id="319" r:id="rId18"/>
    <p:sldId id="320" r:id="rId19"/>
    <p:sldId id="321" r:id="rId20"/>
    <p:sldId id="289" r:id="rId21"/>
    <p:sldId id="412" r:id="rId22"/>
    <p:sldId id="323" r:id="rId23"/>
    <p:sldId id="324" r:id="rId24"/>
    <p:sldId id="325" r:id="rId25"/>
    <p:sldId id="326" r:id="rId26"/>
    <p:sldId id="327" r:id="rId27"/>
    <p:sldId id="328" r:id="rId28"/>
    <p:sldId id="329" r:id="rId29"/>
    <p:sldId id="330" r:id="rId30"/>
    <p:sldId id="331" r:id="rId31"/>
    <p:sldId id="305" r:id="rId32"/>
    <p:sldId id="332" r:id="rId33"/>
    <p:sldId id="333" r:id="rId34"/>
    <p:sldId id="334" r:id="rId35"/>
    <p:sldId id="335" r:id="rId36"/>
    <p:sldId id="304" r:id="rId37"/>
    <p:sldId id="336" r:id="rId38"/>
    <p:sldId id="337" r:id="rId39"/>
  </p:sldIdLst>
  <p:sldSz cx="10691813" cy="7559675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52ED3A8-DCEF-F7F1-ED96-32DECDFCDAEA}" name="Camila Rodríguez" initials="CR" userId="062712b443915e03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38671"/>
    <a:srgbClr val="F25821"/>
    <a:srgbClr val="E6ADB8"/>
    <a:srgbClr val="ECC1CA"/>
    <a:srgbClr val="E8B2BC"/>
    <a:srgbClr val="FFFFFF"/>
    <a:srgbClr val="9C8F7A"/>
    <a:srgbClr val="ED1350"/>
    <a:srgbClr val="E4E1DB"/>
    <a:srgbClr val="9083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A02CE60-ED9F-4CBC-B609-A05BCA1D672F}" v="2" dt="2021-08-16T11:54:38.83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01" autoAdjust="0"/>
    <p:restoredTop sz="94694"/>
  </p:normalViewPr>
  <p:slideViewPr>
    <p:cSldViewPr snapToGrid="0" snapToObjects="1">
      <p:cViewPr varScale="1">
        <p:scale>
          <a:sx n="65" d="100"/>
          <a:sy n="65" d="100"/>
        </p:scale>
        <p:origin x="2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55" d="100"/>
          <a:sy n="55" d="100"/>
        </p:scale>
        <p:origin x="288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47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Relationship Id="rId48" Type="http://schemas.microsoft.com/office/2018/10/relationships/authors" Target="author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microsoft.com/office/2016/11/relationships/changesInfo" Target="changesInfos/changesInfo1.xml"/><Relationship Id="rId20" Type="http://schemas.openxmlformats.org/officeDocument/2006/relationships/slide" Target="slides/slide16.xml"/><Relationship Id="rId41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mma Stovell" userId="d576cdd5-283b-41f1-8a8d-b62adbd2f51b" providerId="ADAL" clId="{CA02CE60-ED9F-4CBC-B609-A05BCA1D672F}"/>
    <pc:docChg chg="undo custSel modSld">
      <pc:chgData name="Jemma Stovell" userId="d576cdd5-283b-41f1-8a8d-b62adbd2f51b" providerId="ADAL" clId="{CA02CE60-ED9F-4CBC-B609-A05BCA1D672F}" dt="2021-08-16T12:17:53.614" v="48" actId="20577"/>
      <pc:docMkLst>
        <pc:docMk/>
      </pc:docMkLst>
      <pc:sldChg chg="addSp delSp modSp mod">
        <pc:chgData name="Jemma Stovell" userId="d576cdd5-283b-41f1-8a8d-b62adbd2f51b" providerId="ADAL" clId="{CA02CE60-ED9F-4CBC-B609-A05BCA1D672F}" dt="2021-08-16T12:17:53.614" v="48" actId="20577"/>
        <pc:sldMkLst>
          <pc:docMk/>
          <pc:sldMk cId="1335771340" sldId="328"/>
        </pc:sldMkLst>
        <pc:spChg chg="add del mod">
          <ac:chgData name="Jemma Stovell" userId="d576cdd5-283b-41f1-8a8d-b62adbd2f51b" providerId="ADAL" clId="{CA02CE60-ED9F-4CBC-B609-A05BCA1D672F}" dt="2021-08-16T11:54:36.391" v="12" actId="21"/>
          <ac:spMkLst>
            <pc:docMk/>
            <pc:sldMk cId="1335771340" sldId="328"/>
            <ac:spMk id="2" creationId="{53F1D89D-4298-4FE8-AA77-0EA7DEEB02F0}"/>
          </ac:spMkLst>
        </pc:spChg>
        <pc:spChg chg="mod">
          <ac:chgData name="Jemma Stovell" userId="d576cdd5-283b-41f1-8a8d-b62adbd2f51b" providerId="ADAL" clId="{CA02CE60-ED9F-4CBC-B609-A05BCA1D672F}" dt="2021-08-16T11:52:57.232" v="2"/>
          <ac:spMkLst>
            <pc:docMk/>
            <pc:sldMk cId="1335771340" sldId="328"/>
            <ac:spMk id="4" creationId="{B8C2907A-8761-8442-9789-6C45881B4020}"/>
          </ac:spMkLst>
        </pc:spChg>
        <pc:spChg chg="add mod">
          <ac:chgData name="Jemma Stovell" userId="d576cdd5-283b-41f1-8a8d-b62adbd2f51b" providerId="ADAL" clId="{CA02CE60-ED9F-4CBC-B609-A05BCA1D672F}" dt="2021-08-16T12:17:53.614" v="48" actId="20577"/>
          <ac:spMkLst>
            <pc:docMk/>
            <pc:sldMk cId="1335771340" sldId="328"/>
            <ac:spMk id="7" creationId="{0771788B-C961-476B-BC34-1EC1311A561C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5BF1BE40-AC88-4593-9F20-86EAAD8787A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F46A77F-5953-406A-BA30-8DDCDE884FA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5938C1-E54A-4F35-88E5-76DB00229E6A}" type="datetimeFigureOut">
              <a:rPr lang="es-CO" smtClean="0"/>
              <a:t>6/03/2022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2D7A966-23A8-4479-975C-E0A90E0D7D8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182D24B-A56E-4238-9E2F-9258E531094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CF8B38-DC1D-44CD-959F-2F86F6E1A8C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555280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48A94F-0D29-3D45-A36D-4FCF85C67C85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0F772C-0790-2C42-9F74-AF586204B95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06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4F9481-03E7-E34C-83E4-BBE070749C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45906" y="1440000"/>
            <a:ext cx="4914094" cy="2631887"/>
          </a:xfrm>
        </p:spPr>
        <p:txBody>
          <a:bodyPr anchor="t" anchorCtr="0"/>
          <a:lstStyle>
            <a:lvl1pPr algn="l">
              <a:lnSpc>
                <a:spcPts val="4000"/>
              </a:lnSpc>
              <a:defRPr sz="34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0B8C22-BD91-4949-953A-AE80FCD09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09D7-C180-5B4A-A7C2-AD533727DAA3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2BEA2E8-97D0-144F-AA4A-300690A65976}"/>
              </a:ext>
            </a:extLst>
          </p:cNvPr>
          <p:cNvSpPr/>
          <p:nvPr userDrawn="1"/>
        </p:nvSpPr>
        <p:spPr>
          <a:xfrm>
            <a:off x="9025247" y="7006699"/>
            <a:ext cx="1277172" cy="2966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HelpAge-logo-RGB.png">
            <a:extLst>
              <a:ext uri="{FF2B5EF4-FFF2-40B4-BE49-F238E27FC236}">
                <a16:creationId xmlns:a16="http://schemas.microsoft.com/office/drawing/2014/main" id="{1C8CB277-675F-ED4D-93B0-400851FFE30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19605" y="6033255"/>
            <a:ext cx="1840208" cy="1023722"/>
          </a:xfrm>
          <a:prstGeom prst="rect">
            <a:avLst/>
          </a:prstGeom>
        </p:spPr>
      </p:pic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7B26710E-4E03-434D-B39C-83935480D36F}"/>
              </a:ext>
            </a:extLst>
          </p:cNvPr>
          <p:cNvSpPr txBox="1">
            <a:spLocks/>
          </p:cNvSpPr>
          <p:nvPr userDrawn="1"/>
        </p:nvSpPr>
        <p:spPr>
          <a:xfrm>
            <a:off x="431811" y="6985300"/>
            <a:ext cx="4722079" cy="32990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52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800" kern="1200" noProof="0" dirty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Número de registro de organización benéfica: 288180  © HelpAge International 2021 </a:t>
            </a:r>
          </a:p>
        </p:txBody>
      </p:sp>
    </p:spTree>
    <p:extLst>
      <p:ext uri="{BB962C8B-B14F-4D97-AF65-F5344CB8AC3E}">
        <p14:creationId xmlns:p14="http://schemas.microsoft.com/office/powerpoint/2010/main" val="1573924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4F9481-03E7-E34C-83E4-BBE070749C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4230" y="4571881"/>
            <a:ext cx="9828189" cy="1183554"/>
          </a:xfrm>
        </p:spPr>
        <p:txBody>
          <a:bodyPr anchor="t" anchorCtr="0"/>
          <a:lstStyle>
            <a:lvl1pPr algn="l">
              <a:lnSpc>
                <a:spcPts val="4000"/>
              </a:lnSpc>
              <a:defRPr sz="34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2BEA2E8-97D0-144F-AA4A-300690A65976}"/>
              </a:ext>
            </a:extLst>
          </p:cNvPr>
          <p:cNvSpPr/>
          <p:nvPr userDrawn="1"/>
        </p:nvSpPr>
        <p:spPr>
          <a:xfrm>
            <a:off x="9025247" y="7006699"/>
            <a:ext cx="1277172" cy="2966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HelpAge-logo-RGB.png">
            <a:extLst>
              <a:ext uri="{FF2B5EF4-FFF2-40B4-BE49-F238E27FC236}">
                <a16:creationId xmlns:a16="http://schemas.microsoft.com/office/drawing/2014/main" id="{1C8CB277-675F-ED4D-93B0-400851FFE30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19605" y="6033255"/>
            <a:ext cx="1840208" cy="102372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C0AB0E3-C280-0441-9D00-FBE573F7CF23}"/>
              </a:ext>
            </a:extLst>
          </p:cNvPr>
          <p:cNvSpPr/>
          <p:nvPr userDrawn="1"/>
        </p:nvSpPr>
        <p:spPr>
          <a:xfrm>
            <a:off x="9927771" y="261257"/>
            <a:ext cx="506186" cy="5061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6BF3D12A-2FFD-4F5B-82F6-4B65C40AB73E}"/>
              </a:ext>
            </a:extLst>
          </p:cNvPr>
          <p:cNvSpPr txBox="1">
            <a:spLocks/>
          </p:cNvSpPr>
          <p:nvPr userDrawn="1"/>
        </p:nvSpPr>
        <p:spPr>
          <a:xfrm>
            <a:off x="431811" y="6985300"/>
            <a:ext cx="4722079" cy="32990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52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800" kern="1200" noProof="0" dirty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Número de registro de organización benéfica: 288180  © HelpAge International 2021 </a:t>
            </a:r>
          </a:p>
        </p:txBody>
      </p:sp>
    </p:spTree>
    <p:extLst>
      <p:ext uri="{BB962C8B-B14F-4D97-AF65-F5344CB8AC3E}">
        <p14:creationId xmlns:p14="http://schemas.microsoft.com/office/powerpoint/2010/main" val="879609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A7835A-0020-EF40-9C89-BF2D7A1B2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1115036"/>
            <a:ext cx="8450743" cy="699637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E76362-79CA-BE44-89E7-F11A4472A3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800000"/>
            <a:ext cx="8450743" cy="4796544"/>
          </a:xfrm>
        </p:spPr>
        <p:txBody>
          <a:bodyPr>
            <a:noAutofit/>
          </a:bodyPr>
          <a:lstStyle>
            <a:lvl4pPr>
              <a:lnSpc>
                <a:spcPct val="120000"/>
              </a:lnSpc>
              <a:defRPr/>
            </a:lvl4pPr>
            <a:lvl5pPr>
              <a:defRPr sz="20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– 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46DF67-DB70-594F-B648-E111B8A39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Capacitación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pro de la </a:t>
            </a:r>
            <a:r>
              <a:rPr lang="en-US" dirty="0" err="1"/>
              <a:t>Voz</a:t>
            </a:r>
            <a:endParaRPr lang="en-US" dirty="0"/>
          </a:p>
          <a:p>
            <a:r>
              <a:rPr lang="en-GB" dirty="0" err="1">
                <a:solidFill>
                  <a:schemeClr val="accent3"/>
                </a:solidFill>
              </a:rPr>
              <a:t>Módulo</a:t>
            </a:r>
            <a:r>
              <a:rPr lang="en-GB" dirty="0">
                <a:solidFill>
                  <a:schemeClr val="accent3"/>
                </a:solidFill>
              </a:rPr>
              <a:t> 1: </a:t>
            </a:r>
            <a:r>
              <a:rPr lang="en-GB" dirty="0" err="1">
                <a:solidFill>
                  <a:schemeClr val="accent3"/>
                </a:solidFill>
              </a:rPr>
              <a:t>Introducción</a:t>
            </a:r>
            <a:r>
              <a:rPr lang="en-GB" dirty="0">
                <a:solidFill>
                  <a:schemeClr val="accent3"/>
                </a:solidFill>
              </a:rPr>
              <a:t> a la </a:t>
            </a:r>
            <a:r>
              <a:rPr lang="en-GB" dirty="0" err="1">
                <a:solidFill>
                  <a:schemeClr val="accent3"/>
                </a:solidFill>
              </a:rPr>
              <a:t>Voz</a:t>
            </a:r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7410C0-9954-A44E-8C8B-AE28287F9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09D7-C180-5B4A-A7C2-AD533727DAA3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1D56509B-7E63-4548-B9B2-9EEE72B62824}"/>
              </a:ext>
            </a:extLst>
          </p:cNvPr>
          <p:cNvSpPr txBox="1">
            <a:spLocks/>
          </p:cNvSpPr>
          <p:nvPr userDrawn="1"/>
        </p:nvSpPr>
        <p:spPr>
          <a:xfrm>
            <a:off x="431811" y="6985300"/>
            <a:ext cx="4722079" cy="32990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52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800" kern="1200" noProof="0" dirty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Número de registro de organización benéfica: 288180  © HelpAge International 2021 </a:t>
            </a:r>
          </a:p>
        </p:txBody>
      </p:sp>
    </p:spTree>
    <p:extLst>
      <p:ext uri="{BB962C8B-B14F-4D97-AF65-F5344CB8AC3E}">
        <p14:creationId xmlns:p14="http://schemas.microsoft.com/office/powerpoint/2010/main" val="1266223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110CE-1B14-9F47-B391-2EB2737744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76D312-968E-F44D-A219-726EE9A154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800000"/>
            <a:ext cx="4847083" cy="4796544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1258EA-FAFC-0D49-B4A2-FD9F8E4C40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12730" y="1800000"/>
            <a:ext cx="4847083" cy="479654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36BF19-927A-6D49-96E8-39D01C6D8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Voice training </a:t>
            </a:r>
          </a:p>
          <a:p>
            <a:r>
              <a:rPr lang="en-GB" dirty="0">
                <a:solidFill>
                  <a:schemeClr val="accent3"/>
                </a:solidFill>
              </a:rPr>
              <a:t>Module 1: Introduction to Voice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05BA88-FF44-0246-A67E-5DD6220E5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09D7-C180-5B4A-A7C2-AD533727DAA3}" type="slidenum">
              <a:rPr lang="en-US" smtClean="0"/>
              <a:t>‹Nº›</a:t>
            </a:fld>
            <a:endParaRPr lang="en-US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4D7F2EA5-555F-4B2C-AD57-21FD7E9C7F47}"/>
              </a:ext>
            </a:extLst>
          </p:cNvPr>
          <p:cNvSpPr txBox="1">
            <a:spLocks/>
          </p:cNvSpPr>
          <p:nvPr userDrawn="1"/>
        </p:nvSpPr>
        <p:spPr>
          <a:xfrm>
            <a:off x="431811" y="6985300"/>
            <a:ext cx="4722079" cy="32990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52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800" kern="1200" noProof="0" dirty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Número de registro de organización benéfica: 288180  © HelpAge International 2021 </a:t>
            </a:r>
          </a:p>
        </p:txBody>
      </p:sp>
    </p:spTree>
    <p:extLst>
      <p:ext uri="{BB962C8B-B14F-4D97-AF65-F5344CB8AC3E}">
        <p14:creationId xmlns:p14="http://schemas.microsoft.com/office/powerpoint/2010/main" val="595419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09BAE8-9F44-D141-901F-FC49B4E3B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1" y="1800001"/>
            <a:ext cx="6132086" cy="2924400"/>
          </a:xfrm>
          <a:solidFill>
            <a:schemeClr val="accent1">
              <a:alpha val="91858"/>
            </a:schemeClr>
          </a:solidFill>
        </p:spPr>
        <p:txBody>
          <a:bodyPr lIns="360000" tIns="360000" rIns="360000" bIns="360000" anchor="t" anchorCtr="0"/>
          <a:lstStyle>
            <a:lvl1pPr algn="l">
              <a:lnSpc>
                <a:spcPts val="5200"/>
              </a:lnSpc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B8F325-3EC2-434A-92FD-D962614D8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Voice training </a:t>
            </a:r>
          </a:p>
          <a:p>
            <a:r>
              <a:rPr lang="en-GB" dirty="0"/>
              <a:t>Module 1: Introduction to Voice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066FA9-C730-DF40-8AF9-31997C9FC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09D7-C180-5B4A-A7C2-AD533727DAA3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4DD2087-6D67-6446-B8B5-55D774009B0D}"/>
              </a:ext>
            </a:extLst>
          </p:cNvPr>
          <p:cNvSpPr txBox="1">
            <a:spLocks/>
          </p:cNvSpPr>
          <p:nvPr userDrawn="1"/>
        </p:nvSpPr>
        <p:spPr>
          <a:xfrm>
            <a:off x="432000" y="6984000"/>
            <a:ext cx="3606187" cy="320376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52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Reg charity no. 288180  © HelpAge International 2021 </a:t>
            </a:r>
          </a:p>
        </p:txBody>
      </p:sp>
    </p:spTree>
    <p:extLst>
      <p:ext uri="{BB962C8B-B14F-4D97-AF65-F5344CB8AC3E}">
        <p14:creationId xmlns:p14="http://schemas.microsoft.com/office/powerpoint/2010/main" val="232863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09BAE8-9F44-D141-901F-FC49B4E3B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1" y="1800000"/>
            <a:ext cx="9828000" cy="5056153"/>
          </a:xfrm>
          <a:solidFill>
            <a:schemeClr val="accent1"/>
          </a:solidFill>
        </p:spPr>
        <p:txBody>
          <a:bodyPr lIns="360000" tIns="360000" rIns="360000" bIns="360000" anchor="t" anchorCtr="0"/>
          <a:lstStyle>
            <a:lvl1pPr algn="l">
              <a:lnSpc>
                <a:spcPts val="52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066FA9-C730-DF40-8AF9-31997C9FC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09D7-C180-5B4A-A7C2-AD533727DAA3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33A3C546-5428-40B4-89A0-0D4B4D12B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2000" y="432000"/>
            <a:ext cx="4688640" cy="406200"/>
          </a:xfrm>
        </p:spPr>
        <p:txBody>
          <a:bodyPr/>
          <a:lstStyle/>
          <a:p>
            <a:r>
              <a:rPr lang="es-CO" dirty="0"/>
              <a:t>Capacitación en pro de la Voz</a:t>
            </a:r>
          </a:p>
          <a:p>
            <a:r>
              <a:rPr lang="es-CO" dirty="0">
                <a:solidFill>
                  <a:schemeClr val="accent3"/>
                </a:solidFill>
              </a:rPr>
              <a:t>Módulo 2: Entre bastidores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A3D8AAD2-0D42-4F60-877D-ED473D5CCAB2}"/>
              </a:ext>
            </a:extLst>
          </p:cNvPr>
          <p:cNvSpPr txBox="1">
            <a:spLocks/>
          </p:cNvSpPr>
          <p:nvPr userDrawn="1"/>
        </p:nvSpPr>
        <p:spPr>
          <a:xfrm>
            <a:off x="431811" y="6985300"/>
            <a:ext cx="4722079" cy="32990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52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800" kern="1200" noProof="0" dirty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Número de registro de organización benéfica: 288180  © HelpAge International 2021 </a:t>
            </a:r>
          </a:p>
        </p:txBody>
      </p:sp>
    </p:spTree>
    <p:extLst>
      <p:ext uri="{BB962C8B-B14F-4D97-AF65-F5344CB8AC3E}">
        <p14:creationId xmlns:p14="http://schemas.microsoft.com/office/powerpoint/2010/main" val="1962084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04046E-880C-5B47-8866-C4C74BD9F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8963AA-A790-C840-942A-5C67477DC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Voice training </a:t>
            </a:r>
          </a:p>
          <a:p>
            <a:r>
              <a:rPr lang="en-GB" dirty="0">
                <a:solidFill>
                  <a:schemeClr val="accent3"/>
                </a:solidFill>
              </a:rPr>
              <a:t>Module 1: Introduction to Voice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C0F4E0-9997-0048-9306-C063A6B46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09D7-C180-5B4A-A7C2-AD533727DAA3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CEC4B85-35A1-48A1-8E75-F74B04D5519F}"/>
              </a:ext>
            </a:extLst>
          </p:cNvPr>
          <p:cNvSpPr txBox="1">
            <a:spLocks/>
          </p:cNvSpPr>
          <p:nvPr userDrawn="1"/>
        </p:nvSpPr>
        <p:spPr>
          <a:xfrm>
            <a:off x="431811" y="6985300"/>
            <a:ext cx="4722079" cy="32990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52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800" kern="1200" noProof="0" dirty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Número de registro de organización benéfica: 288180  © HelpAge International 2021 </a:t>
            </a:r>
          </a:p>
        </p:txBody>
      </p:sp>
    </p:spTree>
    <p:extLst>
      <p:ext uri="{BB962C8B-B14F-4D97-AF65-F5344CB8AC3E}">
        <p14:creationId xmlns:p14="http://schemas.microsoft.com/office/powerpoint/2010/main" val="1463244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6F190D-0BA5-724D-980A-A92BF6409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Voice training </a:t>
            </a:r>
          </a:p>
          <a:p>
            <a:r>
              <a:rPr lang="en-GB" dirty="0">
                <a:solidFill>
                  <a:schemeClr val="accent3"/>
                </a:solidFill>
              </a:rPr>
              <a:t>Module 1: Introduction to Voice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312DD3-DC42-A749-A702-93AA80CAB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09D7-C180-5B4A-A7C2-AD533727DAA3}" type="slidenum">
              <a:rPr lang="en-US" smtClean="0"/>
              <a:t>‹Nº›</a:t>
            </a:fld>
            <a:endParaRPr lang="en-US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8EC2DAE1-FA94-4613-8D2C-F2018DB43D22}"/>
              </a:ext>
            </a:extLst>
          </p:cNvPr>
          <p:cNvSpPr txBox="1">
            <a:spLocks/>
          </p:cNvSpPr>
          <p:nvPr userDrawn="1"/>
        </p:nvSpPr>
        <p:spPr>
          <a:xfrm>
            <a:off x="431811" y="6985300"/>
            <a:ext cx="4722079" cy="32990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52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800" kern="1200" noProof="0" dirty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Número de registro de organización benéfica: 288180  © HelpAge International 2021 </a:t>
            </a:r>
          </a:p>
        </p:txBody>
      </p:sp>
    </p:spTree>
    <p:extLst>
      <p:ext uri="{BB962C8B-B14F-4D97-AF65-F5344CB8AC3E}">
        <p14:creationId xmlns:p14="http://schemas.microsoft.com/office/powerpoint/2010/main" val="3782610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CFC2DC09-AFF1-1648-A90D-41B7BF50E9D0}"/>
              </a:ext>
            </a:extLst>
          </p:cNvPr>
          <p:cNvSpPr/>
          <p:nvPr userDrawn="1"/>
        </p:nvSpPr>
        <p:spPr>
          <a:xfrm>
            <a:off x="10015185" y="360000"/>
            <a:ext cx="288000" cy="288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2429A1D-BB69-0448-97C8-EE05C7863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1115037"/>
            <a:ext cx="9827813" cy="684964"/>
          </a:xfrm>
          <a:prstGeom prst="rect">
            <a:avLst/>
          </a:prstGeom>
        </p:spPr>
        <p:txBody>
          <a:bodyPr vert="horz" lIns="0" tIns="0" rIns="0" bIns="0" numCol="1" rtlCol="0" anchor="t" anchorCtr="0">
            <a:no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4C6C2B-3C2A-7148-BF0D-9A6C234DDA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800000"/>
            <a:ext cx="9829600" cy="479654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71E722-B0A3-304E-B635-290F7C8353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32000" y="7006699"/>
            <a:ext cx="935694" cy="402483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C07EC3-1CEB-164E-9BDA-EE712DA22A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000" y="432000"/>
            <a:ext cx="4688640" cy="4062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lnSpc>
                <a:spcPts val="1000"/>
              </a:lnSpc>
              <a:defRPr sz="85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/>
              <a:t>Voice training</a:t>
            </a:r>
          </a:p>
          <a:p>
            <a:r>
              <a:rPr lang="en-GB" dirty="0">
                <a:solidFill>
                  <a:schemeClr val="accent3"/>
                </a:solidFill>
              </a:rPr>
              <a:t>Module 1: Introduction to Voice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CB669D-1C1D-0446-9C29-5B52E6503A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014419" y="434003"/>
            <a:ext cx="288000" cy="20457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850" b="1">
                <a:solidFill>
                  <a:schemeClr val="bg1"/>
                </a:solidFill>
              </a:defRPr>
            </a:lvl1pPr>
          </a:lstStyle>
          <a:p>
            <a:fld id="{50F209D7-C180-5B4A-A7C2-AD533727DAA3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5945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0" r:id="rId3"/>
    <p:sldLayoutId id="2147483652" r:id="rId4"/>
    <p:sldLayoutId id="2147483651" r:id="rId5"/>
    <p:sldLayoutId id="2147483656" r:id="rId6"/>
    <p:sldLayoutId id="2147483654" r:id="rId7"/>
    <p:sldLayoutId id="2147483655" r:id="rId8"/>
  </p:sldLayoutIdLst>
  <p:hf hdr="0" dt="0"/>
  <p:txStyles>
    <p:titleStyle>
      <a:lvl1pPr algn="l" defTabSz="801929" rtl="0" eaLnBrk="1" latinLnBrk="0" hangingPunct="1">
        <a:lnSpc>
          <a:spcPts val="3300"/>
        </a:lnSpc>
        <a:spcBef>
          <a:spcPct val="0"/>
        </a:spcBef>
        <a:buNone/>
        <a:defRPr sz="2800" b="1" kern="1200">
          <a:solidFill>
            <a:schemeClr val="accent3"/>
          </a:solidFill>
          <a:latin typeface="+mn-lt"/>
          <a:ea typeface="+mj-ea"/>
          <a:cs typeface="+mj-cs"/>
        </a:defRPr>
      </a:lvl1pPr>
    </p:titleStyle>
    <p:bodyStyle>
      <a:lvl1pPr marL="6350" indent="0" algn="l" defTabSz="801929" rtl="0" eaLnBrk="1" latinLnBrk="0" hangingPunct="1">
        <a:lnSpc>
          <a:spcPct val="90000"/>
        </a:lnSpc>
        <a:spcBef>
          <a:spcPts val="877"/>
        </a:spcBef>
        <a:buFontTx/>
        <a:buNone/>
        <a:tabLst/>
        <a:defRPr sz="2200" b="1" kern="1200">
          <a:solidFill>
            <a:schemeClr val="accent1"/>
          </a:solidFill>
          <a:latin typeface="+mn-lt"/>
          <a:ea typeface="+mn-ea"/>
          <a:cs typeface="+mn-cs"/>
        </a:defRPr>
      </a:lvl1pPr>
      <a:lvl2pPr marL="11112" indent="0" algn="l" defTabSz="801929" rtl="0" eaLnBrk="1" latinLnBrk="0" hangingPunct="1">
        <a:lnSpc>
          <a:spcPct val="90000"/>
        </a:lnSpc>
        <a:spcBef>
          <a:spcPts val="439"/>
        </a:spcBef>
        <a:buFontTx/>
        <a:buNone/>
        <a:tabLst/>
        <a:defRPr sz="2000" b="1" kern="1200">
          <a:solidFill>
            <a:schemeClr val="accent2"/>
          </a:solidFill>
          <a:latin typeface="+mn-lt"/>
          <a:ea typeface="+mn-ea"/>
          <a:cs typeface="+mn-cs"/>
        </a:defRPr>
      </a:lvl2pPr>
      <a:lvl3pPr marL="11112" indent="0" algn="l" defTabSz="801929" rtl="0" eaLnBrk="1" latinLnBrk="0" hangingPunct="1">
        <a:lnSpc>
          <a:spcPct val="90000"/>
        </a:lnSpc>
        <a:spcBef>
          <a:spcPts val="439"/>
        </a:spcBef>
        <a:buClr>
          <a:schemeClr val="accent1"/>
        </a:buClr>
        <a:buSzPct val="120000"/>
        <a:buFontTx/>
        <a:buNone/>
        <a:tabLst/>
        <a:defRPr sz="2000" b="1" kern="1200">
          <a:solidFill>
            <a:schemeClr val="tx2"/>
          </a:solidFill>
          <a:latin typeface="+mn-lt"/>
          <a:ea typeface="+mn-ea"/>
          <a:cs typeface="+mn-cs"/>
        </a:defRPr>
      </a:lvl3pPr>
      <a:lvl4pPr marL="11112" indent="0" algn="l" defTabSz="801929" rtl="0" eaLnBrk="1" latinLnBrk="0" hangingPunct="1">
        <a:lnSpc>
          <a:spcPct val="120000"/>
        </a:lnSpc>
        <a:spcBef>
          <a:spcPts val="1039"/>
        </a:spcBef>
        <a:buClr>
          <a:schemeClr val="accent1"/>
        </a:buClr>
        <a:buSzPct val="120000"/>
        <a:buFont typeface="Arial" panose="020B0604020202020204" pitchFamily="34" charset="0"/>
        <a:buNone/>
        <a:tabLst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11112" indent="0" algn="l" defTabSz="801929" rtl="0" eaLnBrk="1" latinLnBrk="0" hangingPunct="1">
        <a:lnSpc>
          <a:spcPct val="90000"/>
        </a:lnSpc>
        <a:spcBef>
          <a:spcPts val="439"/>
        </a:spcBef>
        <a:buClr>
          <a:schemeClr val="accent1"/>
        </a:buClr>
        <a:buSzPct val="120000"/>
        <a:buFontTx/>
        <a:buNone/>
        <a:tabLst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2205304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6pPr>
      <a:lvl7pPr marL="2606269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7pPr>
      <a:lvl8pPr marL="3007233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8pPr>
      <a:lvl9pPr marL="3408197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1pPr>
      <a:lvl2pPr marL="400964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2pPr>
      <a:lvl3pPr marL="801929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3pPr>
      <a:lvl4pPr marL="1202893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4pPr>
      <a:lvl5pPr marL="1603858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5pPr>
      <a:lvl6pPr marL="2004822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6pPr>
      <a:lvl7pPr marL="2405786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7pPr>
      <a:lvl8pPr marL="2806751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8pPr>
      <a:lvl9pPr marL="3207715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9D499C3-F5F4-B44D-8871-40E1F2C290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45906" y="1440000"/>
            <a:ext cx="4722079" cy="2778039"/>
          </a:xfrm>
        </p:spPr>
        <p:txBody>
          <a:bodyPr/>
          <a:lstStyle/>
          <a:p>
            <a:r>
              <a:rPr lang="es-CO" dirty="0">
                <a:solidFill>
                  <a:schemeClr val="accent4"/>
                </a:solidFill>
              </a:rPr>
              <a:t>Capacitación en pro de la Voz</a:t>
            </a:r>
            <a:br>
              <a:rPr lang="es-CO" dirty="0"/>
            </a:br>
            <a:r>
              <a:rPr lang="es-CO" dirty="0"/>
              <a:t>Módulo 2: </a:t>
            </a:r>
            <a:br>
              <a:rPr lang="es-CO" dirty="0"/>
            </a:br>
            <a:r>
              <a:rPr lang="es-CO" dirty="0"/>
              <a:t>Entre bastidores</a:t>
            </a:r>
            <a:br>
              <a:rPr lang="en-GB" dirty="0"/>
            </a:br>
            <a:endParaRPr lang="en-US" dirty="0"/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AF039469-E6AD-5449-9EBF-6DE402CC5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09D7-C180-5B4A-A7C2-AD533727DAA3}" type="slidenum">
              <a:rPr lang="en-US" smtClean="0"/>
              <a:t>1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5E2DD49-7C1B-1F48-9974-DD93C7AFCFD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8" b="78"/>
          <a:stretch/>
        </p:blipFill>
        <p:spPr>
          <a:xfrm>
            <a:off x="431812" y="432000"/>
            <a:ext cx="4722079" cy="6443376"/>
          </a:xfrm>
          <a:prstGeom prst="rect">
            <a:avLst/>
          </a:prstGeom>
        </p:spPr>
      </p:pic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5E30A259-A4E1-414F-B05C-E3BE7679BAE0}"/>
              </a:ext>
            </a:extLst>
          </p:cNvPr>
          <p:cNvSpPr txBox="1">
            <a:spLocks/>
          </p:cNvSpPr>
          <p:nvPr/>
        </p:nvSpPr>
        <p:spPr>
          <a:xfrm rot="16200000">
            <a:off x="-747571" y="1775890"/>
            <a:ext cx="2619193" cy="137677"/>
          </a:xfrm>
          <a:prstGeom prst="rect">
            <a:avLst/>
          </a:prstGeom>
          <a:solidFill>
            <a:schemeClr val="tx2">
              <a:alpha val="20000"/>
            </a:schemeClr>
          </a:solidFill>
        </p:spPr>
        <p:txBody>
          <a:bodyPr vert="horz" lIns="0" tIns="0" rIns="0" bIns="4572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52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800" dirty="0" err="1">
                <a:solidFill>
                  <a:schemeClr val="bg1"/>
                </a:solidFill>
              </a:rPr>
              <a:t>Feda’a</a:t>
            </a:r>
            <a:r>
              <a:rPr lang="en-GB" sz="800" dirty="0">
                <a:solidFill>
                  <a:schemeClr val="bg1"/>
                </a:solidFill>
              </a:rPr>
              <a:t> </a:t>
            </a:r>
            <a:r>
              <a:rPr lang="en-GB" sz="800" dirty="0" err="1">
                <a:solidFill>
                  <a:schemeClr val="bg1"/>
                </a:solidFill>
              </a:rPr>
              <a:t>Qatatshsah</a:t>
            </a:r>
            <a:r>
              <a:rPr lang="en-GB" sz="800" dirty="0">
                <a:solidFill>
                  <a:schemeClr val="bg1"/>
                </a:solidFill>
              </a:rPr>
              <a:t>/</a:t>
            </a:r>
            <a:r>
              <a:rPr lang="en-GB" sz="8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HelpAge International</a:t>
            </a:r>
          </a:p>
        </p:txBody>
      </p:sp>
    </p:spTree>
    <p:extLst>
      <p:ext uri="{BB962C8B-B14F-4D97-AF65-F5344CB8AC3E}">
        <p14:creationId xmlns:p14="http://schemas.microsoft.com/office/powerpoint/2010/main" val="30217799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5A44069-AB0A-8542-9243-CD0119D7B81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es-CO" dirty="0"/>
              <a:t>Contextos para el trabajo en pro de la Voz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81D019-5757-1848-9954-CACAED770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09D7-C180-5B4A-A7C2-AD533727DAA3}" type="slidenum">
              <a:rPr lang="en-US" smtClean="0"/>
              <a:t>10</a:t>
            </a:fld>
            <a:endParaRPr lang="en-US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4F0E0449-AB18-4399-8033-9C3D2694C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1999" y="432001"/>
            <a:ext cx="4472510" cy="387396"/>
          </a:xfrm>
        </p:spPr>
        <p:txBody>
          <a:bodyPr/>
          <a:lstStyle/>
          <a:p>
            <a:r>
              <a:rPr lang="es-ES" dirty="0">
                <a:solidFill>
                  <a:schemeClr val="tx2"/>
                </a:solidFill>
              </a:rPr>
              <a:t>Capacitación en pro de la Voz </a:t>
            </a:r>
          </a:p>
          <a:p>
            <a:r>
              <a:rPr lang="es-CO" dirty="0">
                <a:solidFill>
                  <a:schemeClr val="accent3"/>
                </a:solidFill>
              </a:rPr>
              <a:t>Módulo 2: Entre bastidores</a:t>
            </a:r>
          </a:p>
        </p:txBody>
      </p:sp>
    </p:spTree>
    <p:extLst>
      <p:ext uri="{BB962C8B-B14F-4D97-AF65-F5344CB8AC3E}">
        <p14:creationId xmlns:p14="http://schemas.microsoft.com/office/powerpoint/2010/main" val="25325309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135EAEA-A400-F448-834A-126EB687B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Comprender espacios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F922E55-4481-FA49-B15E-2CF155258A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O" dirty="0"/>
              <a:t>¿Qué es un espacio para la toma de decisiones?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B85977-EBA0-EB49-B6FE-8C5C883D6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09D7-C180-5B4A-A7C2-AD533727DAA3}" type="slidenum">
              <a:rPr lang="en-US" smtClean="0"/>
              <a:t>11</a:t>
            </a:fld>
            <a:endParaRPr lang="en-US"/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BCBFEFE3-AFEE-7842-B903-E7346BEED3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7632" y="2499637"/>
            <a:ext cx="3156548" cy="3293789"/>
          </a:xfrm>
          <a:prstGeom prst="rect">
            <a:avLst/>
          </a:prstGeom>
        </p:spPr>
      </p:pic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8CEF3953-6F8C-4D4A-B1FE-CB2750374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1999" y="432001"/>
            <a:ext cx="4472510" cy="387396"/>
          </a:xfrm>
        </p:spPr>
        <p:txBody>
          <a:bodyPr/>
          <a:lstStyle/>
          <a:p>
            <a:r>
              <a:rPr lang="es-ES" dirty="0">
                <a:solidFill>
                  <a:schemeClr val="tx2"/>
                </a:solidFill>
              </a:rPr>
              <a:t>Capacitación en pro de la Voz </a:t>
            </a:r>
          </a:p>
          <a:p>
            <a:r>
              <a:rPr lang="es-CO" dirty="0">
                <a:solidFill>
                  <a:schemeClr val="accent3"/>
                </a:solidFill>
              </a:rPr>
              <a:t>Módulo 2: Entre bastidores</a:t>
            </a:r>
          </a:p>
        </p:txBody>
      </p:sp>
    </p:spTree>
    <p:extLst>
      <p:ext uri="{BB962C8B-B14F-4D97-AF65-F5344CB8AC3E}">
        <p14:creationId xmlns:p14="http://schemas.microsoft.com/office/powerpoint/2010/main" val="21575606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135EAEA-A400-F448-834A-126EB687B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Comprender espacios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F922E55-4481-FA49-B15E-2CF155258A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800000"/>
            <a:ext cx="8286115" cy="4796544"/>
          </a:xfrm>
        </p:spPr>
        <p:txBody>
          <a:bodyPr/>
          <a:lstStyle/>
          <a:p>
            <a:r>
              <a:rPr lang="es-CO" dirty="0"/>
              <a:t>¿Qué es un espacio para la toma de decisiones?</a:t>
            </a:r>
          </a:p>
          <a:p>
            <a:pPr marL="354012" lvl="3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O" dirty="0"/>
              <a:t>Los espacios para la participación y el compromiso públicos se pueden categorizar en:</a:t>
            </a:r>
          </a:p>
          <a:p>
            <a:pPr marL="365125" lvl="4">
              <a:lnSpc>
                <a:spcPct val="150000"/>
              </a:lnSpc>
              <a:buSzPct val="80000"/>
            </a:pPr>
            <a:r>
              <a:rPr lang="es-CO" b="1" dirty="0">
                <a:solidFill>
                  <a:schemeClr val="accent1"/>
                </a:solidFill>
              </a:rPr>
              <a:t>—</a:t>
            </a:r>
            <a:r>
              <a:rPr lang="es-CO" dirty="0"/>
              <a:t> invitados/formales </a:t>
            </a:r>
          </a:p>
          <a:p>
            <a:pPr marL="365125" lvl="3">
              <a:lnSpc>
                <a:spcPct val="150000"/>
              </a:lnSpc>
              <a:buSzPct val="80000"/>
            </a:pPr>
            <a:r>
              <a:rPr lang="es-CO" b="1" dirty="0">
                <a:solidFill>
                  <a:schemeClr val="accent1"/>
                </a:solidFill>
              </a:rPr>
              <a:t>— </a:t>
            </a:r>
            <a:r>
              <a:rPr lang="es-CO" dirty="0"/>
              <a:t>demandados/informales </a:t>
            </a:r>
          </a:p>
          <a:p>
            <a:pPr marL="354012" lvl="3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O" dirty="0"/>
              <a:t>Los límites entre estos tipos de espacios son flexibles, no siempre claros y pueden cambiar con el tiempo.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B85977-EBA0-EB49-B6FE-8C5C883D6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09D7-C180-5B4A-A7C2-AD533727DAA3}" type="slidenum">
              <a:rPr lang="en-US" smtClean="0"/>
              <a:t>12</a:t>
            </a:fld>
            <a:endParaRPr lang="en-US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3120ABF9-DA8B-42D1-B74E-EC6A76BCA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1999" y="432001"/>
            <a:ext cx="4472510" cy="387396"/>
          </a:xfrm>
        </p:spPr>
        <p:txBody>
          <a:bodyPr/>
          <a:lstStyle/>
          <a:p>
            <a:r>
              <a:rPr lang="es-ES" dirty="0">
                <a:solidFill>
                  <a:schemeClr val="tx2"/>
                </a:solidFill>
              </a:rPr>
              <a:t>Capacitación en pro de la Voz </a:t>
            </a:r>
          </a:p>
          <a:p>
            <a:r>
              <a:rPr lang="es-CO" dirty="0">
                <a:solidFill>
                  <a:schemeClr val="accent3"/>
                </a:solidFill>
              </a:rPr>
              <a:t>Módulo 2: Entre bastidores</a:t>
            </a:r>
          </a:p>
        </p:txBody>
      </p:sp>
    </p:spTree>
    <p:extLst>
      <p:ext uri="{BB962C8B-B14F-4D97-AF65-F5344CB8AC3E}">
        <p14:creationId xmlns:p14="http://schemas.microsoft.com/office/powerpoint/2010/main" val="4486333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135EAEA-A400-F448-834A-126EB687B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Espacios formales/invitados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F922E55-4481-FA49-B15E-2CF155258A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800000"/>
            <a:ext cx="8797725" cy="4796544"/>
          </a:xfrm>
        </p:spPr>
        <p:txBody>
          <a:bodyPr/>
          <a:lstStyle/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es-CO" b="1" dirty="0">
                <a:solidFill>
                  <a:schemeClr val="accent1"/>
                </a:solidFill>
              </a:rPr>
              <a:t>Foros, plataformas y procesos de consulta </a:t>
            </a:r>
            <a:r>
              <a:rPr lang="es-CO" dirty="0"/>
              <a:t>Comités locales de desarrollo, comités de presupuesto participativo, mesas redondas, asambleas comunitarias, grupos focales, paneles ciudadanos, etc. </a:t>
            </a:r>
          </a:p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es-CO" b="1" dirty="0">
                <a:solidFill>
                  <a:schemeClr val="accent1"/>
                </a:solidFill>
              </a:rPr>
              <a:t>Riesgo de ser absorbido o controlado por las élites </a:t>
            </a:r>
            <a:r>
              <a:rPr lang="es-CO" dirty="0"/>
              <a:t>Aquellos con poder o conocimientos técnicos pueden apoderarse de los espacios a expensas de los que tienen menos educación y menos confianza, y así manipular la participación de la sociedad civil </a:t>
            </a:r>
          </a:p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es-CO" b="1" dirty="0">
                <a:solidFill>
                  <a:schemeClr val="accent1"/>
                </a:solidFill>
              </a:rPr>
              <a:t>Puede que no se reduzca la desigualdad </a:t>
            </a:r>
            <a:r>
              <a:rPr lang="es-CO" dirty="0"/>
              <a:t>Crear espacios formales mediante la institucionalización de los espacios informales no necesariamente reduce la desigualdad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B85977-EBA0-EB49-B6FE-8C5C883D6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09D7-C180-5B4A-A7C2-AD533727DAA3}" type="slidenum">
              <a:rPr lang="en-US" smtClean="0"/>
              <a:t>13</a:t>
            </a:fld>
            <a:endParaRPr lang="en-US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9B4E2D59-3A15-454B-A07E-A550C40CA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1999" y="432001"/>
            <a:ext cx="4472510" cy="387396"/>
          </a:xfrm>
        </p:spPr>
        <p:txBody>
          <a:bodyPr/>
          <a:lstStyle/>
          <a:p>
            <a:r>
              <a:rPr lang="es-ES" dirty="0">
                <a:solidFill>
                  <a:schemeClr val="tx2"/>
                </a:solidFill>
              </a:rPr>
              <a:t>Capacitación en pro de la Voz </a:t>
            </a:r>
          </a:p>
          <a:p>
            <a:r>
              <a:rPr lang="es-CO" dirty="0">
                <a:solidFill>
                  <a:schemeClr val="accent3"/>
                </a:solidFill>
              </a:rPr>
              <a:t>Módulo 2: Entre bastidores</a:t>
            </a:r>
          </a:p>
        </p:txBody>
      </p:sp>
    </p:spTree>
    <p:extLst>
      <p:ext uri="{BB962C8B-B14F-4D97-AF65-F5344CB8AC3E}">
        <p14:creationId xmlns:p14="http://schemas.microsoft.com/office/powerpoint/2010/main" val="148654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135EAEA-A400-F448-834A-126EB687B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Espacios demandados/informales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F922E55-4481-FA49-B15E-2CF155258A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800000"/>
            <a:ext cx="8924942" cy="4796544"/>
          </a:xfrm>
        </p:spPr>
        <p:txBody>
          <a:bodyPr/>
          <a:lstStyle/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es-CO" b="1" dirty="0">
                <a:solidFill>
                  <a:schemeClr val="accent1"/>
                </a:solidFill>
              </a:rPr>
              <a:t>Demandados, creados y abiertos por la Sociedad civil </a:t>
            </a:r>
            <a:r>
              <a:rPr lang="es-CO" dirty="0"/>
              <a:t>Manifestaciones, grupos de la sociedad civil, blogs y otros foros en redes sociales, reuniones de información pública organizadas por la sociedad civil, teatro callejero, etc.</a:t>
            </a:r>
          </a:p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es-CO" b="1" dirty="0">
                <a:solidFill>
                  <a:schemeClr val="accent1"/>
                </a:solidFill>
              </a:rPr>
              <a:t>Útiles para:</a:t>
            </a:r>
          </a:p>
          <a:p>
            <a:pPr marL="714375" lvl="3" indent="-357188">
              <a:spcBef>
                <a:spcPts val="439"/>
              </a:spcBef>
              <a:buSzPct val="80000"/>
            </a:pPr>
            <a:r>
              <a:rPr lang="es-CO" b="1" dirty="0">
                <a:solidFill>
                  <a:schemeClr val="accent1"/>
                </a:solidFill>
              </a:rPr>
              <a:t>—</a:t>
            </a:r>
            <a:r>
              <a:rPr lang="es-CO" dirty="0"/>
              <a:t> Canalizar las peticiones de quienes están excluidos y tal vez enfrenten obstáculos para participar en espacios formales</a:t>
            </a:r>
          </a:p>
          <a:p>
            <a:pPr marL="714375" lvl="3" indent="-357188">
              <a:spcBef>
                <a:spcPts val="439"/>
              </a:spcBef>
              <a:buSzPct val="80000"/>
            </a:pPr>
            <a:r>
              <a:rPr lang="es-CO" b="1" dirty="0">
                <a:solidFill>
                  <a:schemeClr val="accent1"/>
                </a:solidFill>
              </a:rPr>
              <a:t>—</a:t>
            </a:r>
            <a:r>
              <a:rPr lang="es-CO" dirty="0"/>
              <a:t> Realizar negociaciones informales antes de entrar en espacios formales</a:t>
            </a:r>
          </a:p>
          <a:p>
            <a:pPr marL="714375" lvl="3" indent="-357188">
              <a:spcBef>
                <a:spcPts val="439"/>
              </a:spcBef>
              <a:buSzPct val="80000"/>
            </a:pPr>
            <a:r>
              <a:rPr lang="es-CO" b="1" dirty="0">
                <a:solidFill>
                  <a:schemeClr val="accent1"/>
                </a:solidFill>
              </a:rPr>
              <a:t>—</a:t>
            </a:r>
            <a:r>
              <a:rPr lang="es-CO" dirty="0"/>
              <a:t> Asegurar la diversidad y autonomía de la Sociedad civil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B85977-EBA0-EB49-B6FE-8C5C883D6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09D7-C180-5B4A-A7C2-AD533727DAA3}" type="slidenum">
              <a:rPr lang="en-US" smtClean="0"/>
              <a:t>14</a:t>
            </a:fld>
            <a:endParaRPr lang="en-US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8B33206E-0B5F-48DB-A2C4-39064D53A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1999" y="432001"/>
            <a:ext cx="4472510" cy="387396"/>
          </a:xfrm>
        </p:spPr>
        <p:txBody>
          <a:bodyPr/>
          <a:lstStyle/>
          <a:p>
            <a:r>
              <a:rPr lang="es-ES" dirty="0">
                <a:solidFill>
                  <a:schemeClr val="tx2"/>
                </a:solidFill>
              </a:rPr>
              <a:t>Capacitación en pro de la Voz </a:t>
            </a:r>
          </a:p>
          <a:p>
            <a:r>
              <a:rPr lang="es-CO" dirty="0">
                <a:solidFill>
                  <a:schemeClr val="accent3"/>
                </a:solidFill>
              </a:rPr>
              <a:t>Módulo 2: Entre bastidores</a:t>
            </a:r>
          </a:p>
        </p:txBody>
      </p:sp>
    </p:spTree>
    <p:extLst>
      <p:ext uri="{BB962C8B-B14F-4D97-AF65-F5344CB8AC3E}">
        <p14:creationId xmlns:p14="http://schemas.microsoft.com/office/powerpoint/2010/main" val="34264469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135EAEA-A400-F448-834A-126EB687B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Discusión plenaria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F922E55-4481-FA49-B15E-2CF155258A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800000"/>
            <a:ext cx="8987573" cy="4796544"/>
          </a:xfrm>
        </p:spPr>
        <p:txBody>
          <a:bodyPr/>
          <a:lstStyle/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es-CO" dirty="0"/>
              <a:t>En su trabajo, ¿en qué espacios para la toma de decisiones ha trabajado?</a:t>
            </a:r>
          </a:p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es-CO" dirty="0"/>
              <a:t>¿Tiene algunas lecciones, que pueda compartir, de haber trabajado en distintos espacios, ya sean formales o informales, para asegurar que las opiniones de las personas mayores o las voces de otros grupos hayan sido escuchadas? </a:t>
            </a:r>
          </a:p>
          <a:p>
            <a:pPr marL="354012" lvl="3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54012" lvl="3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54012" lvl="3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54012" lvl="3" indent="-34290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B85977-EBA0-EB49-B6FE-8C5C883D6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09D7-C180-5B4A-A7C2-AD533727DAA3}" type="slidenum">
              <a:rPr lang="en-US" smtClean="0"/>
              <a:t>15</a:t>
            </a:fld>
            <a:endParaRPr lang="en-US"/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67931E58-C1C9-4D47-AE20-8D89874007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1146" y="3986383"/>
            <a:ext cx="3540021" cy="2687794"/>
          </a:xfrm>
          <a:prstGeom prst="rect">
            <a:avLst/>
          </a:prstGeom>
        </p:spPr>
      </p:pic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A90E740F-C6C0-44C4-B891-6E3627B30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1999" y="432001"/>
            <a:ext cx="4472510" cy="387396"/>
          </a:xfrm>
        </p:spPr>
        <p:txBody>
          <a:bodyPr/>
          <a:lstStyle/>
          <a:p>
            <a:r>
              <a:rPr lang="es-ES" dirty="0">
                <a:solidFill>
                  <a:schemeClr val="tx2"/>
                </a:solidFill>
              </a:rPr>
              <a:t>Capacitación en pro de la Voz </a:t>
            </a:r>
          </a:p>
          <a:p>
            <a:r>
              <a:rPr lang="es-CO" dirty="0">
                <a:solidFill>
                  <a:schemeClr val="accent3"/>
                </a:solidFill>
              </a:rPr>
              <a:t>Módulo 2: Entre bastidores</a:t>
            </a:r>
          </a:p>
        </p:txBody>
      </p:sp>
    </p:spTree>
    <p:extLst>
      <p:ext uri="{BB962C8B-B14F-4D97-AF65-F5344CB8AC3E}">
        <p14:creationId xmlns:p14="http://schemas.microsoft.com/office/powerpoint/2010/main" val="12399985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5A44069-AB0A-8542-9243-CD0119D7B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419" y="1800000"/>
            <a:ext cx="9828000" cy="5056153"/>
          </a:xfrm>
          <a:solidFill>
            <a:schemeClr val="accent2"/>
          </a:solidFill>
        </p:spPr>
        <p:txBody>
          <a:bodyPr/>
          <a:lstStyle/>
          <a:p>
            <a:r>
              <a:rPr lang="es-CO" dirty="0"/>
              <a:t>Reconocer la diversidad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81D019-5757-1848-9954-CACAED770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09D7-C180-5B4A-A7C2-AD533727DAA3}" type="slidenum">
              <a:rPr lang="en-US" smtClean="0"/>
              <a:t>16</a:t>
            </a:fld>
            <a:endParaRPr lang="en-US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C57DF8D5-8C22-4201-AE11-0FF7BB4F3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1999" y="432001"/>
            <a:ext cx="4472510" cy="387396"/>
          </a:xfrm>
        </p:spPr>
        <p:txBody>
          <a:bodyPr/>
          <a:lstStyle/>
          <a:p>
            <a:r>
              <a:rPr lang="es-ES" dirty="0">
                <a:solidFill>
                  <a:schemeClr val="tx2"/>
                </a:solidFill>
              </a:rPr>
              <a:t>Capacitación en pro de la Voz </a:t>
            </a:r>
          </a:p>
          <a:p>
            <a:r>
              <a:rPr lang="es-CO" dirty="0">
                <a:solidFill>
                  <a:schemeClr val="accent3"/>
                </a:solidFill>
              </a:rPr>
              <a:t>Módulo 2: Entre bastidores</a:t>
            </a:r>
          </a:p>
        </p:txBody>
      </p:sp>
    </p:spTree>
    <p:extLst>
      <p:ext uri="{BB962C8B-B14F-4D97-AF65-F5344CB8AC3E}">
        <p14:creationId xmlns:p14="http://schemas.microsoft.com/office/powerpoint/2010/main" val="16881091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A92862-92AD-BD44-960B-68E7D6353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Reconocer la diversidad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1A8274-05A4-F149-8483-48D4F670E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09D7-C180-5B4A-A7C2-AD533727DAA3}" type="slidenum">
              <a:rPr lang="en-US" smtClean="0"/>
              <a:t>17</a:t>
            </a:fld>
            <a:endParaRPr lang="en-US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4200EA9D-EF31-477C-A3C8-04A722D47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1999" y="432001"/>
            <a:ext cx="4472510" cy="387396"/>
          </a:xfrm>
        </p:spPr>
        <p:txBody>
          <a:bodyPr/>
          <a:lstStyle/>
          <a:p>
            <a:r>
              <a:rPr lang="es-ES" dirty="0">
                <a:solidFill>
                  <a:schemeClr val="tx2"/>
                </a:solidFill>
              </a:rPr>
              <a:t>Capacitación en pro de la Voz </a:t>
            </a:r>
          </a:p>
          <a:p>
            <a:r>
              <a:rPr lang="es-CO" dirty="0">
                <a:solidFill>
                  <a:schemeClr val="accent3"/>
                </a:solidFill>
              </a:rPr>
              <a:t>Módulo 2: Entre bastidores</a:t>
            </a:r>
          </a:p>
        </p:txBody>
      </p:sp>
      <p:pic>
        <p:nvPicPr>
          <p:cNvPr id="24" name="Imagen 23">
            <a:extLst>
              <a:ext uri="{FF2B5EF4-FFF2-40B4-BE49-F238E27FC236}">
                <a16:creationId xmlns:a16="http://schemas.microsoft.com/office/drawing/2014/main" id="{FA8B955F-B8A1-4EF3-B5CE-03B020BADD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8254" y="1649681"/>
            <a:ext cx="5398414" cy="5232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1785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A92862-92AD-BD44-960B-68E7D6353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1115037"/>
            <a:ext cx="9870419" cy="1452800"/>
          </a:xfrm>
        </p:spPr>
        <p:txBody>
          <a:bodyPr/>
          <a:lstStyle/>
          <a:p>
            <a:r>
              <a:rPr lang="es-CO" dirty="0"/>
              <a:t>Características individuales y grupales que se entrecruzan y afectan la capacidad de las personas mayores para elevar su voz</a:t>
            </a:r>
            <a:br>
              <a:rPr lang="en-GB" dirty="0"/>
            </a:br>
            <a:br>
              <a:rPr lang="en-GB" dirty="0"/>
            </a:b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1A8274-05A4-F149-8483-48D4F670E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09D7-C180-5B4A-A7C2-AD533727DAA3}" type="slidenum">
              <a:rPr lang="en-US" smtClean="0"/>
              <a:t>18</a:t>
            </a:fld>
            <a:endParaRPr lang="en-US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1A8EA33D-D9E7-CA47-AE7F-AA7D166F2C85}"/>
              </a:ext>
            </a:extLst>
          </p:cNvPr>
          <p:cNvSpPr txBox="1">
            <a:spLocks/>
          </p:cNvSpPr>
          <p:nvPr/>
        </p:nvSpPr>
        <p:spPr>
          <a:xfrm>
            <a:off x="3620951" y="5006281"/>
            <a:ext cx="1191791" cy="706362"/>
          </a:xfrm>
          <a:prstGeom prst="rect">
            <a:avLst/>
          </a:prstGeom>
          <a:solidFill>
            <a:schemeClr val="tx2">
              <a:alpha val="14000"/>
            </a:schemeClr>
          </a:solidFill>
        </p:spPr>
        <p:txBody>
          <a:bodyPr vert="horz" lIns="144000" tIns="72000" rIns="72000" bIns="72000" rtlCol="0">
            <a:noAutofit/>
          </a:bodyPr>
          <a:lstStyle>
            <a:lvl1pPr marL="6350" indent="0" algn="l" defTabSz="801929" rtl="0" eaLnBrk="1" latinLnBrk="0" hangingPunct="1">
              <a:lnSpc>
                <a:spcPct val="90000"/>
              </a:lnSpc>
              <a:spcBef>
                <a:spcPts val="877"/>
              </a:spcBef>
              <a:buFontTx/>
              <a:buNone/>
              <a:tabLst/>
              <a:defRPr sz="22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11112" indent="0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Tx/>
              <a:buNone/>
              <a:tabLst/>
              <a:defRPr sz="20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1112" indent="0" algn="l" defTabSz="801929" rtl="0" eaLnBrk="1" latinLnBrk="0" hangingPunct="1">
              <a:lnSpc>
                <a:spcPct val="90000"/>
              </a:lnSpc>
              <a:spcBef>
                <a:spcPts val="439"/>
              </a:spcBef>
              <a:buClr>
                <a:schemeClr val="accent1"/>
              </a:buClr>
              <a:buSzPct val="120000"/>
              <a:buFontTx/>
              <a:buNone/>
              <a:tabLst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112" indent="0" algn="l" defTabSz="801929" rtl="0" eaLnBrk="1" latinLnBrk="0" hangingPunct="1">
              <a:lnSpc>
                <a:spcPct val="120000"/>
              </a:lnSpc>
              <a:spcBef>
                <a:spcPts val="1039"/>
              </a:spcBef>
              <a:buClr>
                <a:schemeClr val="accent1"/>
              </a:buClr>
              <a:buSzPct val="120000"/>
              <a:buFont typeface="Arial" panose="020B0604020202020204" pitchFamily="34" charset="0"/>
              <a:buNone/>
              <a:tabLst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112" indent="0" algn="l" defTabSz="801929" rtl="0" eaLnBrk="1" latinLnBrk="0" hangingPunct="1">
              <a:lnSpc>
                <a:spcPct val="90000"/>
              </a:lnSpc>
              <a:spcBef>
                <a:spcPts val="439"/>
              </a:spcBef>
              <a:buClr>
                <a:schemeClr val="accent1"/>
              </a:buClr>
              <a:buSzPct val="120000"/>
              <a:buFontTx/>
              <a:buNone/>
              <a:tabLst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05304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6269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07233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08197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3">
              <a:buSzPct val="100000"/>
            </a:pPr>
            <a:r>
              <a:rPr lang="es-CO" sz="2500" b="1">
                <a:solidFill>
                  <a:schemeClr val="accent1"/>
                </a:solidFill>
              </a:rPr>
              <a:t>Edad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E8708AD3-541A-8D48-A598-D392E272482B}"/>
              </a:ext>
            </a:extLst>
          </p:cNvPr>
          <p:cNvSpPr txBox="1">
            <a:spLocks/>
          </p:cNvSpPr>
          <p:nvPr/>
        </p:nvSpPr>
        <p:spPr>
          <a:xfrm>
            <a:off x="4449894" y="3154547"/>
            <a:ext cx="1637373" cy="706362"/>
          </a:xfrm>
          <a:prstGeom prst="rect">
            <a:avLst/>
          </a:prstGeom>
          <a:solidFill>
            <a:schemeClr val="tx2">
              <a:alpha val="14000"/>
            </a:schemeClr>
          </a:solidFill>
        </p:spPr>
        <p:txBody>
          <a:bodyPr vert="horz" lIns="144000" tIns="72000" rIns="72000" bIns="72000" rtlCol="0">
            <a:noAutofit/>
          </a:bodyPr>
          <a:lstStyle>
            <a:lvl1pPr marL="6350" indent="0" algn="l" defTabSz="801929" rtl="0" eaLnBrk="1" latinLnBrk="0" hangingPunct="1">
              <a:lnSpc>
                <a:spcPct val="90000"/>
              </a:lnSpc>
              <a:spcBef>
                <a:spcPts val="877"/>
              </a:spcBef>
              <a:buFontTx/>
              <a:buNone/>
              <a:tabLst/>
              <a:defRPr sz="22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11112" indent="0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Tx/>
              <a:buNone/>
              <a:tabLst/>
              <a:defRPr sz="20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1112" indent="0" algn="l" defTabSz="801929" rtl="0" eaLnBrk="1" latinLnBrk="0" hangingPunct="1">
              <a:lnSpc>
                <a:spcPct val="90000"/>
              </a:lnSpc>
              <a:spcBef>
                <a:spcPts val="439"/>
              </a:spcBef>
              <a:buClr>
                <a:schemeClr val="accent1"/>
              </a:buClr>
              <a:buSzPct val="120000"/>
              <a:buFontTx/>
              <a:buNone/>
              <a:tabLst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112" indent="0" algn="l" defTabSz="801929" rtl="0" eaLnBrk="1" latinLnBrk="0" hangingPunct="1">
              <a:lnSpc>
                <a:spcPct val="120000"/>
              </a:lnSpc>
              <a:spcBef>
                <a:spcPts val="1039"/>
              </a:spcBef>
              <a:buClr>
                <a:schemeClr val="accent1"/>
              </a:buClr>
              <a:buSzPct val="120000"/>
              <a:buFont typeface="Arial" panose="020B0604020202020204" pitchFamily="34" charset="0"/>
              <a:buNone/>
              <a:tabLst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112" indent="0" algn="l" defTabSz="801929" rtl="0" eaLnBrk="1" latinLnBrk="0" hangingPunct="1">
              <a:lnSpc>
                <a:spcPct val="90000"/>
              </a:lnSpc>
              <a:spcBef>
                <a:spcPts val="439"/>
              </a:spcBef>
              <a:buClr>
                <a:schemeClr val="accent1"/>
              </a:buClr>
              <a:buSzPct val="120000"/>
              <a:buFontTx/>
              <a:buNone/>
              <a:tabLst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05304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6269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07233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08197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3">
              <a:buSzPct val="100000"/>
            </a:pPr>
            <a:r>
              <a:rPr lang="es-CO" sz="2500" b="1" dirty="0">
                <a:solidFill>
                  <a:schemeClr val="accent2"/>
                </a:solidFill>
              </a:rPr>
              <a:t>Género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693723A7-F73D-4E44-A649-BD9C443AA66D}"/>
              </a:ext>
            </a:extLst>
          </p:cNvPr>
          <p:cNvSpPr txBox="1">
            <a:spLocks/>
          </p:cNvSpPr>
          <p:nvPr/>
        </p:nvSpPr>
        <p:spPr>
          <a:xfrm>
            <a:off x="6263858" y="3154547"/>
            <a:ext cx="2642074" cy="706362"/>
          </a:xfrm>
          <a:prstGeom prst="rect">
            <a:avLst/>
          </a:prstGeom>
          <a:solidFill>
            <a:schemeClr val="tx2">
              <a:alpha val="14000"/>
            </a:schemeClr>
          </a:solidFill>
        </p:spPr>
        <p:txBody>
          <a:bodyPr vert="horz" lIns="144000" tIns="72000" rIns="72000" bIns="72000" rtlCol="0">
            <a:noAutofit/>
          </a:bodyPr>
          <a:lstStyle>
            <a:lvl1pPr marL="6350" indent="0" algn="l" defTabSz="801929" rtl="0" eaLnBrk="1" latinLnBrk="0" hangingPunct="1">
              <a:lnSpc>
                <a:spcPct val="90000"/>
              </a:lnSpc>
              <a:spcBef>
                <a:spcPts val="877"/>
              </a:spcBef>
              <a:buFontTx/>
              <a:buNone/>
              <a:tabLst/>
              <a:defRPr sz="22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11112" indent="0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Tx/>
              <a:buNone/>
              <a:tabLst/>
              <a:defRPr sz="20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1112" indent="0" algn="l" defTabSz="801929" rtl="0" eaLnBrk="1" latinLnBrk="0" hangingPunct="1">
              <a:lnSpc>
                <a:spcPct val="90000"/>
              </a:lnSpc>
              <a:spcBef>
                <a:spcPts val="439"/>
              </a:spcBef>
              <a:buClr>
                <a:schemeClr val="accent1"/>
              </a:buClr>
              <a:buSzPct val="120000"/>
              <a:buFontTx/>
              <a:buNone/>
              <a:tabLst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112" indent="0" algn="l" defTabSz="801929" rtl="0" eaLnBrk="1" latinLnBrk="0" hangingPunct="1">
              <a:lnSpc>
                <a:spcPct val="120000"/>
              </a:lnSpc>
              <a:spcBef>
                <a:spcPts val="1039"/>
              </a:spcBef>
              <a:buClr>
                <a:schemeClr val="accent1"/>
              </a:buClr>
              <a:buSzPct val="120000"/>
              <a:buFont typeface="Arial" panose="020B0604020202020204" pitchFamily="34" charset="0"/>
              <a:buNone/>
              <a:tabLst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112" indent="0" algn="l" defTabSz="801929" rtl="0" eaLnBrk="1" latinLnBrk="0" hangingPunct="1">
              <a:lnSpc>
                <a:spcPct val="90000"/>
              </a:lnSpc>
              <a:spcBef>
                <a:spcPts val="439"/>
              </a:spcBef>
              <a:buClr>
                <a:schemeClr val="accent1"/>
              </a:buClr>
              <a:buSzPct val="120000"/>
              <a:buFontTx/>
              <a:buNone/>
              <a:tabLst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05304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6269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07233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08197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3">
              <a:buSzPct val="100000"/>
            </a:pPr>
            <a:r>
              <a:rPr lang="es-CO" sz="2500" b="1" dirty="0">
                <a:solidFill>
                  <a:schemeClr val="accent3"/>
                </a:solidFill>
              </a:rPr>
              <a:t>Discapacidad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C649E784-D1BC-324C-A722-2470328CE0A5}"/>
              </a:ext>
            </a:extLst>
          </p:cNvPr>
          <p:cNvSpPr txBox="1">
            <a:spLocks/>
          </p:cNvSpPr>
          <p:nvPr/>
        </p:nvSpPr>
        <p:spPr>
          <a:xfrm>
            <a:off x="6076114" y="4080414"/>
            <a:ext cx="1375492" cy="706362"/>
          </a:xfrm>
          <a:prstGeom prst="rect">
            <a:avLst/>
          </a:prstGeom>
          <a:solidFill>
            <a:schemeClr val="tx2">
              <a:alpha val="14000"/>
            </a:schemeClr>
          </a:solidFill>
        </p:spPr>
        <p:txBody>
          <a:bodyPr vert="horz" lIns="144000" tIns="72000" rIns="72000" bIns="72000" rtlCol="0">
            <a:noAutofit/>
          </a:bodyPr>
          <a:lstStyle>
            <a:lvl1pPr marL="6350" indent="0" algn="l" defTabSz="801929" rtl="0" eaLnBrk="1" latinLnBrk="0" hangingPunct="1">
              <a:lnSpc>
                <a:spcPct val="90000"/>
              </a:lnSpc>
              <a:spcBef>
                <a:spcPts val="877"/>
              </a:spcBef>
              <a:buFontTx/>
              <a:buNone/>
              <a:tabLst/>
              <a:defRPr sz="22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11112" indent="0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Tx/>
              <a:buNone/>
              <a:tabLst/>
              <a:defRPr sz="20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1112" indent="0" algn="l" defTabSz="801929" rtl="0" eaLnBrk="1" latinLnBrk="0" hangingPunct="1">
              <a:lnSpc>
                <a:spcPct val="90000"/>
              </a:lnSpc>
              <a:spcBef>
                <a:spcPts val="439"/>
              </a:spcBef>
              <a:buClr>
                <a:schemeClr val="accent1"/>
              </a:buClr>
              <a:buSzPct val="120000"/>
              <a:buFontTx/>
              <a:buNone/>
              <a:tabLst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112" indent="0" algn="l" defTabSz="801929" rtl="0" eaLnBrk="1" latinLnBrk="0" hangingPunct="1">
              <a:lnSpc>
                <a:spcPct val="120000"/>
              </a:lnSpc>
              <a:spcBef>
                <a:spcPts val="1039"/>
              </a:spcBef>
              <a:buClr>
                <a:schemeClr val="accent1"/>
              </a:buClr>
              <a:buSzPct val="120000"/>
              <a:buFont typeface="Arial" panose="020B0604020202020204" pitchFamily="34" charset="0"/>
              <a:buNone/>
              <a:tabLst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112" indent="0" algn="l" defTabSz="801929" rtl="0" eaLnBrk="1" latinLnBrk="0" hangingPunct="1">
              <a:lnSpc>
                <a:spcPct val="90000"/>
              </a:lnSpc>
              <a:spcBef>
                <a:spcPts val="439"/>
              </a:spcBef>
              <a:buClr>
                <a:schemeClr val="accent1"/>
              </a:buClr>
              <a:buSzPct val="120000"/>
              <a:buFontTx/>
              <a:buNone/>
              <a:tabLst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05304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6269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07233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08197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3">
              <a:buSzPct val="100000"/>
            </a:pPr>
            <a:r>
              <a:rPr lang="es-CO" sz="2500" b="1">
                <a:solidFill>
                  <a:schemeClr val="tx2"/>
                </a:solidFill>
              </a:rPr>
              <a:t>Clase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1AC8EAE6-D135-EA40-8D71-29F1694B6E18}"/>
              </a:ext>
            </a:extLst>
          </p:cNvPr>
          <p:cNvSpPr txBox="1">
            <a:spLocks/>
          </p:cNvSpPr>
          <p:nvPr/>
        </p:nvSpPr>
        <p:spPr>
          <a:xfrm>
            <a:off x="4939617" y="5006281"/>
            <a:ext cx="3390191" cy="706362"/>
          </a:xfrm>
          <a:prstGeom prst="rect">
            <a:avLst/>
          </a:prstGeom>
          <a:solidFill>
            <a:schemeClr val="tx2">
              <a:alpha val="14000"/>
            </a:schemeClr>
          </a:solidFill>
        </p:spPr>
        <p:txBody>
          <a:bodyPr vert="horz" lIns="144000" tIns="72000" rIns="72000" bIns="72000" rtlCol="0">
            <a:noAutofit/>
          </a:bodyPr>
          <a:lstStyle>
            <a:lvl1pPr marL="6350" indent="0" algn="l" defTabSz="801929" rtl="0" eaLnBrk="1" latinLnBrk="0" hangingPunct="1">
              <a:lnSpc>
                <a:spcPct val="90000"/>
              </a:lnSpc>
              <a:spcBef>
                <a:spcPts val="877"/>
              </a:spcBef>
              <a:buFontTx/>
              <a:buNone/>
              <a:tabLst/>
              <a:defRPr sz="22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11112" indent="0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Tx/>
              <a:buNone/>
              <a:tabLst/>
              <a:defRPr sz="20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1112" indent="0" algn="l" defTabSz="801929" rtl="0" eaLnBrk="1" latinLnBrk="0" hangingPunct="1">
              <a:lnSpc>
                <a:spcPct val="90000"/>
              </a:lnSpc>
              <a:spcBef>
                <a:spcPts val="439"/>
              </a:spcBef>
              <a:buClr>
                <a:schemeClr val="accent1"/>
              </a:buClr>
              <a:buSzPct val="120000"/>
              <a:buFontTx/>
              <a:buNone/>
              <a:tabLst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112" indent="0" algn="l" defTabSz="801929" rtl="0" eaLnBrk="1" latinLnBrk="0" hangingPunct="1">
              <a:lnSpc>
                <a:spcPct val="120000"/>
              </a:lnSpc>
              <a:spcBef>
                <a:spcPts val="1039"/>
              </a:spcBef>
              <a:buClr>
                <a:schemeClr val="accent1"/>
              </a:buClr>
              <a:buSzPct val="120000"/>
              <a:buFont typeface="Arial" panose="020B0604020202020204" pitchFamily="34" charset="0"/>
              <a:buNone/>
              <a:tabLst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112" indent="0" algn="l" defTabSz="801929" rtl="0" eaLnBrk="1" latinLnBrk="0" hangingPunct="1">
              <a:lnSpc>
                <a:spcPct val="90000"/>
              </a:lnSpc>
              <a:spcBef>
                <a:spcPts val="439"/>
              </a:spcBef>
              <a:buClr>
                <a:schemeClr val="accent1"/>
              </a:buClr>
              <a:buSzPct val="120000"/>
              <a:buFontTx/>
              <a:buNone/>
              <a:tabLst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05304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6269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07233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08197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3">
              <a:buSzPct val="100000"/>
            </a:pPr>
            <a:r>
              <a:rPr lang="es-CO" sz="2500" b="1">
                <a:solidFill>
                  <a:schemeClr val="tx2"/>
                </a:solidFill>
              </a:rPr>
              <a:t>Identidad sexual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9D318017-E07B-0B48-827B-1A129467029E}"/>
              </a:ext>
            </a:extLst>
          </p:cNvPr>
          <p:cNvSpPr txBox="1">
            <a:spLocks/>
          </p:cNvSpPr>
          <p:nvPr/>
        </p:nvSpPr>
        <p:spPr>
          <a:xfrm>
            <a:off x="1755203" y="5006281"/>
            <a:ext cx="1770731" cy="706362"/>
          </a:xfrm>
          <a:prstGeom prst="rect">
            <a:avLst/>
          </a:prstGeom>
          <a:solidFill>
            <a:schemeClr val="tx2">
              <a:alpha val="14000"/>
            </a:schemeClr>
          </a:solidFill>
        </p:spPr>
        <p:txBody>
          <a:bodyPr vert="horz" lIns="144000" tIns="72000" rIns="72000" bIns="72000" rtlCol="0">
            <a:noAutofit/>
          </a:bodyPr>
          <a:lstStyle>
            <a:lvl1pPr marL="6350" indent="0" algn="l" defTabSz="801929" rtl="0" eaLnBrk="1" latinLnBrk="0" hangingPunct="1">
              <a:lnSpc>
                <a:spcPct val="90000"/>
              </a:lnSpc>
              <a:spcBef>
                <a:spcPts val="877"/>
              </a:spcBef>
              <a:buFontTx/>
              <a:buNone/>
              <a:tabLst/>
              <a:defRPr sz="22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11112" indent="0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Tx/>
              <a:buNone/>
              <a:tabLst/>
              <a:defRPr sz="20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1112" indent="0" algn="l" defTabSz="801929" rtl="0" eaLnBrk="1" latinLnBrk="0" hangingPunct="1">
              <a:lnSpc>
                <a:spcPct val="90000"/>
              </a:lnSpc>
              <a:spcBef>
                <a:spcPts val="439"/>
              </a:spcBef>
              <a:buClr>
                <a:schemeClr val="accent1"/>
              </a:buClr>
              <a:buSzPct val="120000"/>
              <a:buFontTx/>
              <a:buNone/>
              <a:tabLst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112" indent="0" algn="l" defTabSz="801929" rtl="0" eaLnBrk="1" latinLnBrk="0" hangingPunct="1">
              <a:lnSpc>
                <a:spcPct val="120000"/>
              </a:lnSpc>
              <a:spcBef>
                <a:spcPts val="1039"/>
              </a:spcBef>
              <a:buClr>
                <a:schemeClr val="accent1"/>
              </a:buClr>
              <a:buSzPct val="120000"/>
              <a:buFont typeface="Arial" panose="020B0604020202020204" pitchFamily="34" charset="0"/>
              <a:buNone/>
              <a:tabLst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112" indent="0" algn="l" defTabSz="801929" rtl="0" eaLnBrk="1" latinLnBrk="0" hangingPunct="1">
              <a:lnSpc>
                <a:spcPct val="90000"/>
              </a:lnSpc>
              <a:spcBef>
                <a:spcPts val="439"/>
              </a:spcBef>
              <a:buClr>
                <a:schemeClr val="accent1"/>
              </a:buClr>
              <a:buSzPct val="120000"/>
              <a:buFontTx/>
              <a:buNone/>
              <a:tabLst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05304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6269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07233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08197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3">
              <a:buSzPct val="100000"/>
            </a:pPr>
            <a:r>
              <a:rPr lang="es-CO" sz="2500" b="1">
                <a:solidFill>
                  <a:schemeClr val="accent3"/>
                </a:solidFill>
              </a:rPr>
              <a:t>Religión</a:t>
            </a:r>
            <a:r>
              <a:rPr lang="es-CO" sz="2500" b="1">
                <a:solidFill>
                  <a:schemeClr val="tx2"/>
                </a:solidFill>
              </a:rPr>
              <a:t> 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5D130E28-0E0D-AD4E-BF43-0850CEB3B5F1}"/>
              </a:ext>
            </a:extLst>
          </p:cNvPr>
          <p:cNvSpPr txBox="1">
            <a:spLocks/>
          </p:cNvSpPr>
          <p:nvPr/>
        </p:nvSpPr>
        <p:spPr>
          <a:xfrm>
            <a:off x="1645303" y="3154547"/>
            <a:ext cx="2628000" cy="684000"/>
          </a:xfrm>
          <a:prstGeom prst="rect">
            <a:avLst/>
          </a:prstGeom>
          <a:solidFill>
            <a:schemeClr val="tx2">
              <a:alpha val="14000"/>
            </a:schemeClr>
          </a:solidFill>
        </p:spPr>
        <p:txBody>
          <a:bodyPr vert="horz" lIns="144000" tIns="72000" rIns="72000" bIns="72000" rtlCol="0">
            <a:noAutofit/>
          </a:bodyPr>
          <a:lstStyle>
            <a:lvl1pPr marL="6350" indent="0" algn="l" defTabSz="801929" rtl="0" eaLnBrk="1" latinLnBrk="0" hangingPunct="1">
              <a:lnSpc>
                <a:spcPct val="90000"/>
              </a:lnSpc>
              <a:spcBef>
                <a:spcPts val="877"/>
              </a:spcBef>
              <a:buFontTx/>
              <a:buNone/>
              <a:tabLst/>
              <a:defRPr sz="22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11112" indent="0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Tx/>
              <a:buNone/>
              <a:tabLst/>
              <a:defRPr sz="20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1112" indent="0" algn="l" defTabSz="801929" rtl="0" eaLnBrk="1" latinLnBrk="0" hangingPunct="1">
              <a:lnSpc>
                <a:spcPct val="90000"/>
              </a:lnSpc>
              <a:spcBef>
                <a:spcPts val="439"/>
              </a:spcBef>
              <a:buClr>
                <a:schemeClr val="accent1"/>
              </a:buClr>
              <a:buSzPct val="120000"/>
              <a:buFontTx/>
              <a:buNone/>
              <a:tabLst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112" indent="0" algn="l" defTabSz="801929" rtl="0" eaLnBrk="1" latinLnBrk="0" hangingPunct="1">
              <a:lnSpc>
                <a:spcPct val="120000"/>
              </a:lnSpc>
              <a:spcBef>
                <a:spcPts val="1039"/>
              </a:spcBef>
              <a:buClr>
                <a:schemeClr val="accent1"/>
              </a:buClr>
              <a:buSzPct val="120000"/>
              <a:buFont typeface="Arial" panose="020B0604020202020204" pitchFamily="34" charset="0"/>
              <a:buNone/>
              <a:tabLst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112" indent="0" algn="l" defTabSz="801929" rtl="0" eaLnBrk="1" latinLnBrk="0" hangingPunct="1">
              <a:lnSpc>
                <a:spcPct val="90000"/>
              </a:lnSpc>
              <a:spcBef>
                <a:spcPts val="439"/>
              </a:spcBef>
              <a:buClr>
                <a:schemeClr val="accent1"/>
              </a:buClr>
              <a:buSzPct val="120000"/>
              <a:buFontTx/>
              <a:buNone/>
              <a:tabLst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05304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6269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07233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08197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3">
              <a:buSzPct val="100000"/>
            </a:pPr>
            <a:r>
              <a:rPr lang="en-US" sz="2500" b="1" dirty="0">
                <a:solidFill>
                  <a:schemeClr val="accent1"/>
                </a:solidFill>
              </a:rPr>
              <a:t>Origen </a:t>
            </a:r>
            <a:r>
              <a:rPr lang="es-CO" sz="2500" b="1" dirty="0">
                <a:solidFill>
                  <a:schemeClr val="accent1"/>
                </a:solidFill>
              </a:rPr>
              <a:t>étnico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3094748C-7684-E640-9401-DC88BBF6DC94}"/>
              </a:ext>
            </a:extLst>
          </p:cNvPr>
          <p:cNvSpPr txBox="1">
            <a:spLocks/>
          </p:cNvSpPr>
          <p:nvPr/>
        </p:nvSpPr>
        <p:spPr>
          <a:xfrm>
            <a:off x="1617960" y="4080414"/>
            <a:ext cx="4324866" cy="706362"/>
          </a:xfrm>
          <a:prstGeom prst="rect">
            <a:avLst/>
          </a:prstGeom>
          <a:solidFill>
            <a:schemeClr val="tx2">
              <a:alpha val="14000"/>
            </a:schemeClr>
          </a:solidFill>
        </p:spPr>
        <p:txBody>
          <a:bodyPr vert="horz" lIns="144000" tIns="72000" rIns="72000" bIns="72000" rtlCol="0">
            <a:noAutofit/>
          </a:bodyPr>
          <a:lstStyle>
            <a:lvl1pPr marL="6350" indent="0" algn="l" defTabSz="801929" rtl="0" eaLnBrk="1" latinLnBrk="0" hangingPunct="1">
              <a:lnSpc>
                <a:spcPct val="90000"/>
              </a:lnSpc>
              <a:spcBef>
                <a:spcPts val="877"/>
              </a:spcBef>
              <a:buFontTx/>
              <a:buNone/>
              <a:tabLst/>
              <a:defRPr sz="22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11112" indent="0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Tx/>
              <a:buNone/>
              <a:tabLst/>
              <a:defRPr sz="20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1112" indent="0" algn="l" defTabSz="801929" rtl="0" eaLnBrk="1" latinLnBrk="0" hangingPunct="1">
              <a:lnSpc>
                <a:spcPct val="90000"/>
              </a:lnSpc>
              <a:spcBef>
                <a:spcPts val="439"/>
              </a:spcBef>
              <a:buClr>
                <a:schemeClr val="accent1"/>
              </a:buClr>
              <a:buSzPct val="120000"/>
              <a:buFontTx/>
              <a:buNone/>
              <a:tabLst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112" indent="0" algn="l" defTabSz="801929" rtl="0" eaLnBrk="1" latinLnBrk="0" hangingPunct="1">
              <a:lnSpc>
                <a:spcPct val="120000"/>
              </a:lnSpc>
              <a:spcBef>
                <a:spcPts val="1039"/>
              </a:spcBef>
              <a:buClr>
                <a:schemeClr val="accent1"/>
              </a:buClr>
              <a:buSzPct val="120000"/>
              <a:buFont typeface="Arial" panose="020B0604020202020204" pitchFamily="34" charset="0"/>
              <a:buNone/>
              <a:tabLst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112" indent="0" algn="l" defTabSz="801929" rtl="0" eaLnBrk="1" latinLnBrk="0" hangingPunct="1">
              <a:lnSpc>
                <a:spcPct val="90000"/>
              </a:lnSpc>
              <a:spcBef>
                <a:spcPts val="439"/>
              </a:spcBef>
              <a:buClr>
                <a:schemeClr val="accent1"/>
              </a:buClr>
              <a:buSzPct val="120000"/>
              <a:buFontTx/>
              <a:buNone/>
              <a:tabLst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05304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6269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07233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08197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3">
              <a:buSzPct val="100000"/>
            </a:pPr>
            <a:r>
              <a:rPr lang="es-CO" sz="2500" b="1">
                <a:solidFill>
                  <a:schemeClr val="accent2"/>
                </a:solidFill>
              </a:rPr>
              <a:t>Nivel socioeconómico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2885ABA0-BF5C-7645-ACBF-1F7F25FF33D2}"/>
              </a:ext>
            </a:extLst>
          </p:cNvPr>
          <p:cNvSpPr txBox="1">
            <a:spLocks/>
          </p:cNvSpPr>
          <p:nvPr/>
        </p:nvSpPr>
        <p:spPr>
          <a:xfrm>
            <a:off x="7584895" y="4080414"/>
            <a:ext cx="1375493" cy="706362"/>
          </a:xfrm>
          <a:prstGeom prst="rect">
            <a:avLst/>
          </a:prstGeom>
          <a:solidFill>
            <a:schemeClr val="tx2">
              <a:alpha val="14000"/>
            </a:schemeClr>
          </a:solidFill>
        </p:spPr>
        <p:txBody>
          <a:bodyPr vert="horz" lIns="144000" tIns="72000" rIns="72000" bIns="72000" rtlCol="0">
            <a:noAutofit/>
          </a:bodyPr>
          <a:lstStyle>
            <a:lvl1pPr marL="6350" indent="0" algn="l" defTabSz="801929" rtl="0" eaLnBrk="1" latinLnBrk="0" hangingPunct="1">
              <a:lnSpc>
                <a:spcPct val="90000"/>
              </a:lnSpc>
              <a:spcBef>
                <a:spcPts val="877"/>
              </a:spcBef>
              <a:buFontTx/>
              <a:buNone/>
              <a:tabLst/>
              <a:defRPr sz="22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11112" indent="0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Tx/>
              <a:buNone/>
              <a:tabLst/>
              <a:defRPr sz="20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1112" indent="0" algn="l" defTabSz="801929" rtl="0" eaLnBrk="1" latinLnBrk="0" hangingPunct="1">
              <a:lnSpc>
                <a:spcPct val="90000"/>
              </a:lnSpc>
              <a:spcBef>
                <a:spcPts val="439"/>
              </a:spcBef>
              <a:buClr>
                <a:schemeClr val="accent1"/>
              </a:buClr>
              <a:buSzPct val="120000"/>
              <a:buFontTx/>
              <a:buNone/>
              <a:tabLst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112" indent="0" algn="l" defTabSz="801929" rtl="0" eaLnBrk="1" latinLnBrk="0" hangingPunct="1">
              <a:lnSpc>
                <a:spcPct val="120000"/>
              </a:lnSpc>
              <a:spcBef>
                <a:spcPts val="1039"/>
              </a:spcBef>
              <a:buClr>
                <a:schemeClr val="accent1"/>
              </a:buClr>
              <a:buSzPct val="120000"/>
              <a:buFont typeface="Arial" panose="020B0604020202020204" pitchFamily="34" charset="0"/>
              <a:buNone/>
              <a:tabLst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112" indent="0" algn="l" defTabSz="801929" rtl="0" eaLnBrk="1" latinLnBrk="0" hangingPunct="1">
              <a:lnSpc>
                <a:spcPct val="90000"/>
              </a:lnSpc>
              <a:spcBef>
                <a:spcPts val="439"/>
              </a:spcBef>
              <a:buClr>
                <a:schemeClr val="accent1"/>
              </a:buClr>
              <a:buSzPct val="120000"/>
              <a:buFontTx/>
              <a:buNone/>
              <a:tabLst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05304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6269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07233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08197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3">
              <a:buSzPct val="100000"/>
            </a:pPr>
            <a:r>
              <a:rPr lang="es-CO" sz="2500" b="1">
                <a:solidFill>
                  <a:schemeClr val="accent1"/>
                </a:solidFill>
              </a:rPr>
              <a:t>Casta</a:t>
            </a:r>
            <a:r>
              <a:rPr lang="es-CO" sz="2500" b="1">
                <a:solidFill>
                  <a:schemeClr val="accent3"/>
                </a:solidFill>
              </a:rPr>
              <a:t> </a:t>
            </a:r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A59EAD29-976D-4AEF-9000-C241264DA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1999" y="432001"/>
            <a:ext cx="4472510" cy="387396"/>
          </a:xfrm>
        </p:spPr>
        <p:txBody>
          <a:bodyPr/>
          <a:lstStyle/>
          <a:p>
            <a:r>
              <a:rPr lang="es-ES" dirty="0">
                <a:solidFill>
                  <a:schemeClr val="tx2"/>
                </a:solidFill>
              </a:rPr>
              <a:t>Capacitación en pro de la Voz </a:t>
            </a:r>
          </a:p>
          <a:p>
            <a:r>
              <a:rPr lang="es-CO" dirty="0">
                <a:solidFill>
                  <a:schemeClr val="accent3"/>
                </a:solidFill>
              </a:rPr>
              <a:t>Módulo 2: Entre bastidores</a:t>
            </a:r>
          </a:p>
        </p:txBody>
      </p:sp>
    </p:spTree>
    <p:extLst>
      <p:ext uri="{BB962C8B-B14F-4D97-AF65-F5344CB8AC3E}">
        <p14:creationId xmlns:p14="http://schemas.microsoft.com/office/powerpoint/2010/main" val="13709650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2D82694-734D-0F4B-A989-28F5567E8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Edad y edadismo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F19B42A-BBE3-BC41-97EA-3ACF8E8C8A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800000"/>
            <a:ext cx="8450743" cy="4796544"/>
          </a:xfrm>
        </p:spPr>
        <p:txBody>
          <a:bodyPr/>
          <a:lstStyle/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es-CO" dirty="0"/>
              <a:t>La edad afecta la capacidad de una persona para hacerse escuchar </a:t>
            </a:r>
          </a:p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es-CO" dirty="0"/>
              <a:t>El edadismo existe en todos los niveles de la sociedad</a:t>
            </a:r>
          </a:p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es-CO" dirty="0"/>
              <a:t>La edad avanzada puede darle más voz a una persona o puede reducir su empoderamiento </a:t>
            </a:r>
          </a:p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es-CO" dirty="0"/>
              <a:t>El edadismo puede conducir a violencia, abandono y abuso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2EE78B-316A-5148-B02D-19B98F6F7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09D7-C180-5B4A-A7C2-AD533727DAA3}" type="slidenum">
              <a:rPr lang="en-US" smtClean="0"/>
              <a:t>19</a:t>
            </a:fld>
            <a:endParaRPr lang="en-US"/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704A6614-9D66-F84B-BF1F-A195A3EFE8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1822" y="4447613"/>
            <a:ext cx="2165211" cy="2148931"/>
          </a:xfrm>
          <a:prstGeom prst="rect">
            <a:avLst/>
          </a:prstGeom>
        </p:spPr>
      </p:pic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AE00FF07-F6EF-496B-B84B-F794F77EB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1999" y="432001"/>
            <a:ext cx="4472510" cy="387396"/>
          </a:xfrm>
        </p:spPr>
        <p:txBody>
          <a:bodyPr/>
          <a:lstStyle/>
          <a:p>
            <a:r>
              <a:rPr lang="es-ES" dirty="0">
                <a:solidFill>
                  <a:schemeClr val="tx2"/>
                </a:solidFill>
              </a:rPr>
              <a:t>Capacitación en pro de la Voz </a:t>
            </a:r>
          </a:p>
          <a:p>
            <a:r>
              <a:rPr lang="es-CO" dirty="0">
                <a:solidFill>
                  <a:schemeClr val="accent3"/>
                </a:solidFill>
              </a:rPr>
              <a:t>Módulo 2: Entre bastidores</a:t>
            </a:r>
          </a:p>
        </p:txBody>
      </p:sp>
    </p:spTree>
    <p:extLst>
      <p:ext uri="{BB962C8B-B14F-4D97-AF65-F5344CB8AC3E}">
        <p14:creationId xmlns:p14="http://schemas.microsoft.com/office/powerpoint/2010/main" val="20131416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CA60E-D423-1946-894E-5A615429B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Módulo 2: Entre bastidores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D5BAE2-C161-D848-BF88-0DE0E1CCA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800000"/>
            <a:ext cx="9375677" cy="4796544"/>
          </a:xfrm>
        </p:spPr>
        <p:txBody>
          <a:bodyPr/>
          <a:lstStyle/>
          <a:p>
            <a:pPr lvl="3"/>
            <a:r>
              <a:rPr lang="es-CO" dirty="0"/>
              <a:t>El kit de instrumentos para la capacitación en pro de la Voz se desarrolló para capacitar al personal de HelpAge y a los miembros de la red, con el objetivo de que entiendan los elementos clave del marco de la Voz y los conceptos que lo subyacen. También, busca fortalecer sus habilidades para implementar actividades relacionadas con la Voz. </a:t>
            </a:r>
            <a:endParaRPr lang="en-US" dirty="0"/>
          </a:p>
          <a:p>
            <a:pPr lvl="3"/>
            <a:r>
              <a:rPr lang="es-CO" b="1" dirty="0"/>
              <a:t>Este es el segundo de cuatro módulos en PowerPoint diseñados para acompañar la guía del facilitador durante el trabajo en las distintas sesiones. El Módulo 2 considera cómo las características que se entrecruzan y las normas sociales, incluido el edadismo, pueden afectar la capacidad de las personas mayores para ejercer su voz. También, introduce la noción de poder y explica por qué es relevante para el trabajo en Voz.</a:t>
            </a:r>
          </a:p>
          <a:p>
            <a:pPr lvl="3"/>
            <a:endParaRPr lang="en-US" dirty="0"/>
          </a:p>
          <a:p>
            <a:pPr lvl="3"/>
            <a:r>
              <a:rPr lang="en-US" b="1" dirty="0"/>
              <a:t>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3076C4-3015-7F43-9DB2-0F7B715DD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 dirty="0"/>
              <a:t>Capacitación en pro de la Voz</a:t>
            </a:r>
          </a:p>
          <a:p>
            <a:r>
              <a:rPr lang="es-CO" dirty="0">
                <a:solidFill>
                  <a:schemeClr val="accent3"/>
                </a:solidFill>
              </a:rPr>
              <a:t>Módulo 2: Entre bastidores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E1510D-DFDA-2E4D-8D5F-DD67F3572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09D7-C180-5B4A-A7C2-AD533727DAA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4302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2D82694-734D-0F4B-A989-28F5567E8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Género</a:t>
            </a:r>
            <a:r>
              <a:rPr lang="en-GB" dirty="0"/>
              <a:t>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F19B42A-BBE3-BC41-97EA-3ACF8E8C8A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es-CO" dirty="0"/>
              <a:t>Discriminación basada en el género</a:t>
            </a:r>
          </a:p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es-CO" dirty="0"/>
              <a:t>Desventajas acumuladas a lo largo de la vida</a:t>
            </a:r>
          </a:p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es-CO" dirty="0"/>
              <a:t>Intersección con otras características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2EE78B-316A-5148-B02D-19B98F6F7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09D7-C180-5B4A-A7C2-AD533727DAA3}" type="slidenum">
              <a:rPr lang="en-US" smtClean="0"/>
              <a:t>20</a:t>
            </a:fld>
            <a:endParaRPr lang="en-US"/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DB9A2C01-0CA3-CC42-B14B-2AE322D069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4054" y="4251589"/>
            <a:ext cx="1630837" cy="2179832"/>
          </a:xfrm>
          <a:prstGeom prst="rect">
            <a:avLst/>
          </a:prstGeom>
        </p:spPr>
      </p:pic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841FEC96-89BA-425C-9F07-F6FB75A38C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1999" y="432001"/>
            <a:ext cx="4472510" cy="387396"/>
          </a:xfrm>
        </p:spPr>
        <p:txBody>
          <a:bodyPr/>
          <a:lstStyle/>
          <a:p>
            <a:r>
              <a:rPr lang="es-ES" dirty="0">
                <a:solidFill>
                  <a:schemeClr val="tx2"/>
                </a:solidFill>
              </a:rPr>
              <a:t>Capacitación en pro de la Voz </a:t>
            </a:r>
          </a:p>
          <a:p>
            <a:r>
              <a:rPr lang="es-CO" dirty="0">
                <a:solidFill>
                  <a:schemeClr val="accent3"/>
                </a:solidFill>
              </a:rPr>
              <a:t>Módulo 2: Entre bastidores</a:t>
            </a:r>
          </a:p>
        </p:txBody>
      </p:sp>
    </p:spTree>
    <p:extLst>
      <p:ext uri="{BB962C8B-B14F-4D97-AF65-F5344CB8AC3E}">
        <p14:creationId xmlns:p14="http://schemas.microsoft.com/office/powerpoint/2010/main" val="22720657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2D82694-734D-0F4B-A989-28F5567E8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Discapacidad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F19B42A-BBE3-BC41-97EA-3ACF8E8C8A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1" y="1800000"/>
            <a:ext cx="6452126" cy="4796544"/>
          </a:xfrm>
        </p:spPr>
        <p:txBody>
          <a:bodyPr/>
          <a:lstStyle/>
          <a:p>
            <a:pPr lvl="3"/>
            <a:r>
              <a:rPr lang="es-CO" dirty="0"/>
              <a:t>Las personas mayores con discapacidad pueden enfrentar múltiples formas de exclusión:</a:t>
            </a:r>
          </a:p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es-CO" dirty="0"/>
              <a:t>Actitudinal</a:t>
            </a:r>
          </a:p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es-CO" dirty="0"/>
              <a:t>Ambiental</a:t>
            </a:r>
          </a:p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es-CO" dirty="0"/>
              <a:t>Institucional</a:t>
            </a:r>
          </a:p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es-CO" dirty="0"/>
              <a:t>Interna (consigo mismo)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2EE78B-316A-5148-B02D-19B98F6F7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09D7-C180-5B4A-A7C2-AD533727DAA3}" type="slidenum">
              <a:rPr lang="en-US" smtClean="0"/>
              <a:t>21</a:t>
            </a:fld>
            <a:endParaRPr lang="en-US"/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AED68791-9356-AD48-A4DD-487A05AD6E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0044" y="4202634"/>
            <a:ext cx="1112699" cy="2242005"/>
          </a:xfrm>
          <a:prstGeom prst="rect">
            <a:avLst/>
          </a:prstGeom>
        </p:spPr>
      </p:pic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C2D81B40-B418-4574-B187-887F415C3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1999" y="432001"/>
            <a:ext cx="4472510" cy="387396"/>
          </a:xfrm>
        </p:spPr>
        <p:txBody>
          <a:bodyPr/>
          <a:lstStyle/>
          <a:p>
            <a:r>
              <a:rPr lang="es-ES" dirty="0">
                <a:solidFill>
                  <a:schemeClr val="tx2"/>
                </a:solidFill>
              </a:rPr>
              <a:t>Capacitación en pro de la Voz </a:t>
            </a:r>
          </a:p>
          <a:p>
            <a:r>
              <a:rPr lang="es-CO" dirty="0">
                <a:solidFill>
                  <a:schemeClr val="accent3"/>
                </a:solidFill>
              </a:rPr>
              <a:t>Módulo 2: Entre bastidores</a:t>
            </a:r>
          </a:p>
        </p:txBody>
      </p:sp>
    </p:spTree>
    <p:extLst>
      <p:ext uri="{BB962C8B-B14F-4D97-AF65-F5344CB8AC3E}">
        <p14:creationId xmlns:p14="http://schemas.microsoft.com/office/powerpoint/2010/main" val="31881167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5A44069-AB0A-8542-9243-CD0119D7B81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3"/>
          </a:solidFill>
        </p:spPr>
        <p:txBody>
          <a:bodyPr/>
          <a:lstStyle/>
          <a:p>
            <a:r>
              <a:rPr lang="es-CO" dirty="0"/>
              <a:t>Relevancia del poder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81D019-5757-1848-9954-CACAED770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09D7-C180-5B4A-A7C2-AD533727DAA3}" type="slidenum">
              <a:rPr lang="en-US" smtClean="0"/>
              <a:t>22</a:t>
            </a:fld>
            <a:endParaRPr lang="en-US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717DD349-E465-430F-8CB6-CAD63C83E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1999" y="432001"/>
            <a:ext cx="4472510" cy="387396"/>
          </a:xfrm>
        </p:spPr>
        <p:txBody>
          <a:bodyPr/>
          <a:lstStyle/>
          <a:p>
            <a:r>
              <a:rPr lang="es-ES" dirty="0">
                <a:solidFill>
                  <a:schemeClr val="tx2"/>
                </a:solidFill>
              </a:rPr>
              <a:t>Capacitación en pro de la Voz </a:t>
            </a:r>
          </a:p>
          <a:p>
            <a:r>
              <a:rPr lang="es-CO" dirty="0">
                <a:solidFill>
                  <a:schemeClr val="accent3"/>
                </a:solidFill>
              </a:rPr>
              <a:t>Módulo 2: Entre bastidores</a:t>
            </a:r>
          </a:p>
        </p:txBody>
      </p:sp>
    </p:spTree>
    <p:extLst>
      <p:ext uri="{BB962C8B-B14F-4D97-AF65-F5344CB8AC3E}">
        <p14:creationId xmlns:p14="http://schemas.microsoft.com/office/powerpoint/2010/main" val="39097577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27D9D80-BF24-A84B-8D57-AFBB4CEDD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Relevancia del poder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BE331C-50CD-394B-8E07-7C128D3CBC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791222"/>
            <a:ext cx="8261063" cy="4805322"/>
          </a:xfrm>
        </p:spPr>
        <p:txBody>
          <a:bodyPr/>
          <a:lstStyle/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es-ES" dirty="0"/>
              <a:t>Los hombres </a:t>
            </a:r>
            <a:r>
              <a:rPr lang="es-CO" dirty="0"/>
              <a:t>y las mujeres tienen múltiples roles.                  Su nivel de poder puede variar.</a:t>
            </a:r>
          </a:p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es-CO" dirty="0"/>
              <a:t>La experiencia de poder de una persona depende de varias características. </a:t>
            </a:r>
          </a:p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es-CO" dirty="0"/>
              <a:t>Poder</a:t>
            </a:r>
            <a:r>
              <a:rPr lang="en-US" dirty="0"/>
              <a:t>: </a:t>
            </a:r>
          </a:p>
          <a:p>
            <a:pPr marL="327025" lvl="3" indent="30163">
              <a:lnSpc>
                <a:spcPts val="2000"/>
              </a:lnSpc>
              <a:buSzPct val="80000"/>
            </a:pPr>
            <a:r>
              <a:rPr lang="en-GB" b="1" dirty="0">
                <a:solidFill>
                  <a:schemeClr val="accent1"/>
                </a:solidFill>
              </a:rPr>
              <a:t>—</a:t>
            </a:r>
            <a:r>
              <a:rPr lang="en-GB" dirty="0"/>
              <a:t> </a:t>
            </a:r>
            <a:r>
              <a:rPr lang="es-CO" dirty="0"/>
              <a:t>puede</a:t>
            </a:r>
            <a:r>
              <a:rPr lang="en-US" dirty="0"/>
              <a:t> ser </a:t>
            </a:r>
            <a:r>
              <a:rPr lang="es-CO" dirty="0"/>
              <a:t>económico, político, social, cultural o simbólico </a:t>
            </a:r>
          </a:p>
          <a:p>
            <a:pPr marL="327025" lvl="3" indent="30163">
              <a:lnSpc>
                <a:spcPts val="2000"/>
              </a:lnSpc>
              <a:buSzPct val="80000"/>
            </a:pPr>
            <a:r>
              <a:rPr lang="en-GB" b="1" dirty="0">
                <a:solidFill>
                  <a:schemeClr val="accent1"/>
                </a:solidFill>
              </a:rPr>
              <a:t>—</a:t>
            </a:r>
            <a:r>
              <a:rPr lang="en-GB" dirty="0"/>
              <a:t> es </a:t>
            </a:r>
            <a:r>
              <a:rPr lang="es-CO" dirty="0"/>
              <a:t>construido socialmente </a:t>
            </a:r>
          </a:p>
          <a:p>
            <a:pPr marL="327025" lvl="3" indent="30163">
              <a:lnSpc>
                <a:spcPts val="2000"/>
              </a:lnSpc>
              <a:buSzPct val="80000"/>
            </a:pPr>
            <a:r>
              <a:rPr lang="en-GB" b="1" dirty="0">
                <a:solidFill>
                  <a:schemeClr val="accent1"/>
                </a:solidFill>
              </a:rPr>
              <a:t>—</a:t>
            </a:r>
            <a:r>
              <a:rPr lang="en-GB" dirty="0"/>
              <a:t> </a:t>
            </a:r>
            <a:r>
              <a:rPr lang="es-CO" dirty="0"/>
              <a:t>ocurre en niveles diferentes</a:t>
            </a:r>
          </a:p>
          <a:p>
            <a:pPr marL="327025" lvl="3" indent="30163">
              <a:lnSpc>
                <a:spcPts val="2000"/>
              </a:lnSpc>
              <a:buSzPct val="80000"/>
            </a:pPr>
            <a:r>
              <a:rPr lang="en-GB" b="1" dirty="0">
                <a:solidFill>
                  <a:schemeClr val="accent1"/>
                </a:solidFill>
              </a:rPr>
              <a:t>—</a:t>
            </a:r>
            <a:r>
              <a:rPr lang="en-GB" dirty="0"/>
              <a:t> </a:t>
            </a:r>
            <a:r>
              <a:rPr lang="en-US" dirty="0"/>
              <a:t>se </a:t>
            </a:r>
            <a:r>
              <a:rPr lang="es-CO" dirty="0"/>
              <a:t>ejerce</a:t>
            </a:r>
            <a:r>
              <a:rPr lang="en-US" dirty="0"/>
              <a:t> </a:t>
            </a:r>
            <a:r>
              <a:rPr lang="es-CO" dirty="0"/>
              <a:t>en distintos espacios</a:t>
            </a:r>
          </a:p>
          <a:p>
            <a:pPr marL="327025" lvl="3" indent="30163">
              <a:lnSpc>
                <a:spcPts val="2000"/>
              </a:lnSpc>
              <a:buSzPct val="80000"/>
            </a:pPr>
            <a:r>
              <a:rPr lang="en-GB" b="1" dirty="0">
                <a:solidFill>
                  <a:schemeClr val="accent1"/>
                </a:solidFill>
              </a:rPr>
              <a:t>—</a:t>
            </a:r>
            <a:r>
              <a:rPr lang="en-GB" dirty="0"/>
              <a:t> </a:t>
            </a:r>
            <a:r>
              <a:rPr lang="es-CO" dirty="0"/>
              <a:t>toma</a:t>
            </a:r>
            <a:r>
              <a:rPr lang="en-US" dirty="0"/>
              <a:t> </a:t>
            </a:r>
            <a:r>
              <a:rPr lang="es-CO" dirty="0"/>
              <a:t>distintas</a:t>
            </a:r>
            <a:r>
              <a:rPr lang="en-US" dirty="0"/>
              <a:t> </a:t>
            </a:r>
            <a:r>
              <a:rPr lang="es-CO" dirty="0"/>
              <a:t>formas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67C883-A3EC-C543-83A4-DDC40666A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09D7-C180-5B4A-A7C2-AD533727DAA3}" type="slidenum">
              <a:rPr lang="en-US" smtClean="0"/>
              <a:t>23</a:t>
            </a:fld>
            <a:endParaRPr lang="en-US"/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8DAF9F52-6D6B-2340-8F53-145C39EDA5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4607" y="1317111"/>
            <a:ext cx="2467736" cy="1586402"/>
          </a:xfrm>
          <a:prstGeom prst="rect">
            <a:avLst/>
          </a:prstGeom>
        </p:spPr>
      </p:pic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4F1CA240-A6BD-4488-BF13-444B4D6EB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1999" y="432001"/>
            <a:ext cx="4472510" cy="387396"/>
          </a:xfrm>
        </p:spPr>
        <p:txBody>
          <a:bodyPr/>
          <a:lstStyle/>
          <a:p>
            <a:r>
              <a:rPr lang="es-ES" dirty="0">
                <a:solidFill>
                  <a:schemeClr val="tx2"/>
                </a:solidFill>
              </a:rPr>
              <a:t>Capacitación en pro de la Voz </a:t>
            </a:r>
          </a:p>
          <a:p>
            <a:r>
              <a:rPr lang="es-CO" dirty="0">
                <a:solidFill>
                  <a:schemeClr val="accent3"/>
                </a:solidFill>
              </a:rPr>
              <a:t>Módulo 2: Entre bastidores</a:t>
            </a:r>
          </a:p>
        </p:txBody>
      </p:sp>
    </p:spTree>
    <p:extLst>
      <p:ext uri="{BB962C8B-B14F-4D97-AF65-F5344CB8AC3E}">
        <p14:creationId xmlns:p14="http://schemas.microsoft.com/office/powerpoint/2010/main" val="5055061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5A44069-AB0A-8542-9243-CD0119D7B81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es-CO" dirty="0"/>
              <a:t>Poder: sobre, para, con y del interior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81D019-5757-1848-9954-CACAED770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09D7-C180-5B4A-A7C2-AD533727DAA3}" type="slidenum">
              <a:rPr lang="en-US" smtClean="0"/>
              <a:t>24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71788B-C961-476B-BC34-1EC1311A561C}"/>
              </a:ext>
            </a:extLst>
          </p:cNvPr>
          <p:cNvSpPr txBox="1"/>
          <p:nvPr/>
        </p:nvSpPr>
        <p:spPr>
          <a:xfrm>
            <a:off x="5060516" y="6856153"/>
            <a:ext cx="5361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>
                    <a:lumMod val="50000"/>
                  </a:schemeClr>
                </a:solidFill>
              </a:rPr>
              <a:t>Fuente: </a:t>
            </a:r>
            <a:r>
              <a:rPr lang="en-US" sz="800" dirty="0" err="1">
                <a:solidFill>
                  <a:schemeClr val="bg2">
                    <a:lumMod val="50000"/>
                  </a:schemeClr>
                </a:solidFill>
              </a:rPr>
              <a:t>VeneKlasen</a:t>
            </a:r>
            <a:r>
              <a:rPr lang="en-US" sz="800" dirty="0">
                <a:solidFill>
                  <a:schemeClr val="bg2">
                    <a:lumMod val="50000"/>
                  </a:schemeClr>
                </a:solidFill>
              </a:rPr>
              <a:t> L, and Miller V, ‘Power and empowerment’, PLA Notes, 43: 39–41, 2002, y Comic Relief </a:t>
            </a:r>
            <a:r>
              <a:rPr lang="en-US" sz="800" dirty="0" err="1">
                <a:solidFill>
                  <a:schemeClr val="bg2">
                    <a:lumMod val="50000"/>
                  </a:schemeClr>
                </a:solidFill>
              </a:rPr>
              <a:t>Maanda</a:t>
            </a:r>
            <a:r>
              <a:rPr lang="en-US" sz="800" dirty="0">
                <a:solidFill>
                  <a:schemeClr val="bg2">
                    <a:lumMod val="50000"/>
                  </a:schemeClr>
                </a:solidFill>
              </a:rPr>
              <a:t> Initiative, A framework for women and girls’ empowerment: Guidance for </a:t>
            </a:r>
            <a:r>
              <a:rPr lang="en-US" sz="800" dirty="0" err="1">
                <a:solidFill>
                  <a:schemeClr val="bg2">
                    <a:lumMod val="50000"/>
                  </a:schemeClr>
                </a:solidFill>
              </a:rPr>
              <a:t>Maanda</a:t>
            </a:r>
            <a:r>
              <a:rPr lang="en-US" sz="800" dirty="0">
                <a:solidFill>
                  <a:schemeClr val="bg2">
                    <a:lumMod val="50000"/>
                  </a:schemeClr>
                </a:solidFill>
              </a:rPr>
              <a:t> applicants and grantees, Comic Relief, 2014. </a:t>
            </a:r>
            <a:r>
              <a:rPr lang="en-US" sz="800" dirty="0" err="1">
                <a:solidFill>
                  <a:schemeClr val="bg2">
                    <a:lumMod val="50000"/>
                  </a:schemeClr>
                </a:solidFill>
              </a:rPr>
              <a:t>Recurso</a:t>
            </a:r>
            <a:r>
              <a:rPr lang="en-US" sz="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800" dirty="0" err="1">
                <a:solidFill>
                  <a:schemeClr val="bg2">
                    <a:lumMod val="50000"/>
                  </a:schemeClr>
                </a:solidFill>
              </a:rPr>
              <a:t>útil</a:t>
            </a:r>
            <a:r>
              <a:rPr lang="en-US" sz="800" dirty="0">
                <a:solidFill>
                  <a:schemeClr val="bg2">
                    <a:lumMod val="50000"/>
                  </a:schemeClr>
                </a:solidFill>
              </a:rPr>
              <a:t>, https://www.powercube.net/</a:t>
            </a:r>
            <a:endParaRPr lang="en-GB" sz="8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B51B5C33-EEB6-406C-8634-00D1AAD76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1999" y="432001"/>
            <a:ext cx="4472510" cy="387396"/>
          </a:xfrm>
        </p:spPr>
        <p:txBody>
          <a:bodyPr/>
          <a:lstStyle/>
          <a:p>
            <a:r>
              <a:rPr lang="es-ES" dirty="0">
                <a:solidFill>
                  <a:schemeClr val="tx2"/>
                </a:solidFill>
              </a:rPr>
              <a:t>Capacitación en pro de la Voz </a:t>
            </a:r>
          </a:p>
          <a:p>
            <a:r>
              <a:rPr lang="es-CO" dirty="0">
                <a:solidFill>
                  <a:schemeClr val="accent3"/>
                </a:solidFill>
              </a:rPr>
              <a:t>Módulo 2: Entre bastidores</a:t>
            </a:r>
          </a:p>
        </p:txBody>
      </p:sp>
    </p:spTree>
    <p:extLst>
      <p:ext uri="{BB962C8B-B14F-4D97-AF65-F5344CB8AC3E}">
        <p14:creationId xmlns:p14="http://schemas.microsoft.com/office/powerpoint/2010/main" val="13357713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E7A6683-FEFF-054A-B901-6063A0FE3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/>
              <a:t>Poder: sobre, para, con y del interior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6D578EF-F9F4-B64B-A3F6-FD8832F5B3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es-CO" b="1">
                <a:solidFill>
                  <a:schemeClr val="accent1"/>
                </a:solidFill>
              </a:rPr>
              <a:t>Poder sobre</a:t>
            </a:r>
          </a:p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es-CO" b="1">
                <a:solidFill>
                  <a:schemeClr val="accent1"/>
                </a:solidFill>
              </a:rPr>
              <a:t>Poder para </a:t>
            </a:r>
          </a:p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es-CO" b="1">
                <a:solidFill>
                  <a:schemeClr val="accent1"/>
                </a:solidFill>
              </a:rPr>
              <a:t>Poder con </a:t>
            </a:r>
          </a:p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es-CO" b="1">
                <a:solidFill>
                  <a:schemeClr val="accent1"/>
                </a:solidFill>
              </a:rPr>
              <a:t>Poder del interior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C3E502-1F87-CD47-8EFC-88AFC0677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09D7-C180-5B4A-A7C2-AD533727DAA3}" type="slidenum">
              <a:rPr lang="en-US" smtClean="0"/>
              <a:t>25</a:t>
            </a:fld>
            <a:endParaRPr lang="en-US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C6C21149-E4DC-48A3-82F7-4449191D9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1999" y="432001"/>
            <a:ext cx="4472510" cy="387396"/>
          </a:xfrm>
        </p:spPr>
        <p:txBody>
          <a:bodyPr/>
          <a:lstStyle/>
          <a:p>
            <a:r>
              <a:rPr lang="es-ES" dirty="0">
                <a:solidFill>
                  <a:schemeClr val="tx2"/>
                </a:solidFill>
              </a:rPr>
              <a:t>Capacitación en pro de la Voz </a:t>
            </a:r>
          </a:p>
          <a:p>
            <a:r>
              <a:rPr lang="es-CO" dirty="0">
                <a:solidFill>
                  <a:schemeClr val="accent3"/>
                </a:solidFill>
              </a:rPr>
              <a:t>Módulo 2: Entre bastidores</a:t>
            </a:r>
          </a:p>
        </p:txBody>
      </p:sp>
    </p:spTree>
    <p:extLst>
      <p:ext uri="{BB962C8B-B14F-4D97-AF65-F5344CB8AC3E}">
        <p14:creationId xmlns:p14="http://schemas.microsoft.com/office/powerpoint/2010/main" val="6440485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E7A6683-FEFF-054A-B901-6063A0FE3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/>
              <a:t>Poder: sobre, para, con y del interior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6D578EF-F9F4-B64B-A3F6-FD8832F5B3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800000"/>
            <a:ext cx="8654850" cy="4796544"/>
          </a:xfrm>
        </p:spPr>
        <p:txBody>
          <a:bodyPr/>
          <a:lstStyle/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es-CO" b="1" dirty="0">
                <a:solidFill>
                  <a:schemeClr val="accent1"/>
                </a:solidFill>
              </a:rPr>
              <a:t>Poder sobre </a:t>
            </a:r>
            <a:r>
              <a:rPr lang="es-CO" dirty="0"/>
              <a:t>– dominación</a:t>
            </a:r>
          </a:p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es-CO" b="1" dirty="0">
                <a:solidFill>
                  <a:schemeClr val="accent1"/>
                </a:solidFill>
              </a:rPr>
              <a:t>Poder para </a:t>
            </a:r>
            <a:r>
              <a:rPr lang="es-CO" dirty="0"/>
              <a:t>– tener la capacidad de actuar, tomar decisiones o generar cambio </a:t>
            </a:r>
          </a:p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es-CO" b="1" dirty="0">
                <a:solidFill>
                  <a:schemeClr val="accent1"/>
                </a:solidFill>
              </a:rPr>
              <a:t>Poder con </a:t>
            </a:r>
            <a:r>
              <a:rPr lang="es-CO" dirty="0"/>
              <a:t>– acción colectiva y solidaridad</a:t>
            </a:r>
          </a:p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es-CO" b="1" dirty="0">
                <a:solidFill>
                  <a:schemeClr val="accent1"/>
                </a:solidFill>
              </a:rPr>
              <a:t>Poder del interior </a:t>
            </a:r>
            <a:r>
              <a:rPr lang="es-CO" dirty="0"/>
              <a:t>– sentido de confianza, dignidad y autoestima que resulta de tener un mayor grado de conciencia sobre la situación propia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C3E502-1F87-CD47-8EFC-88AFC0677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09D7-C180-5B4A-A7C2-AD533727DAA3}" type="slidenum">
              <a:rPr lang="en-US" smtClean="0"/>
              <a:t>26</a:t>
            </a:fld>
            <a:endParaRPr lang="en-US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C919A639-1549-4432-8353-67F81B38A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1999" y="432001"/>
            <a:ext cx="4472510" cy="387396"/>
          </a:xfrm>
        </p:spPr>
        <p:txBody>
          <a:bodyPr/>
          <a:lstStyle/>
          <a:p>
            <a:r>
              <a:rPr lang="es-ES" dirty="0">
                <a:solidFill>
                  <a:schemeClr val="tx2"/>
                </a:solidFill>
              </a:rPr>
              <a:t>Capacitación en pro de la Voz </a:t>
            </a:r>
          </a:p>
          <a:p>
            <a:r>
              <a:rPr lang="es-CO" dirty="0">
                <a:solidFill>
                  <a:schemeClr val="accent3"/>
                </a:solidFill>
              </a:rPr>
              <a:t>Módulo 2: Entre bastidores</a:t>
            </a:r>
          </a:p>
        </p:txBody>
      </p:sp>
    </p:spTree>
    <p:extLst>
      <p:ext uri="{BB962C8B-B14F-4D97-AF65-F5344CB8AC3E}">
        <p14:creationId xmlns:p14="http://schemas.microsoft.com/office/powerpoint/2010/main" val="4034581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5A44069-AB0A-8542-9243-CD0119D7B81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es-CO" dirty="0"/>
              <a:t>Poder: visible, invisible </a:t>
            </a:r>
            <a:br>
              <a:rPr lang="es-CO" dirty="0"/>
            </a:br>
            <a:r>
              <a:rPr lang="es-CO" dirty="0"/>
              <a:t>y oculto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81D019-5757-1848-9954-CACAED770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09D7-C180-5B4A-A7C2-AD533727DAA3}" type="slidenum">
              <a:rPr lang="en-US" smtClean="0"/>
              <a:t>27</a:t>
            </a:fld>
            <a:endParaRPr lang="en-US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94ECBB88-94F8-4C89-9838-6C5DFC6B3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1999" y="432001"/>
            <a:ext cx="4472510" cy="387396"/>
          </a:xfrm>
        </p:spPr>
        <p:txBody>
          <a:bodyPr/>
          <a:lstStyle/>
          <a:p>
            <a:r>
              <a:rPr lang="es-ES" dirty="0">
                <a:solidFill>
                  <a:schemeClr val="tx2"/>
                </a:solidFill>
              </a:rPr>
              <a:t>Capacitación en pro de la Voz </a:t>
            </a:r>
          </a:p>
          <a:p>
            <a:r>
              <a:rPr lang="es-CO" dirty="0">
                <a:solidFill>
                  <a:schemeClr val="accent3"/>
                </a:solidFill>
              </a:rPr>
              <a:t>Módulo 2: Entre bastidores</a:t>
            </a:r>
          </a:p>
        </p:txBody>
      </p:sp>
    </p:spTree>
    <p:extLst>
      <p:ext uri="{BB962C8B-B14F-4D97-AF65-F5344CB8AC3E}">
        <p14:creationId xmlns:p14="http://schemas.microsoft.com/office/powerpoint/2010/main" val="2391145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A92862-92AD-BD44-960B-68E7D6353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1" y="1115036"/>
            <a:ext cx="5446286" cy="1040335"/>
          </a:xfrm>
        </p:spPr>
        <p:txBody>
          <a:bodyPr/>
          <a:lstStyle/>
          <a:p>
            <a:r>
              <a:rPr lang="es-CO" dirty="0"/>
              <a:t>Poder: visible, </a:t>
            </a:r>
            <a:br>
              <a:rPr lang="es-CO" dirty="0"/>
            </a:br>
            <a:r>
              <a:rPr lang="es-CO" dirty="0"/>
              <a:t>invisible </a:t>
            </a:r>
            <a:br>
              <a:rPr lang="es-CO" dirty="0"/>
            </a:br>
            <a:r>
              <a:rPr lang="es-CO" dirty="0"/>
              <a:t>y oculto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1A8274-05A4-F149-8483-48D4F670E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09D7-C180-5B4A-A7C2-AD533727DAA3}" type="slidenum">
              <a:rPr lang="en-US" smtClean="0"/>
              <a:t>28</a:t>
            </a:fld>
            <a:endParaRPr lang="en-US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C4B42BCC-272B-4EF8-A395-F43AAFC40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1999" y="432001"/>
            <a:ext cx="4472510" cy="387396"/>
          </a:xfrm>
        </p:spPr>
        <p:txBody>
          <a:bodyPr/>
          <a:lstStyle/>
          <a:p>
            <a:r>
              <a:rPr lang="es-ES" dirty="0">
                <a:solidFill>
                  <a:schemeClr val="tx2"/>
                </a:solidFill>
              </a:rPr>
              <a:t>Capacitación en pro de la Voz </a:t>
            </a:r>
          </a:p>
          <a:p>
            <a:r>
              <a:rPr lang="es-CO" dirty="0">
                <a:solidFill>
                  <a:schemeClr val="accent3"/>
                </a:solidFill>
              </a:rPr>
              <a:t>Módulo 2: Entre bastidores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7361B9AC-96A6-47CC-A06D-AC2D9596A3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999" y="1115036"/>
            <a:ext cx="9827604" cy="5639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35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BD118-99A7-1F46-B878-741E1984E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Poder visible – el “sí” público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7B2F16-328C-2243-8595-BD4CBD02A7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1" y="1800000"/>
            <a:ext cx="7233928" cy="4796544"/>
          </a:xfrm>
        </p:spPr>
        <p:txBody>
          <a:bodyPr/>
          <a:lstStyle/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es-CO" dirty="0"/>
              <a:t>Reglas, estructuras, instituciones y procedimientos formales</a:t>
            </a:r>
          </a:p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es-CO" dirty="0"/>
              <a:t>Cuáles son actualmente las reglas del juego</a:t>
            </a:r>
          </a:p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es-CO" dirty="0"/>
              <a:t>Instrumentos de poder formal: constituciones, leyes, políticas, presupuestos, etc. La voz de aquellos con menos poder no siempre es representada.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F79093-2554-264D-8ED5-5FB3E6D27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09D7-C180-5B4A-A7C2-AD533727DAA3}" type="slidenum">
              <a:rPr lang="en-US" smtClean="0"/>
              <a:t>29</a:t>
            </a:fld>
            <a:endParaRPr lang="en-US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0DDC5C08-F4B3-4632-87D4-5905081A1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1999" y="432001"/>
            <a:ext cx="4472510" cy="387396"/>
          </a:xfrm>
        </p:spPr>
        <p:txBody>
          <a:bodyPr/>
          <a:lstStyle/>
          <a:p>
            <a:r>
              <a:rPr lang="es-ES" dirty="0">
                <a:solidFill>
                  <a:schemeClr val="tx2"/>
                </a:solidFill>
              </a:rPr>
              <a:t>Capacitación en pro de la Voz </a:t>
            </a:r>
          </a:p>
          <a:p>
            <a:r>
              <a:rPr lang="es-CO" dirty="0">
                <a:solidFill>
                  <a:schemeClr val="accent3"/>
                </a:solidFill>
              </a:rPr>
              <a:t>Módulo 2: Entre bastidores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7A8D8236-10FD-4BDE-B784-8D8DB5FDEC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6404" y="3885854"/>
            <a:ext cx="2755865" cy="2922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4977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5A44069-AB0A-8542-9243-CD0119D7B81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es-CO" dirty="0"/>
              <a:t>Introducción al Módulo 2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C2907A-8761-8442-9789-6C45881B4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1999" y="432001"/>
            <a:ext cx="4472510" cy="387396"/>
          </a:xfrm>
        </p:spPr>
        <p:txBody>
          <a:bodyPr/>
          <a:lstStyle/>
          <a:p>
            <a:r>
              <a:rPr lang="es-ES" dirty="0">
                <a:solidFill>
                  <a:schemeClr val="tx2"/>
                </a:solidFill>
              </a:rPr>
              <a:t>Capacitación en pro de la Voz </a:t>
            </a:r>
          </a:p>
          <a:p>
            <a:r>
              <a:rPr lang="es-CO" dirty="0">
                <a:solidFill>
                  <a:schemeClr val="accent3"/>
                </a:solidFill>
              </a:rPr>
              <a:t>Módulo 2: Entre bastidores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81D019-5757-1848-9954-CACAED770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09D7-C180-5B4A-A7C2-AD533727DAA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4527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BD118-99A7-1F46-B878-741E1984E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Poder oculto – el “no” privado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7B2F16-328C-2243-8595-BD4CBD02A7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800000"/>
            <a:ext cx="6357107" cy="4796544"/>
          </a:xfrm>
        </p:spPr>
        <p:txBody>
          <a:bodyPr/>
          <a:lstStyle/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es-CO" dirty="0"/>
              <a:t>Se presenta en espacios informales. </a:t>
            </a:r>
            <a:br>
              <a:rPr lang="es-CO" dirty="0"/>
            </a:br>
            <a:r>
              <a:rPr lang="es-CO" dirty="0"/>
              <a:t>No se refiere a lo que la gente se compromete en público</a:t>
            </a:r>
          </a:p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es-CO" dirty="0"/>
              <a:t>Muchas decisiones se toman en privado</a:t>
            </a:r>
          </a:p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es-CO" dirty="0"/>
              <a:t>El verdadero poder con frecuencia está oculto </a:t>
            </a:r>
          </a:p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es-CO" dirty="0"/>
              <a:t>Reglas informales del juego </a:t>
            </a:r>
          </a:p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es-CO" dirty="0"/>
              <a:t>Protege intereses personales</a:t>
            </a:r>
          </a:p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es-CO" dirty="0"/>
              <a:t>Excluye y resta legitimidad a las voces de opositores potenciales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F79093-2554-264D-8ED5-5FB3E6D27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09D7-C180-5B4A-A7C2-AD533727DAA3}" type="slidenum">
              <a:rPr lang="en-US" smtClean="0"/>
              <a:t>30</a:t>
            </a:fld>
            <a:endParaRPr lang="en-US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D9F5FB44-C149-4E9A-A1BE-4AC720F8C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1999" y="432001"/>
            <a:ext cx="4472510" cy="387396"/>
          </a:xfrm>
        </p:spPr>
        <p:txBody>
          <a:bodyPr/>
          <a:lstStyle/>
          <a:p>
            <a:r>
              <a:rPr lang="es-ES" dirty="0">
                <a:solidFill>
                  <a:schemeClr val="tx2"/>
                </a:solidFill>
              </a:rPr>
              <a:t>Capacitación en pro de la Voz </a:t>
            </a:r>
          </a:p>
          <a:p>
            <a:r>
              <a:rPr lang="es-CO" dirty="0">
                <a:solidFill>
                  <a:schemeClr val="accent3"/>
                </a:solidFill>
              </a:rPr>
              <a:t>Módulo 2: Entre bastidores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89958147-37A8-4017-90F4-8664059C5C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0887" y="3900607"/>
            <a:ext cx="2825445" cy="2995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0890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BD118-99A7-1F46-B878-741E1984E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Poder invisible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F79093-2554-264D-8ED5-5FB3E6D27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09D7-C180-5B4A-A7C2-AD533727DAA3}" type="slidenum">
              <a:rPr lang="en-US" smtClean="0"/>
              <a:t>31</a:t>
            </a:fld>
            <a:endParaRPr lang="en-US"/>
          </a:p>
        </p:txBody>
      </p:sp>
      <p:sp>
        <p:nvSpPr>
          <p:cNvPr id="8" name="Rectangular Callout 7">
            <a:extLst>
              <a:ext uri="{FF2B5EF4-FFF2-40B4-BE49-F238E27FC236}">
                <a16:creationId xmlns:a16="http://schemas.microsoft.com/office/drawing/2014/main" id="{15B5435D-D3FC-144E-BFD6-3C4B05F58941}"/>
              </a:ext>
            </a:extLst>
          </p:cNvPr>
          <p:cNvSpPr/>
          <p:nvPr/>
        </p:nvSpPr>
        <p:spPr>
          <a:xfrm flipH="1">
            <a:off x="431999" y="1800000"/>
            <a:ext cx="5550790" cy="2811189"/>
          </a:xfrm>
          <a:prstGeom prst="wedgeRectCallout">
            <a:avLst>
              <a:gd name="adj1" fmla="val -20049"/>
              <a:gd name="adj2" fmla="val 76080"/>
            </a:avLst>
          </a:prstGeom>
          <a:solidFill>
            <a:schemeClr val="tx2">
              <a:alpha val="1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D44CA02-579D-034E-A58F-FB08F222CA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209" y="1996446"/>
            <a:ext cx="5159764" cy="2392674"/>
          </a:xfrm>
        </p:spPr>
        <p:txBody>
          <a:bodyPr/>
          <a:lstStyle/>
          <a:p>
            <a:pPr lvl="2">
              <a:lnSpc>
                <a:spcPct val="100000"/>
              </a:lnSpc>
            </a:pPr>
            <a:r>
              <a:rPr lang="es-CO" i="1" dirty="0">
                <a:solidFill>
                  <a:schemeClr val="accent1"/>
                </a:solidFill>
              </a:rPr>
              <a:t>“El poder invisible a menudo determina la capacidad de los movimientos de cambio para influir en el poder visible y oculto. Moldea el sistema de creencias sobre  lo que es “normal” o “natural”…” </a:t>
            </a:r>
          </a:p>
          <a:p>
            <a:pPr lvl="2">
              <a:lnSpc>
                <a:spcPct val="100000"/>
              </a:lnSpc>
            </a:pPr>
            <a:r>
              <a:rPr lang="en-GB" sz="1800" b="0" dirty="0"/>
              <a:t>Duncan Green, How Change Happens</a:t>
            </a:r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86F50447-2985-43D2-A37B-44FD8C0EE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1999" y="432001"/>
            <a:ext cx="4472510" cy="387396"/>
          </a:xfrm>
        </p:spPr>
        <p:txBody>
          <a:bodyPr/>
          <a:lstStyle/>
          <a:p>
            <a:r>
              <a:rPr lang="es-ES" dirty="0">
                <a:solidFill>
                  <a:schemeClr val="tx2"/>
                </a:solidFill>
              </a:rPr>
              <a:t>Capacitación en pro de la Voz </a:t>
            </a:r>
          </a:p>
          <a:p>
            <a:r>
              <a:rPr lang="es-CO" dirty="0">
                <a:solidFill>
                  <a:schemeClr val="accent3"/>
                </a:solidFill>
              </a:rPr>
              <a:t>Módulo 2: Entre bastidores</a:t>
            </a:r>
          </a:p>
        </p:txBody>
      </p:sp>
      <p:pic>
        <p:nvPicPr>
          <p:cNvPr id="14" name="Marcador de contenido 8">
            <a:extLst>
              <a:ext uri="{FF2B5EF4-FFF2-40B4-BE49-F238E27FC236}">
                <a16:creationId xmlns:a16="http://schemas.microsoft.com/office/drawing/2014/main" id="{9DE85E05-22B1-49C1-8A86-51BDEDBDC4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0436" y="3940161"/>
            <a:ext cx="2660693" cy="2825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2795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BD118-99A7-1F46-B878-741E1984E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Poder invisible – el “normal”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7B2F16-328C-2243-8595-BD4CBD02A7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800000"/>
            <a:ext cx="7622519" cy="4796544"/>
          </a:xfrm>
        </p:spPr>
        <p:txBody>
          <a:bodyPr/>
          <a:lstStyle/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es-CO" b="1" dirty="0">
                <a:solidFill>
                  <a:schemeClr val="accent1"/>
                </a:solidFill>
              </a:rPr>
              <a:t>Las ideologías, los valores y las normas sociales dominantes moldean las actitudes, las expectativas y el comportamiento </a:t>
            </a:r>
          </a:p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es-CO" b="1" dirty="0">
                <a:solidFill>
                  <a:schemeClr val="accent1"/>
                </a:solidFill>
              </a:rPr>
              <a:t>Constituye “el orden natural” de las cosas</a:t>
            </a:r>
          </a:p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es-CO" b="1" dirty="0">
                <a:solidFill>
                  <a:schemeClr val="accent1"/>
                </a:solidFill>
              </a:rPr>
              <a:t>Se percibe como aceptable (normas sociales) </a:t>
            </a:r>
          </a:p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es-CO" b="1" dirty="0">
                <a:solidFill>
                  <a:schemeClr val="accent1"/>
                </a:solidFill>
              </a:rPr>
              <a:t>Miedo a las sanciones sociales por parte de sus iguales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F79093-2554-264D-8ED5-5FB3E6D27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09D7-C180-5B4A-A7C2-AD533727DAA3}" type="slidenum">
              <a:rPr lang="en-US" smtClean="0"/>
              <a:t>32</a:t>
            </a:fld>
            <a:endParaRPr lang="en-US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737CBAAD-83D0-4CAD-8EAB-35B588C12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1999" y="432001"/>
            <a:ext cx="4472510" cy="387396"/>
          </a:xfrm>
        </p:spPr>
        <p:txBody>
          <a:bodyPr/>
          <a:lstStyle/>
          <a:p>
            <a:r>
              <a:rPr lang="es-ES" dirty="0">
                <a:solidFill>
                  <a:schemeClr val="tx2"/>
                </a:solidFill>
              </a:rPr>
              <a:t>Capacitación en pro de la Voz </a:t>
            </a:r>
          </a:p>
          <a:p>
            <a:r>
              <a:rPr lang="es-CO" dirty="0">
                <a:solidFill>
                  <a:schemeClr val="accent3"/>
                </a:solidFill>
              </a:rPr>
              <a:t>Módulo 2: Entre bastidores</a:t>
            </a:r>
          </a:p>
        </p:txBody>
      </p:sp>
      <p:pic>
        <p:nvPicPr>
          <p:cNvPr id="10" name="Marcador de contenido 8">
            <a:extLst>
              <a:ext uri="{FF2B5EF4-FFF2-40B4-BE49-F238E27FC236}">
                <a16:creationId xmlns:a16="http://schemas.microsoft.com/office/drawing/2014/main" id="{7C2C62E2-B1FB-48E2-B865-78ECCE9DA4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0399" y="4009296"/>
            <a:ext cx="2660693" cy="2825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3984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A92862-92AD-BD44-960B-68E7D6353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El poder opera en todos los niveles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1A8274-05A4-F149-8483-48D4F670E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09D7-C180-5B4A-A7C2-AD533727DAA3}" type="slidenum">
              <a:rPr lang="en-US" smtClean="0"/>
              <a:t>33</a:t>
            </a:fld>
            <a:endParaRPr lang="en-US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235BC6E4-1E40-417F-8048-16A91EFBB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1999" y="432001"/>
            <a:ext cx="4472510" cy="387396"/>
          </a:xfrm>
        </p:spPr>
        <p:txBody>
          <a:bodyPr/>
          <a:lstStyle/>
          <a:p>
            <a:r>
              <a:rPr lang="es-ES" dirty="0">
                <a:solidFill>
                  <a:schemeClr val="tx2"/>
                </a:solidFill>
              </a:rPr>
              <a:t>Capacitación en pro de la Voz </a:t>
            </a:r>
          </a:p>
          <a:p>
            <a:r>
              <a:rPr lang="es-CO" dirty="0">
                <a:solidFill>
                  <a:schemeClr val="accent3"/>
                </a:solidFill>
              </a:rPr>
              <a:t>Módulo 2: Entre bastidores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18C1A636-E130-4C13-9CBD-3335AFC184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123" y="2601575"/>
            <a:ext cx="9193565" cy="197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7642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1792D4D-F914-E44F-B815-0D1DB99697A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3"/>
          </a:solidFill>
        </p:spPr>
        <p:txBody>
          <a:bodyPr/>
          <a:lstStyle/>
          <a:p>
            <a:r>
              <a:rPr lang="es-CO" dirty="0"/>
              <a:t>Cómo el poder se manifiesta en sí mismo</a:t>
            </a:r>
            <a:br>
              <a:rPr lang="en-US" dirty="0"/>
            </a:b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8BE46A-9B9D-B643-932D-3028BBC53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09D7-C180-5B4A-A7C2-AD533727DAA3}" type="slidenum">
              <a:rPr lang="en-US" smtClean="0"/>
              <a:t>34</a:t>
            </a:fld>
            <a:endParaRPr lang="en-US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147700C9-08C8-4C3C-97CF-66F6C8935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1999" y="432001"/>
            <a:ext cx="4472510" cy="387396"/>
          </a:xfrm>
        </p:spPr>
        <p:txBody>
          <a:bodyPr/>
          <a:lstStyle/>
          <a:p>
            <a:r>
              <a:rPr lang="es-ES" dirty="0">
                <a:solidFill>
                  <a:schemeClr val="tx2"/>
                </a:solidFill>
              </a:rPr>
              <a:t>Capacitación en pro de la Voz </a:t>
            </a:r>
          </a:p>
          <a:p>
            <a:r>
              <a:rPr lang="es-CO" dirty="0">
                <a:solidFill>
                  <a:schemeClr val="accent3"/>
                </a:solidFill>
              </a:rPr>
              <a:t>Módulo 2: Entre bastidores</a:t>
            </a:r>
          </a:p>
        </p:txBody>
      </p:sp>
    </p:spTree>
    <p:extLst>
      <p:ext uri="{BB962C8B-B14F-4D97-AF65-F5344CB8AC3E}">
        <p14:creationId xmlns:p14="http://schemas.microsoft.com/office/powerpoint/2010/main" val="412920680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BCE3B54-BB32-474D-9E40-F6B447DC4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Ejercicio en grupo</a:t>
            </a:r>
            <a:br>
              <a:rPr lang="en-US" dirty="0"/>
            </a:b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63904E-6870-CB41-9E7B-EFF00A654D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1" y="1800000"/>
            <a:ext cx="6223324" cy="4796544"/>
          </a:xfrm>
        </p:spPr>
        <p:txBody>
          <a:bodyPr/>
          <a:lstStyle/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es-CO" dirty="0"/>
              <a:t>Piensen de nuevo en la persona mayor que había elegido antes. </a:t>
            </a:r>
          </a:p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es-ES_tradnl" dirty="0"/>
              <a:t>Escoja una problemática clave que afecte la calidad de vida de la persona. Pueden ser muy precisos y elegir un asunto específico.</a:t>
            </a:r>
            <a:endParaRPr lang="es-CO" dirty="0"/>
          </a:p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es-ES_tradnl" dirty="0"/>
              <a:t>Discuta cómo las distintas formas de poder (visible, invisible y oculto) influyen en esa problemática. </a:t>
            </a:r>
          </a:p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es-ES_tradnl" dirty="0"/>
              <a:t>¿En qué nivel (doméstico, local, nacional o internacional) tienen influencia estas diferentes formas de poder?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89E065-79B5-4845-BD06-0A97C1FC7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09D7-C180-5B4A-A7C2-AD533727DAA3}" type="slidenum">
              <a:rPr lang="en-US" smtClean="0"/>
              <a:t>35</a:t>
            </a:fld>
            <a:endParaRPr lang="en-US"/>
          </a:p>
        </p:txBody>
      </p:sp>
      <p:pic>
        <p:nvPicPr>
          <p:cNvPr id="8" name="Picture 7" descr="A picture containing logo&#10;&#10;Description automatically generated">
            <a:extLst>
              <a:ext uri="{FF2B5EF4-FFF2-40B4-BE49-F238E27FC236}">
                <a16:creationId xmlns:a16="http://schemas.microsoft.com/office/drawing/2014/main" id="{1A6B5953-D9B4-FD49-B9B6-6A33B038D3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3226" y="1814673"/>
            <a:ext cx="2388345" cy="2285987"/>
          </a:xfrm>
          <a:prstGeom prst="rect">
            <a:avLst/>
          </a:prstGeom>
        </p:spPr>
      </p:pic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E673B080-7AFA-42FE-A27A-B8674F214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1999" y="432001"/>
            <a:ext cx="4472510" cy="387396"/>
          </a:xfrm>
        </p:spPr>
        <p:txBody>
          <a:bodyPr/>
          <a:lstStyle/>
          <a:p>
            <a:r>
              <a:rPr lang="es-ES" dirty="0">
                <a:solidFill>
                  <a:schemeClr val="tx2"/>
                </a:solidFill>
              </a:rPr>
              <a:t>Capacitación en pro de la Voz </a:t>
            </a:r>
          </a:p>
          <a:p>
            <a:r>
              <a:rPr lang="es-CO" dirty="0">
                <a:solidFill>
                  <a:schemeClr val="accent3"/>
                </a:solidFill>
              </a:rPr>
              <a:t>Módulo 2: Entre bastidores</a:t>
            </a:r>
          </a:p>
        </p:txBody>
      </p:sp>
    </p:spTree>
    <p:extLst>
      <p:ext uri="{BB962C8B-B14F-4D97-AF65-F5344CB8AC3E}">
        <p14:creationId xmlns:p14="http://schemas.microsoft.com/office/powerpoint/2010/main" val="14439310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161E3FB-D612-E14D-B54D-906DD929FDE8}"/>
              </a:ext>
            </a:extLst>
          </p:cNvPr>
          <p:cNvSpPr/>
          <p:nvPr/>
        </p:nvSpPr>
        <p:spPr>
          <a:xfrm>
            <a:off x="432000" y="1799999"/>
            <a:ext cx="9827813" cy="5025083"/>
          </a:xfrm>
          <a:prstGeom prst="rect">
            <a:avLst/>
          </a:prstGeom>
          <a:solidFill>
            <a:schemeClr val="tx2">
              <a:alpha val="1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D8FB677-076A-CD46-BCA4-A54A0A7D47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Módulo 2: Esquema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A795861-B6F2-8B4D-875A-7DF5D82075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4000" y="2016000"/>
            <a:ext cx="4847083" cy="4796544"/>
          </a:xfrm>
        </p:spPr>
        <p:txBody>
          <a:bodyPr/>
          <a:lstStyle/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es-CO" sz="2200" dirty="0"/>
              <a:t>Introducción al Módulo 2 </a:t>
            </a:r>
          </a:p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es-CO" sz="2200" dirty="0"/>
              <a:t>Relación entre la Voz y un enfoque basado en los derechos</a:t>
            </a:r>
          </a:p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es-CO" sz="2200" dirty="0"/>
              <a:t>Valor del trabajo en pro de la Voz</a:t>
            </a:r>
          </a:p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es-CO" sz="2200" dirty="0"/>
              <a:t>Contextos para el trabajo en pro de la Voz</a:t>
            </a:r>
          </a:p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es-CO" sz="2200" dirty="0"/>
              <a:t>Reconocer la diversidad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B55B7B4-2C4D-5848-B355-225A648C71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12730" y="2016000"/>
            <a:ext cx="4847083" cy="4796544"/>
          </a:xfrm>
        </p:spPr>
        <p:txBody>
          <a:bodyPr/>
          <a:lstStyle/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es-CO" sz="2200" dirty="0"/>
              <a:t>Relevancia del poder</a:t>
            </a:r>
          </a:p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es-CO" sz="2200" dirty="0"/>
              <a:t>Poder: sobre, para, con, del interior</a:t>
            </a:r>
          </a:p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es-CO" sz="2200" dirty="0"/>
              <a:t>Poder: visible, invisible y oculto</a:t>
            </a:r>
          </a:p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es-CO" sz="2200" dirty="0"/>
              <a:t>Cómo el poder se manifiesta en sí mismo</a:t>
            </a:r>
          </a:p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es-CO" sz="2200" dirty="0"/>
              <a:t>Cierre del Módulo 2</a:t>
            </a:r>
          </a:p>
          <a:p>
            <a:pPr lvl="3"/>
            <a:endParaRPr lang="en-GB" sz="22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D5EF23-6AF6-EA47-9625-1D027C2F8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 dirty="0"/>
              <a:t>Capacitación en pro de la Voz </a:t>
            </a:r>
          </a:p>
          <a:p>
            <a:r>
              <a:rPr lang="es-CO" dirty="0">
                <a:solidFill>
                  <a:schemeClr val="accent3"/>
                </a:solidFill>
              </a:rPr>
              <a:t>Módulo 2: Entre bastidores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FD4291-9F88-AB42-B006-893600E85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09D7-C180-5B4A-A7C2-AD533727DAA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0030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5A44069-AB0A-8542-9243-CD0119D7B81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es-CO" dirty="0"/>
              <a:t>Un enfoque basado en los derechos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81D019-5757-1848-9954-CACAED770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09D7-C180-5B4A-A7C2-AD533727DAA3}" type="slidenum">
              <a:rPr lang="en-US" smtClean="0"/>
              <a:t>5</a:t>
            </a:fld>
            <a:endParaRPr lang="en-US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D91BC36D-D356-4035-9793-963B3D536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1999" y="432001"/>
            <a:ext cx="4472510" cy="387396"/>
          </a:xfrm>
        </p:spPr>
        <p:txBody>
          <a:bodyPr/>
          <a:lstStyle/>
          <a:p>
            <a:r>
              <a:rPr lang="es-ES" dirty="0">
                <a:solidFill>
                  <a:schemeClr val="tx2"/>
                </a:solidFill>
              </a:rPr>
              <a:t>Capacitación en pro de la Voz </a:t>
            </a:r>
          </a:p>
          <a:p>
            <a:r>
              <a:rPr lang="es-CO" dirty="0">
                <a:solidFill>
                  <a:schemeClr val="accent3"/>
                </a:solidFill>
              </a:rPr>
              <a:t>Módulo 2: Entre bastidores</a:t>
            </a:r>
          </a:p>
        </p:txBody>
      </p:sp>
    </p:spTree>
    <p:extLst>
      <p:ext uri="{BB962C8B-B14F-4D97-AF65-F5344CB8AC3E}">
        <p14:creationId xmlns:p14="http://schemas.microsoft.com/office/powerpoint/2010/main" val="4466728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D8FB677-076A-CD46-BCA4-A54A0A7D47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Enfoque basado en los derechos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A795861-B6F2-8B4D-875A-7DF5D82075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O" sz="2400" dirty="0"/>
              <a:t>Dos objetivos: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FD4291-9F88-AB42-B006-893600E85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09D7-C180-5B4A-A7C2-AD533727DAA3}" type="slidenum">
              <a:rPr lang="en-US" smtClean="0"/>
              <a:t>6</a:t>
            </a:fld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2340BF9-36B7-504D-8791-5A9A2BFE5ED9}"/>
              </a:ext>
            </a:extLst>
          </p:cNvPr>
          <p:cNvSpPr txBox="1">
            <a:spLocks/>
          </p:cNvSpPr>
          <p:nvPr/>
        </p:nvSpPr>
        <p:spPr>
          <a:xfrm>
            <a:off x="432000" y="2396749"/>
            <a:ext cx="3024000" cy="2702788"/>
          </a:xfrm>
          <a:prstGeom prst="rect">
            <a:avLst/>
          </a:prstGeom>
          <a:solidFill>
            <a:schemeClr val="accent1"/>
          </a:solidFill>
        </p:spPr>
        <p:txBody>
          <a:bodyPr vert="horz" lIns="72000" tIns="72000" rIns="72000" bIns="72000" rtlCol="0">
            <a:noAutofit/>
          </a:bodyPr>
          <a:lstStyle>
            <a:lvl1pPr marL="6350" indent="0" algn="l" defTabSz="801929" rtl="0" eaLnBrk="1" latinLnBrk="0" hangingPunct="1">
              <a:lnSpc>
                <a:spcPct val="90000"/>
              </a:lnSpc>
              <a:spcBef>
                <a:spcPts val="877"/>
              </a:spcBef>
              <a:buFontTx/>
              <a:buNone/>
              <a:tabLst/>
              <a:defRPr sz="22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11112" indent="0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Tx/>
              <a:buNone/>
              <a:tabLst/>
              <a:defRPr sz="20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1112" indent="0" algn="l" defTabSz="801929" rtl="0" eaLnBrk="1" latinLnBrk="0" hangingPunct="1">
              <a:lnSpc>
                <a:spcPct val="90000"/>
              </a:lnSpc>
              <a:spcBef>
                <a:spcPts val="439"/>
              </a:spcBef>
              <a:buClr>
                <a:schemeClr val="accent1"/>
              </a:buClr>
              <a:buSzPct val="120000"/>
              <a:buFontTx/>
              <a:buNone/>
              <a:tabLst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112" indent="0" algn="l" defTabSz="801929" rtl="0" eaLnBrk="1" latinLnBrk="0" hangingPunct="1">
              <a:lnSpc>
                <a:spcPct val="120000"/>
              </a:lnSpc>
              <a:spcBef>
                <a:spcPts val="1039"/>
              </a:spcBef>
              <a:buClr>
                <a:schemeClr val="accent1"/>
              </a:buClr>
              <a:buSzPct val="120000"/>
              <a:buFont typeface="Arial" panose="020B0604020202020204" pitchFamily="34" charset="0"/>
              <a:buNone/>
              <a:tabLst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112" indent="0" algn="l" defTabSz="801929" rtl="0" eaLnBrk="1" latinLnBrk="0" hangingPunct="1">
              <a:lnSpc>
                <a:spcPct val="90000"/>
              </a:lnSpc>
              <a:spcBef>
                <a:spcPts val="439"/>
              </a:spcBef>
              <a:buClr>
                <a:schemeClr val="accent1"/>
              </a:buClr>
              <a:buSzPct val="120000"/>
              <a:buFontTx/>
              <a:buNone/>
              <a:tabLst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05304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6269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07233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08197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3">
              <a:lnSpc>
                <a:spcPct val="100000"/>
              </a:lnSpc>
              <a:buSzPct val="100000"/>
            </a:pPr>
            <a:r>
              <a:rPr lang="es-CO" sz="3000" b="1">
                <a:solidFill>
                  <a:schemeClr val="bg1"/>
                </a:solidFill>
              </a:rPr>
              <a:t>1.</a:t>
            </a:r>
            <a:br>
              <a:rPr lang="es-CO">
                <a:solidFill>
                  <a:schemeClr val="bg1"/>
                </a:solidFill>
              </a:rPr>
            </a:br>
            <a:r>
              <a:rPr lang="es-CO">
                <a:solidFill>
                  <a:schemeClr val="bg1"/>
                </a:solidFill>
              </a:rPr>
              <a:t>Empoderar a los títulares de derechos para exigir y ejercer sus derechos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3307CD5-6E99-524D-A9AD-FB993BE89FD6}"/>
              </a:ext>
            </a:extLst>
          </p:cNvPr>
          <p:cNvSpPr txBox="1">
            <a:spLocks/>
          </p:cNvSpPr>
          <p:nvPr/>
        </p:nvSpPr>
        <p:spPr>
          <a:xfrm>
            <a:off x="3658541" y="2396749"/>
            <a:ext cx="3024000" cy="2702788"/>
          </a:xfrm>
          <a:prstGeom prst="rect">
            <a:avLst/>
          </a:prstGeom>
          <a:solidFill>
            <a:schemeClr val="accent2"/>
          </a:solidFill>
        </p:spPr>
        <p:txBody>
          <a:bodyPr vert="horz" lIns="72000" tIns="72000" rIns="72000" bIns="72000" rtlCol="0">
            <a:noAutofit/>
          </a:bodyPr>
          <a:lstStyle>
            <a:lvl1pPr marL="6350" indent="0" algn="l" defTabSz="801929" rtl="0" eaLnBrk="1" latinLnBrk="0" hangingPunct="1">
              <a:lnSpc>
                <a:spcPct val="90000"/>
              </a:lnSpc>
              <a:spcBef>
                <a:spcPts val="877"/>
              </a:spcBef>
              <a:buFontTx/>
              <a:buNone/>
              <a:tabLst/>
              <a:defRPr sz="22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11112" indent="0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Tx/>
              <a:buNone/>
              <a:tabLst/>
              <a:defRPr sz="20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1112" indent="0" algn="l" defTabSz="801929" rtl="0" eaLnBrk="1" latinLnBrk="0" hangingPunct="1">
              <a:lnSpc>
                <a:spcPct val="90000"/>
              </a:lnSpc>
              <a:spcBef>
                <a:spcPts val="439"/>
              </a:spcBef>
              <a:buClr>
                <a:schemeClr val="accent1"/>
              </a:buClr>
              <a:buSzPct val="120000"/>
              <a:buFontTx/>
              <a:buNone/>
              <a:tabLst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112" indent="0" algn="l" defTabSz="801929" rtl="0" eaLnBrk="1" latinLnBrk="0" hangingPunct="1">
              <a:lnSpc>
                <a:spcPct val="120000"/>
              </a:lnSpc>
              <a:spcBef>
                <a:spcPts val="1039"/>
              </a:spcBef>
              <a:buClr>
                <a:schemeClr val="accent1"/>
              </a:buClr>
              <a:buSzPct val="120000"/>
              <a:buFont typeface="Arial" panose="020B0604020202020204" pitchFamily="34" charset="0"/>
              <a:buNone/>
              <a:tabLst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112" indent="0" algn="l" defTabSz="801929" rtl="0" eaLnBrk="1" latinLnBrk="0" hangingPunct="1">
              <a:lnSpc>
                <a:spcPct val="90000"/>
              </a:lnSpc>
              <a:spcBef>
                <a:spcPts val="439"/>
              </a:spcBef>
              <a:buClr>
                <a:schemeClr val="accent1"/>
              </a:buClr>
              <a:buSzPct val="120000"/>
              <a:buFontTx/>
              <a:buNone/>
              <a:tabLst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05304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6269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07233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08197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3">
              <a:lnSpc>
                <a:spcPct val="100000"/>
              </a:lnSpc>
              <a:buSzPct val="100000"/>
            </a:pPr>
            <a:r>
              <a:rPr lang="es-CO" sz="3000" b="1" dirty="0">
                <a:solidFill>
                  <a:schemeClr val="bg1"/>
                </a:solidFill>
              </a:rPr>
              <a:t>2.</a:t>
            </a:r>
            <a:br>
              <a:rPr lang="es-CO" dirty="0">
                <a:solidFill>
                  <a:schemeClr val="bg1"/>
                </a:solidFill>
              </a:rPr>
            </a:br>
            <a:r>
              <a:rPr lang="es-CO" dirty="0">
                <a:solidFill>
                  <a:schemeClr val="bg1"/>
                </a:solidFill>
              </a:rPr>
              <a:t>Fortalecer la capacidad de los responsables de respetar, proteger, promover y satisfacer los derechos</a:t>
            </a: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2452012E-4056-429D-9999-26DDAB63B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1999" y="432001"/>
            <a:ext cx="4472510" cy="387396"/>
          </a:xfrm>
        </p:spPr>
        <p:txBody>
          <a:bodyPr/>
          <a:lstStyle/>
          <a:p>
            <a:r>
              <a:rPr lang="es-ES" dirty="0">
                <a:solidFill>
                  <a:schemeClr val="tx2"/>
                </a:solidFill>
              </a:rPr>
              <a:t>Capacitación en pro de la Voz </a:t>
            </a:r>
          </a:p>
          <a:p>
            <a:r>
              <a:rPr lang="es-CO" dirty="0">
                <a:solidFill>
                  <a:schemeClr val="accent3"/>
                </a:solidFill>
              </a:rPr>
              <a:t>Módulo 2: Entre bastidores</a:t>
            </a:r>
          </a:p>
        </p:txBody>
      </p:sp>
    </p:spTree>
    <p:extLst>
      <p:ext uri="{BB962C8B-B14F-4D97-AF65-F5344CB8AC3E}">
        <p14:creationId xmlns:p14="http://schemas.microsoft.com/office/powerpoint/2010/main" val="28246243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7197F-4F8F-D742-9D54-18AAEFEFB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Derechos y Voz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2C7559-EC36-264A-BD3A-F10688EE2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09D7-C180-5B4A-A7C2-AD533727DAA3}" type="slidenum">
              <a:rPr lang="en-US" smtClean="0"/>
              <a:t>7</a:t>
            </a:fld>
            <a:endParaRPr lang="en-US"/>
          </a:p>
        </p:txBody>
      </p:sp>
      <p:sp>
        <p:nvSpPr>
          <p:cNvPr id="8" name="Rectangular Callout 7">
            <a:extLst>
              <a:ext uri="{FF2B5EF4-FFF2-40B4-BE49-F238E27FC236}">
                <a16:creationId xmlns:a16="http://schemas.microsoft.com/office/drawing/2014/main" id="{B7D91512-2CE2-3C43-8ED6-264F81BA22FB}"/>
              </a:ext>
            </a:extLst>
          </p:cNvPr>
          <p:cNvSpPr/>
          <p:nvPr/>
        </p:nvSpPr>
        <p:spPr>
          <a:xfrm flipH="1">
            <a:off x="432000" y="1800000"/>
            <a:ext cx="4944532" cy="2108121"/>
          </a:xfrm>
          <a:prstGeom prst="wedgeRectCallout">
            <a:avLst>
              <a:gd name="adj1" fmla="val -20049"/>
              <a:gd name="adj2" fmla="val 78191"/>
            </a:avLst>
          </a:prstGeom>
          <a:solidFill>
            <a:schemeClr val="tx2">
              <a:alpha val="1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D3DD73-1662-8343-9FB0-76BFA8A61D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209" y="1996446"/>
            <a:ext cx="4583565" cy="1783391"/>
          </a:xfrm>
        </p:spPr>
        <p:txBody>
          <a:bodyPr/>
          <a:lstStyle/>
          <a:p>
            <a:pPr lvl="2">
              <a:lnSpc>
                <a:spcPct val="100000"/>
              </a:lnSpc>
            </a:pPr>
            <a:r>
              <a:rPr lang="en-GB" i="1" dirty="0">
                <a:solidFill>
                  <a:schemeClr val="accent1"/>
                </a:solidFill>
              </a:rPr>
              <a:t>“</a:t>
            </a:r>
            <a:r>
              <a:rPr lang="es-CO" i="1" dirty="0">
                <a:solidFill>
                  <a:schemeClr val="accent1"/>
                </a:solidFill>
              </a:rPr>
              <a:t>Tener una voz permite a las personas ejercer sus derechos civiles y políticos para hacer cumplir sus derechos sociales, económicos y culturales.”</a:t>
            </a: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43C9EC51-9341-4E72-84D4-2E5D87A7E0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1999" y="432001"/>
            <a:ext cx="4472510" cy="387396"/>
          </a:xfrm>
        </p:spPr>
        <p:txBody>
          <a:bodyPr/>
          <a:lstStyle/>
          <a:p>
            <a:r>
              <a:rPr lang="es-ES" dirty="0">
                <a:solidFill>
                  <a:schemeClr val="tx2"/>
                </a:solidFill>
              </a:rPr>
              <a:t>Capacitación en pro de la Voz </a:t>
            </a:r>
          </a:p>
          <a:p>
            <a:r>
              <a:rPr lang="es-CO" dirty="0">
                <a:solidFill>
                  <a:schemeClr val="accent3"/>
                </a:solidFill>
              </a:rPr>
              <a:t>Módulo 2: Entre bastidores</a:t>
            </a:r>
          </a:p>
        </p:txBody>
      </p:sp>
    </p:spTree>
    <p:extLst>
      <p:ext uri="{BB962C8B-B14F-4D97-AF65-F5344CB8AC3E}">
        <p14:creationId xmlns:p14="http://schemas.microsoft.com/office/powerpoint/2010/main" val="29487031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5A44069-AB0A-8542-9243-CD0119D7B81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3"/>
          </a:solidFill>
        </p:spPr>
        <p:txBody>
          <a:bodyPr/>
          <a:lstStyle/>
          <a:p>
            <a:r>
              <a:rPr lang="es-CO" dirty="0"/>
              <a:t>Valor del trabajo en pro de la Voz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81D019-5757-1848-9954-CACAED770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09D7-C180-5B4A-A7C2-AD533727DAA3}" type="slidenum">
              <a:rPr lang="en-US" smtClean="0"/>
              <a:t>8</a:t>
            </a:fld>
            <a:endParaRPr lang="en-US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2AEFF446-6DA9-42B6-938D-C92C6FC36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1999" y="432001"/>
            <a:ext cx="4472510" cy="387396"/>
          </a:xfrm>
        </p:spPr>
        <p:txBody>
          <a:bodyPr/>
          <a:lstStyle/>
          <a:p>
            <a:r>
              <a:rPr lang="es-ES" dirty="0">
                <a:solidFill>
                  <a:schemeClr val="tx2"/>
                </a:solidFill>
              </a:rPr>
              <a:t>Capacitación en pro de la Voz </a:t>
            </a:r>
          </a:p>
          <a:p>
            <a:r>
              <a:rPr lang="es-CO" dirty="0">
                <a:solidFill>
                  <a:schemeClr val="accent3"/>
                </a:solidFill>
              </a:rPr>
              <a:t>Módulo 2: Entre bastidores</a:t>
            </a:r>
          </a:p>
        </p:txBody>
      </p:sp>
    </p:spTree>
    <p:extLst>
      <p:ext uri="{BB962C8B-B14F-4D97-AF65-F5344CB8AC3E}">
        <p14:creationId xmlns:p14="http://schemas.microsoft.com/office/powerpoint/2010/main" val="21535737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51A338-76D1-AD4F-8C97-B7DA3FE0D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Valor del trabajo en pro de la Voz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51FCEF-6F7A-AB42-9711-A6BD2D534A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1" y="1800000"/>
            <a:ext cx="7371713" cy="4796544"/>
          </a:xfrm>
        </p:spPr>
        <p:txBody>
          <a:bodyPr/>
          <a:lstStyle/>
          <a:p>
            <a:pPr lvl="1"/>
            <a:r>
              <a:rPr lang="es-CO" dirty="0">
                <a:solidFill>
                  <a:schemeClr val="accent1"/>
                </a:solidFill>
              </a:rPr>
              <a:t>Valor intrínseco</a:t>
            </a:r>
          </a:p>
          <a:p>
            <a:pPr lvl="3"/>
            <a:r>
              <a:rPr lang="es-ES_tradnl" dirty="0"/>
              <a:t>Las opiniones que tenemos, las decisiones que tomamos y las acciones que llevamos a cabo constituyen una parte importante de quienes somos. Tener opción y capacidad de acción es esencial para nuestra dignidad, bienestar y sentido de valor propio, y para que haya un enfoque de la vejez basado en los derechos.</a:t>
            </a:r>
            <a:endParaRPr lang="en-GB" dirty="0"/>
          </a:p>
          <a:p>
            <a:pPr lvl="3"/>
            <a:r>
              <a:rPr lang="es-CO" b="1" dirty="0">
                <a:solidFill>
                  <a:schemeClr val="accent1"/>
                </a:solidFill>
              </a:rPr>
              <a:t>Valor instrumental</a:t>
            </a:r>
          </a:p>
          <a:p>
            <a:pPr lvl="3"/>
            <a:r>
              <a:rPr lang="es-ES_tradnl" dirty="0"/>
              <a:t>Incluir las voces de las personas mayores en los procesos de toma de decisiones frente a situaciones que los afectan puede conducir a un mejor acceso y una mayor calidad de los servicios públicos.</a:t>
            </a:r>
            <a:endParaRPr lang="en-GB" dirty="0"/>
          </a:p>
          <a:p>
            <a:pPr marL="354012" lvl="3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95B252-629B-6342-86AB-A6F249B2E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09D7-C180-5B4A-A7C2-AD533727DAA3}" type="slidenum">
              <a:rPr lang="en-US" smtClean="0"/>
              <a:t>9</a:t>
            </a:fld>
            <a:endParaRPr lang="en-US"/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0050B319-C894-7044-B5CE-EB39232756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1128" y="2303132"/>
            <a:ext cx="2461291" cy="1213065"/>
          </a:xfrm>
          <a:prstGeom prst="rect">
            <a:avLst/>
          </a:prstGeom>
        </p:spPr>
      </p:pic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FAB1A360-3958-428E-94AB-7EC58857A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1999" y="432001"/>
            <a:ext cx="4472510" cy="387396"/>
          </a:xfrm>
        </p:spPr>
        <p:txBody>
          <a:bodyPr/>
          <a:lstStyle/>
          <a:p>
            <a:r>
              <a:rPr lang="es-ES" dirty="0">
                <a:solidFill>
                  <a:schemeClr val="tx2"/>
                </a:solidFill>
              </a:rPr>
              <a:t>Capacitación en pro de la Voz </a:t>
            </a:r>
          </a:p>
          <a:p>
            <a:r>
              <a:rPr lang="es-CO" dirty="0">
                <a:solidFill>
                  <a:schemeClr val="accent3"/>
                </a:solidFill>
              </a:rPr>
              <a:t>Módulo 2: Entre bastidores</a:t>
            </a:r>
          </a:p>
        </p:txBody>
      </p:sp>
    </p:spTree>
    <p:extLst>
      <p:ext uri="{BB962C8B-B14F-4D97-AF65-F5344CB8AC3E}">
        <p14:creationId xmlns:p14="http://schemas.microsoft.com/office/powerpoint/2010/main" val="32484477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HelpAge colour 2021">
      <a:dk1>
        <a:srgbClr val="000000"/>
      </a:dk1>
      <a:lt1>
        <a:srgbClr val="FFFFFF"/>
      </a:lt1>
      <a:dk2>
        <a:srgbClr val="918470"/>
      </a:dk2>
      <a:lt2>
        <a:srgbClr val="F5F6F5"/>
      </a:lt2>
      <a:accent1>
        <a:srgbClr val="F0561E"/>
      </a:accent1>
      <a:accent2>
        <a:srgbClr val="B91015"/>
      </a:accent2>
      <a:accent3>
        <a:srgbClr val="EB134F"/>
      </a:accent3>
      <a:accent4>
        <a:srgbClr val="92846F"/>
      </a:accent4>
      <a:accent5>
        <a:srgbClr val="A152CA"/>
      </a:accent5>
      <a:accent6>
        <a:srgbClr val="70AD47"/>
      </a:accent6>
      <a:hlink>
        <a:srgbClr val="F15520"/>
      </a:hlink>
      <a:folHlink>
        <a:srgbClr val="92846F"/>
      </a:folHlink>
    </a:clrScheme>
    <a:fontScheme name="Consolas-Verdana">
      <a:majorFont>
        <a:latin typeface="Consolas" panose="020B0609020204030204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 panose="020B060403050404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E8CBF5AAFBFAB43A63C20FC60A27745" ma:contentTypeVersion="17" ma:contentTypeDescription="Create a new document." ma:contentTypeScope="" ma:versionID="0fd599c9d5d9a887c6373d12275514e2">
  <xsd:schema xmlns:xsd="http://www.w3.org/2001/XMLSchema" xmlns:xs="http://www.w3.org/2001/XMLSchema" xmlns:p="http://schemas.microsoft.com/office/2006/metadata/properties" xmlns:ns2="05c251ed-a556-43a1-a48c-a20eb278878d" xmlns:ns3="ba24b7fe-db22-46df-b88b-dd5d1f3486b7" targetNamespace="http://schemas.microsoft.com/office/2006/metadata/properties" ma:root="true" ma:fieldsID="a2f8e13959dc949094f0bc4923f4d23c" ns2:_="" ns3:_="">
    <xsd:import namespace="05c251ed-a556-43a1-a48c-a20eb278878d"/>
    <xsd:import namespace="ba24b7fe-db22-46df-b88b-dd5d1f3486b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c251ed-a556-43a1-a48c-a20eb278878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eb40b10c-e8d8-4627-bfbe-723fbe7b525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Date" ma:index="24" nillable="true" ma:displayName="Date" ma:format="DateOnly" ma:internalName="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24b7fe-db22-46df-b88b-dd5d1f3486b7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9d1a4a1f-58af-4356-8059-4736e30037a6}" ma:internalName="TaxCatchAll" ma:showField="CatchAllData" ma:web="ba24b7fe-db22-46df-b88b-dd5d1f3486b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a24b7fe-db22-46df-b88b-dd5d1f3486b7" xsi:nil="true"/>
    <Date xmlns="05c251ed-a556-43a1-a48c-a20eb278878d" xsi:nil="true"/>
    <lcf76f155ced4ddcb4097134ff3c332f xmlns="05c251ed-a556-43a1-a48c-a20eb278878d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F5939FF-B941-453B-B23D-59C0046A796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8622969-4AAC-4A50-8911-51135BEF3931}"/>
</file>

<file path=customXml/itemProps3.xml><?xml version="1.0" encoding="utf-8"?>
<ds:datastoreItem xmlns:ds="http://schemas.openxmlformats.org/officeDocument/2006/customXml" ds:itemID="{10BAE06C-51FC-4776-A157-388196917823}">
  <ds:schemaRefs>
    <ds:schemaRef ds:uri="http://schemas.microsoft.com/office/2006/metadata/properties"/>
    <ds:schemaRef ds:uri="http://schemas.microsoft.com/office/infopath/2007/PartnerControls"/>
    <ds:schemaRef ds:uri="ba24b7fe-db22-46df-b88b-dd5d1f3486b7"/>
    <ds:schemaRef ds:uri="05c251ed-a556-43a1-a48c-a20eb278878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5957</TotalTime>
  <Words>1817</Words>
  <Application>Microsoft Office PowerPoint</Application>
  <PresentationFormat>Personalizado</PresentationFormat>
  <Paragraphs>236</Paragraphs>
  <Slides>35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35</vt:i4>
      </vt:variant>
    </vt:vector>
  </HeadingPairs>
  <TitlesOfParts>
    <vt:vector size="39" baseType="lpstr">
      <vt:lpstr>Arial</vt:lpstr>
      <vt:lpstr>Calibri</vt:lpstr>
      <vt:lpstr>Verdana</vt:lpstr>
      <vt:lpstr>Office Theme</vt:lpstr>
      <vt:lpstr>Capacitación en pro de la Voz Módulo 2:  Entre bastidores </vt:lpstr>
      <vt:lpstr>Módulo 2: Entre bastidores</vt:lpstr>
      <vt:lpstr>Introducción al Módulo 2</vt:lpstr>
      <vt:lpstr>Módulo 2: Esquema</vt:lpstr>
      <vt:lpstr>Un enfoque basado en los derechos</vt:lpstr>
      <vt:lpstr>Enfoque basado en los derechos</vt:lpstr>
      <vt:lpstr>Derechos y Voz </vt:lpstr>
      <vt:lpstr>Valor del trabajo en pro de la Voz</vt:lpstr>
      <vt:lpstr>Valor del trabajo en pro de la Voz</vt:lpstr>
      <vt:lpstr>Contextos para el trabajo en pro de la Voz</vt:lpstr>
      <vt:lpstr>Comprender espacios</vt:lpstr>
      <vt:lpstr>Comprender espacios</vt:lpstr>
      <vt:lpstr>Espacios formales/invitados</vt:lpstr>
      <vt:lpstr>Espacios demandados/informales</vt:lpstr>
      <vt:lpstr>Discusión plenaria</vt:lpstr>
      <vt:lpstr>Reconocer la diversidad</vt:lpstr>
      <vt:lpstr>Reconocer la diversidad</vt:lpstr>
      <vt:lpstr>Características individuales y grupales que se entrecruzan y afectan la capacidad de las personas mayores para elevar su voz  </vt:lpstr>
      <vt:lpstr>Edad y edadismo</vt:lpstr>
      <vt:lpstr>Género </vt:lpstr>
      <vt:lpstr>Discapacidad</vt:lpstr>
      <vt:lpstr>Relevancia del poder</vt:lpstr>
      <vt:lpstr>Relevancia del poder </vt:lpstr>
      <vt:lpstr>Poder: sobre, para, con y del interior </vt:lpstr>
      <vt:lpstr>Poder: sobre, para, con y del interior</vt:lpstr>
      <vt:lpstr>Poder: sobre, para, con y del interior</vt:lpstr>
      <vt:lpstr>Poder: visible, invisible  y oculto</vt:lpstr>
      <vt:lpstr>Poder: visible,  invisible  y oculto </vt:lpstr>
      <vt:lpstr>Poder visible – el “sí” público</vt:lpstr>
      <vt:lpstr>Poder oculto – el “no” privado</vt:lpstr>
      <vt:lpstr>Poder invisible</vt:lpstr>
      <vt:lpstr>Poder invisible – el “normal”</vt:lpstr>
      <vt:lpstr>El poder opera en todos los niveles</vt:lpstr>
      <vt:lpstr>Cómo el poder se manifiesta en sí mismo </vt:lpstr>
      <vt:lpstr>Ejercicio en grupo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Capacitación en pro de la Voz Módulo 2:  Entre bastidores </dc:title>
  <dc:creator>N Frech</dc:creator>
  <cp:lastModifiedBy>Camila Rodríguez</cp:lastModifiedBy>
  <cp:revision>584</cp:revision>
  <dcterms:created xsi:type="dcterms:W3CDTF">2021-03-16T10:12:50Z</dcterms:created>
  <dcterms:modified xsi:type="dcterms:W3CDTF">2022-03-07T04:15:34Z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0x0101009EE9AC303336F04C920712D31A504716</vt:lpwstr>
  </property>
  <property fmtid="{D5CDD505-2E9C-101B-9397-08002B2CF9AE}" pid="3" name="Order">
    <vt:r8>1059700</vt:r8>
  </property>
  <property fmtid="{D5CDD505-2E9C-101B-9397-08002B2CF9AE}" pid="4" name="_ExtendedDescription">
    <vt:lpwstr/>
  </property>
  <property fmtid="{D5CDD505-2E9C-101B-9397-08002B2CF9AE}" pid="5" name="_SourceUrl">
    <vt:lpwstr/>
  </property>
  <property fmtid="{D5CDD505-2E9C-101B-9397-08002B2CF9AE}" pid="6" name="_SharedFileIndex">
    <vt:lpwstr/>
  </property>
  <property fmtid="{D5CDD505-2E9C-101B-9397-08002B2CF9AE}" pid="7" name="ComplianceAssetId">
    <vt:lpwstr/>
  </property>
</Properties>
</file>