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6" r:id="rId6"/>
    <p:sldId id="277" r:id="rId7"/>
    <p:sldId id="279" r:id="rId8"/>
    <p:sldId id="280" r:id="rId9"/>
    <p:sldId id="295" r:id="rId10"/>
    <p:sldId id="281" r:id="rId11"/>
    <p:sldId id="282" r:id="rId12"/>
    <p:sldId id="283" r:id="rId13"/>
    <p:sldId id="284" r:id="rId14"/>
    <p:sldId id="285" r:id="rId15"/>
    <p:sldId id="286" r:id="rId16"/>
    <p:sldId id="296" r:id="rId17"/>
    <p:sldId id="288" r:id="rId18"/>
    <p:sldId id="297" r:id="rId19"/>
    <p:sldId id="300" r:id="rId20"/>
    <p:sldId id="302" r:id="rId21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2ED3A8-DCEF-F7F1-ED96-32DECDFCDAEA}" name="Camila Rodríguez" initials="CR" userId="062712b443915e0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720"/>
    <a:srgbClr val="F24D13"/>
    <a:srgbClr val="BA0A13"/>
    <a:srgbClr val="F26E3F"/>
    <a:srgbClr val="F26330"/>
    <a:srgbClr val="F0EEEB"/>
    <a:srgbClr val="ED0A49"/>
    <a:srgbClr val="EB134F"/>
    <a:srgbClr val="EF2860"/>
    <a:srgbClr val="ED1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6ABD7-32EF-3D69-2FCC-5FEBA04FB6F5}" v="19" dt="2022-09-16T20:13:48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Pardo" userId="S::valentina.pardo@helpage.org::f0b23664-e338-4017-a604-7e9d03f50fc5" providerId="AD" clId="Web-{7416ABD7-32EF-3D69-2FCC-5FEBA04FB6F5}"/>
    <pc:docChg chg="modSld">
      <pc:chgData name="Valentina Pardo" userId="S::valentina.pardo@helpage.org::f0b23664-e338-4017-a604-7e9d03f50fc5" providerId="AD" clId="Web-{7416ABD7-32EF-3D69-2FCC-5FEBA04FB6F5}" dt="2022-09-16T20:13:48.135" v="17" actId="20577"/>
      <pc:docMkLst>
        <pc:docMk/>
      </pc:docMkLst>
      <pc:sldChg chg="modSp">
        <pc:chgData name="Valentina Pardo" userId="S::valentina.pardo@helpage.org::f0b23664-e338-4017-a604-7e9d03f50fc5" providerId="AD" clId="Web-{7416ABD7-32EF-3D69-2FCC-5FEBA04FB6F5}" dt="2022-09-16T20:13:48.135" v="17" actId="20577"/>
        <pc:sldMkLst>
          <pc:docMk/>
          <pc:sldMk cId="994992640" sldId="283"/>
        </pc:sldMkLst>
        <pc:spChg chg="mod">
          <ac:chgData name="Valentina Pardo" userId="S::valentina.pardo@helpage.org::f0b23664-e338-4017-a604-7e9d03f50fc5" providerId="AD" clId="Web-{7416ABD7-32EF-3D69-2FCC-5FEBA04FB6F5}" dt="2022-09-16T20:13:48.135" v="17" actId="20577"/>
          <ac:spMkLst>
            <pc:docMk/>
            <pc:sldMk cId="994992640" sldId="283"/>
            <ac:spMk id="7" creationId="{66B0BFD3-73CB-9549-BC40-14EFB9C89BA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1042804-9953-4DF9-8C2C-82FDD38459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987750-622B-403A-B57D-EDF9B92658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3C7C-7092-45F0-B10F-2CBFE5E602BA}" type="datetimeFigureOut">
              <a:rPr lang="es-CO" smtClean="0"/>
              <a:t>16/09/2022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ABAF36-5F0C-4F61-8432-91515EDC1A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4DFBA1-2396-41DE-A653-26E062DC77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FE00-1024-4C20-ADCB-39A4FBAC43C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772C-0790-2C42-9F74-AF586204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EF643A4-76F0-419D-90E5-12EBEB9C2072}"/>
              </a:ext>
            </a:extLst>
          </p:cNvPr>
          <p:cNvSpPr txBox="1">
            <a:spLocks/>
          </p:cNvSpPr>
          <p:nvPr userDrawn="1"/>
        </p:nvSpPr>
        <p:spPr>
          <a:xfrm>
            <a:off x="431999" y="6984000"/>
            <a:ext cx="4688639" cy="29750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@ HelpAge International 2021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450743" cy="6996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– 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B18921-EEA3-FB4F-A88A-AD7B062E8FBB}"/>
              </a:ext>
            </a:extLst>
          </p:cNvPr>
          <p:cNvSpPr txBox="1">
            <a:spLocks/>
          </p:cNvSpPr>
          <p:nvPr userDrawn="1"/>
        </p:nvSpPr>
        <p:spPr>
          <a:xfrm>
            <a:off x="431999" y="6984000"/>
            <a:ext cx="4688639" cy="29750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@ HelpAge International 2021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E13325A-8360-4524-88C8-6B9ED784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/>
              <a:t>Capacitación</a:t>
            </a:r>
            <a:r>
              <a:rPr lang="en-US"/>
              <a:t> </a:t>
            </a:r>
            <a:r>
              <a:rPr lang="es-CO"/>
              <a:t>en</a:t>
            </a:r>
            <a:r>
              <a:rPr lang="en-US"/>
              <a:t> pro de la </a:t>
            </a:r>
            <a:r>
              <a:rPr lang="es-CO"/>
              <a:t>Voz</a:t>
            </a:r>
            <a:r>
              <a:rPr lang="en-US"/>
              <a:t> </a:t>
            </a:r>
          </a:p>
          <a:p>
            <a:r>
              <a:rPr lang="es-CO" noProof="0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Introducción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1B2E2C-EFB6-C148-8441-14E04362B922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4688640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45CBD4C-EF39-45F3-A169-9D6D4B6D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/>
              <a:t>Capacitación</a:t>
            </a:r>
            <a:r>
              <a:rPr lang="en-US"/>
              <a:t> </a:t>
            </a:r>
            <a:r>
              <a:rPr lang="es-CO"/>
              <a:t>en</a:t>
            </a:r>
            <a:r>
              <a:rPr lang="en-US"/>
              <a:t> pro de la </a:t>
            </a:r>
            <a:r>
              <a:rPr lang="es-CO"/>
              <a:t>Voz</a:t>
            </a:r>
            <a:r>
              <a:rPr lang="en-US"/>
              <a:t> </a:t>
            </a:r>
          </a:p>
          <a:p>
            <a:r>
              <a:rPr lang="es-CO" noProof="0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Introducción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Voice training </a:t>
            </a:r>
          </a:p>
          <a:p>
            <a:r>
              <a:rPr lang="en-GB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CO" noProof="0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en pro de la </a:t>
            </a:r>
            <a:r>
              <a:rPr lang="es-CO" noProof="0">
                <a:solidFill>
                  <a:schemeClr val="tx2"/>
                </a:solidFill>
              </a:rPr>
              <a:t>Voz</a:t>
            </a:r>
          </a:p>
          <a:p>
            <a:r>
              <a:rPr lang="es-CO" noProof="0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 noProof="0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 noProof="0">
                <a:solidFill>
                  <a:schemeClr val="accent3"/>
                </a:solidFill>
              </a:rPr>
              <a:t>Voz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4469784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EB81D6-8B7D-6C4E-AB5E-BA5C207EBB00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4056873" cy="36682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0B29E8-B2E3-4FE9-B6B6-2464F7B2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CO" noProof="0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en pro de la </a:t>
            </a:r>
            <a:r>
              <a:rPr lang="es-CO" noProof="0">
                <a:solidFill>
                  <a:schemeClr val="tx2"/>
                </a:solidFill>
              </a:rPr>
              <a:t>Voz</a:t>
            </a:r>
          </a:p>
          <a:p>
            <a:r>
              <a:rPr lang="es-CO" noProof="0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 noProof="0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 noProof="0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training </a:t>
            </a:r>
          </a:p>
          <a:p>
            <a:r>
              <a:rPr lang="en-GB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8665F7-21ED-D346-AF84-2BFE65F2C187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72875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10015185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Voice training</a:t>
            </a:r>
          </a:p>
          <a:p>
            <a:r>
              <a:rPr lang="en-GB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4419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l" defTabSz="801929" rtl="0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l" defTabSz="801929" rtl="0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>
                <a:solidFill>
                  <a:schemeClr val="accent4"/>
                </a:solidFill>
              </a:rPr>
              <a:t>Capacitación en pro de la Voz</a:t>
            </a:r>
            <a:br>
              <a:rPr lang="es-CO"/>
            </a:br>
            <a:r>
              <a:rPr lang="es-CO"/>
              <a:t>Module 1:</a:t>
            </a:r>
            <a:br>
              <a:rPr lang="es-CO"/>
            </a:br>
            <a:r>
              <a:rPr lang="es-CO"/>
              <a:t>Introducción</a:t>
            </a:r>
            <a:br>
              <a:rPr lang="es-CO"/>
            </a:br>
            <a:r>
              <a:rPr lang="es-CO"/>
              <a:t>a la Voz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z="900" smtClean="0">
                <a:latin typeface="Lexia" panose="02000503040000020003" pitchFamily="2" charset="0"/>
              </a:rPr>
              <a:t>1</a:t>
            </a:fld>
            <a:endParaRPr lang="en-US" sz="900">
              <a:latin typeface="Lexia" panose="0200050304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2DD49-7C1B-1F48-9974-DD93C7AF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" b="184"/>
          <a:stretch/>
        </p:blipFill>
        <p:spPr>
          <a:xfrm>
            <a:off x="431812" y="432000"/>
            <a:ext cx="4722079" cy="64433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E30A259-A4E1-414F-B05C-E3BE7679BAE0}"/>
              </a:ext>
            </a:extLst>
          </p:cNvPr>
          <p:cNvSpPr txBox="1">
            <a:spLocks/>
          </p:cNvSpPr>
          <p:nvPr/>
        </p:nvSpPr>
        <p:spPr>
          <a:xfrm rot="16200000">
            <a:off x="-899003" y="1927324"/>
            <a:ext cx="2972046" cy="18766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>
                <a:solidFill>
                  <a:schemeClr val="bg1"/>
                </a:solidFill>
              </a:rPr>
              <a:t>Malik </a:t>
            </a:r>
            <a:r>
              <a:rPr lang="en-GB" sz="800" err="1">
                <a:solidFill>
                  <a:schemeClr val="bg1"/>
                </a:solidFill>
              </a:rPr>
              <a:t>Alymkulov</a:t>
            </a:r>
            <a:r>
              <a:rPr lang="en-GB" sz="800">
                <a:solidFill>
                  <a:schemeClr val="bg1"/>
                </a:solidFill>
              </a:rPr>
              <a:t>/</a:t>
            </a:r>
            <a:r>
              <a:rPr lang="en-GB" sz="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99375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E5CA-64CC-2B40-80AA-5DBDC1D5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Discusión grupal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3029-67A1-9A47-87FF-EFA8BCA2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341886" cy="4796544"/>
          </a:xfrm>
        </p:spPr>
        <p:txBody>
          <a:bodyPr/>
          <a:lstStyle/>
          <a:p>
            <a:pPr lvl="3"/>
            <a:r>
              <a:rPr lang="es-CO"/>
              <a:t>¿Qué viene a su mente cuando piensa en la palabra “Voz” (con relación a una comunidad o un individuo)?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CEDCD-A6DA-324C-A1F6-EFA57FD1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72CB4EB-BEA2-6440-809E-F22A1627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806" y="3840536"/>
            <a:ext cx="3429794" cy="260410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9D4A0E-0DBE-41E1-8B69-CB5A9E6496F2}"/>
              </a:ext>
            </a:extLst>
          </p:cNvPr>
          <p:cNvSpPr txBox="1">
            <a:spLocks/>
          </p:cNvSpPr>
          <p:nvPr/>
        </p:nvSpPr>
        <p:spPr>
          <a:xfrm>
            <a:off x="432000" y="478137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en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112588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CO"/>
              <a:t>Relacionar la Voz con la Estrategia 2030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F7E784-9AB3-46EB-AE01-4F4FE72148D2}"/>
              </a:ext>
            </a:extLst>
          </p:cNvPr>
          <p:cNvSpPr txBox="1">
            <a:spLocks/>
          </p:cNvSpPr>
          <p:nvPr/>
        </p:nvSpPr>
        <p:spPr>
          <a:xfrm>
            <a:off x="432000" y="469476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en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102339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33C7-8E7C-C241-8B86-53670D42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/>
              <a:t>¿Cómo se ajusta esta capacitación al enfoque más reciente de la organización?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000E-DF37-FF48-9316-A776591A4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68000"/>
            <a:ext cx="9440420" cy="1365787"/>
          </a:xfrm>
        </p:spPr>
        <p:txBody>
          <a:bodyPr>
            <a:noAutofit/>
          </a:bodyPr>
          <a:lstStyle/>
          <a:p>
            <a:pPr lvl="3"/>
            <a:r>
              <a:rPr lang="es-CO"/>
              <a:t>La misión de HelpAge International: Nuestra misión es promover el bienestar y la inclusión de los hombres y las mujeres mayores, así como reducir la pobreza y discriminación en una edad avanzada.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F712E-67D2-6C42-9790-3DD3A70C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5DEA8D-4A43-44E7-B4BB-1043B8D7EDC5}"/>
              </a:ext>
            </a:extLst>
          </p:cNvPr>
          <p:cNvSpPr txBox="1">
            <a:spLocks/>
          </p:cNvSpPr>
          <p:nvPr/>
        </p:nvSpPr>
        <p:spPr>
          <a:xfrm>
            <a:off x="432000" y="478137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55B1324-5B5D-4A9E-BA4B-D43C70CB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02" y="3633787"/>
            <a:ext cx="5486876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CE34-1C63-3C47-B4BD-5B51CBF2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/>
              <a:t>Las tres funciones centrales de</a:t>
            </a:r>
            <a:br>
              <a:rPr lang="es-CO"/>
            </a:br>
            <a:r>
              <a:rPr lang="es-CO"/>
              <a:t>HelpAge International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8A92-BBE1-F64B-A882-8CF51279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68000"/>
            <a:ext cx="3024000" cy="2566379"/>
          </a:xfrm>
          <a:solidFill>
            <a:schemeClr val="accent3"/>
          </a:solidFill>
        </p:spPr>
        <p:txBody>
          <a:bodyPr lIns="72000" tIns="144000" rIns="72000" bIns="72000"/>
          <a:lstStyle/>
          <a:p>
            <a:pPr marL="108000" lvl="3">
              <a:lnSpc>
                <a:spcPts val="2600"/>
              </a:lnSpc>
              <a:buSzPct val="100000"/>
            </a:pPr>
            <a:r>
              <a:rPr lang="es-CO" b="1">
                <a:solidFill>
                  <a:schemeClr val="bg1"/>
                </a:solidFill>
              </a:rPr>
              <a:t>1. Promotor</a:t>
            </a:r>
            <a:br>
              <a:rPr lang="es-CO">
                <a:solidFill>
                  <a:schemeClr val="bg1"/>
                </a:solidFill>
              </a:rPr>
            </a:br>
            <a:r>
              <a:rPr lang="es-CO">
                <a:solidFill>
                  <a:schemeClr val="bg1"/>
                </a:solidFill>
              </a:rPr>
              <a:t>Apoyar a los miembros de la red con financiación, acciones conjuntas y compartiendo aprendizaje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52018-C532-6942-BCD9-34346AC0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93AD53-9116-5749-8BB9-B246836756E5}"/>
              </a:ext>
            </a:extLst>
          </p:cNvPr>
          <p:cNvSpPr txBox="1">
            <a:spLocks/>
          </p:cNvSpPr>
          <p:nvPr/>
        </p:nvSpPr>
        <p:spPr>
          <a:xfrm>
            <a:off x="3634125" y="2268000"/>
            <a:ext cx="3024000" cy="2566378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3">
              <a:lnSpc>
                <a:spcPts val="2600"/>
              </a:lnSpc>
              <a:buSzPct val="100000"/>
            </a:pPr>
            <a:r>
              <a:rPr lang="es-CO" b="1">
                <a:solidFill>
                  <a:schemeClr val="bg1"/>
                </a:solidFill>
              </a:rPr>
              <a:t>2. Coordinador</a:t>
            </a:r>
            <a:br>
              <a:rPr lang="en-US">
                <a:solidFill>
                  <a:schemeClr val="bg1"/>
                </a:solidFill>
              </a:rPr>
            </a:br>
            <a:r>
              <a:rPr lang="es-CO">
                <a:solidFill>
                  <a:schemeClr val="bg1"/>
                </a:solidFill>
              </a:rPr>
              <a:t>Unir y juntar a los involucrados, fomentar el aprendizaje, compartir y colaborar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513D-6995-2243-811C-32E02B6B8080}"/>
              </a:ext>
            </a:extLst>
          </p:cNvPr>
          <p:cNvSpPr txBox="1">
            <a:spLocks/>
          </p:cNvSpPr>
          <p:nvPr/>
        </p:nvSpPr>
        <p:spPr>
          <a:xfrm>
            <a:off x="6824375" y="2268000"/>
            <a:ext cx="3024000" cy="2566378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3">
              <a:lnSpc>
                <a:spcPct val="100000"/>
              </a:lnSpc>
              <a:buSzPct val="100000"/>
            </a:pPr>
            <a:r>
              <a:rPr lang="en-US" b="1">
                <a:solidFill>
                  <a:schemeClr val="bg1"/>
                </a:solidFill>
              </a:rPr>
              <a:t>3</a:t>
            </a:r>
            <a:r>
              <a:rPr lang="es-CO" b="1">
                <a:solidFill>
                  <a:schemeClr val="bg1"/>
                </a:solidFill>
              </a:rPr>
              <a:t>. Líder de opinión  </a:t>
            </a:r>
            <a:r>
              <a:rPr lang="es-CO">
                <a:solidFill>
                  <a:schemeClr val="bg1"/>
                </a:solidFill>
              </a:rPr>
              <a:t>Desarrollar un nuevo pensamiento, junto con soluciones prácticas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484883-0C2F-4463-AF1C-2B24DE1A5C1A}"/>
              </a:ext>
            </a:extLst>
          </p:cNvPr>
          <p:cNvSpPr txBox="1">
            <a:spLocks/>
          </p:cNvSpPr>
          <p:nvPr/>
        </p:nvSpPr>
        <p:spPr>
          <a:xfrm>
            <a:off x="432000" y="478137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249377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7814-A255-6545-8418-5EF6AEE0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56" y="1115036"/>
            <a:ext cx="9238942" cy="699637"/>
          </a:xfrm>
        </p:spPr>
        <p:txBody>
          <a:bodyPr/>
          <a:lstStyle/>
          <a:p>
            <a:r>
              <a:rPr lang="es-CO"/>
              <a:t>Las 10 áreas de interés de la Estrategia 2030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733A1-AD4C-DF43-9611-1AF9764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4EA1B1-9EDD-4AF0-99AF-643B6C5E55F3}"/>
              </a:ext>
            </a:extLst>
          </p:cNvPr>
          <p:cNvSpPr txBox="1">
            <a:spLocks/>
          </p:cNvSpPr>
          <p:nvPr/>
        </p:nvSpPr>
        <p:spPr>
          <a:xfrm>
            <a:off x="432000" y="478137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F3232D4-86B5-468C-BE80-032824EC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36" y="2173665"/>
            <a:ext cx="10079139" cy="32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CO"/>
              <a:t>Conceptos clave subyacentes al trabajo en pro de la Voz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4193D8-E2EC-4C42-AE0B-B69706AAAA88}"/>
              </a:ext>
            </a:extLst>
          </p:cNvPr>
          <p:cNvSpPr txBox="1">
            <a:spLocks/>
          </p:cNvSpPr>
          <p:nvPr/>
        </p:nvSpPr>
        <p:spPr>
          <a:xfrm>
            <a:off x="432000" y="478137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197680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265C49-7038-EE4A-9532-38266750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00224"/>
            <a:ext cx="9827813" cy="684964"/>
          </a:xfrm>
        </p:spPr>
        <p:txBody>
          <a:bodyPr/>
          <a:lstStyle/>
          <a:p>
            <a:r>
              <a:rPr lang="es-CO"/>
              <a:t>Conceptos clave subyacentes al trabajo en pro de la Voz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7238-C048-9E4B-9BFE-4993175B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BEACA-A5FC-3845-A2D5-D78B7D8DC73F}"/>
              </a:ext>
            </a:extLst>
          </p:cNvPr>
          <p:cNvGrpSpPr/>
          <p:nvPr/>
        </p:nvGrpSpPr>
        <p:grpSpPr>
          <a:xfrm>
            <a:off x="320400" y="2112660"/>
            <a:ext cx="9540000" cy="4767371"/>
            <a:chOff x="474952" y="1841311"/>
            <a:chExt cx="9540000" cy="4767371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6FF9615-ED98-4B4C-B488-71CDEC3E286B}"/>
                </a:ext>
              </a:extLst>
            </p:cNvPr>
            <p:cNvSpPr txBox="1">
              <a:spLocks/>
            </p:cNvSpPr>
            <p:nvPr/>
          </p:nvSpPr>
          <p:spPr>
            <a:xfrm>
              <a:off x="1271370" y="3237385"/>
              <a:ext cx="3060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1"/>
                  </a:solidFill>
                </a:rPr>
                <a:t>Capacidad de acción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79ED5F14-DD27-FC4A-A4EE-04151C422F72}"/>
                </a:ext>
              </a:extLst>
            </p:cNvPr>
            <p:cNvSpPr txBox="1">
              <a:spLocks/>
            </p:cNvSpPr>
            <p:nvPr/>
          </p:nvSpPr>
          <p:spPr>
            <a:xfrm>
              <a:off x="1271370" y="4622394"/>
              <a:ext cx="1764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2"/>
                  </a:solidFill>
                </a:rPr>
                <a:t>Autonomía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822826D-F82C-114B-AF64-81AA68AF7D1D}"/>
                </a:ext>
              </a:extLst>
            </p:cNvPr>
            <p:cNvSpPr txBox="1">
              <a:spLocks/>
            </p:cNvSpPr>
            <p:nvPr/>
          </p:nvSpPr>
          <p:spPr>
            <a:xfrm>
              <a:off x="3145432" y="6061108"/>
              <a:ext cx="1764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3"/>
                  </a:solidFill>
                </a:rPr>
                <a:t>Ciudadanía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20D5F7CD-98BB-314F-86E5-F6AD03768C4D}"/>
                </a:ext>
              </a:extLst>
            </p:cNvPr>
            <p:cNvSpPr txBox="1">
              <a:spLocks/>
            </p:cNvSpPr>
            <p:nvPr/>
          </p:nvSpPr>
          <p:spPr>
            <a:xfrm>
              <a:off x="1955370" y="2556011"/>
              <a:ext cx="2160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tx2"/>
                  </a:solidFill>
                </a:rPr>
                <a:t>Participación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D0CDAD2-6826-AF4E-8C00-0B5517BCF1EF}"/>
                </a:ext>
              </a:extLst>
            </p:cNvPr>
            <p:cNvSpPr txBox="1">
              <a:spLocks/>
            </p:cNvSpPr>
            <p:nvPr/>
          </p:nvSpPr>
          <p:spPr>
            <a:xfrm>
              <a:off x="5054795" y="6061108"/>
              <a:ext cx="2664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1"/>
                  </a:solidFill>
                </a:rPr>
                <a:t>Empoderamiento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756CA15-1670-2146-8874-2576683B0FBF}"/>
                </a:ext>
              </a:extLst>
            </p:cNvPr>
            <p:cNvSpPr txBox="1">
              <a:spLocks/>
            </p:cNvSpPr>
            <p:nvPr/>
          </p:nvSpPr>
          <p:spPr>
            <a:xfrm>
              <a:off x="8142142" y="4620155"/>
              <a:ext cx="1015777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2"/>
                  </a:solidFill>
                </a:rPr>
                <a:t>Poder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7AD4A978-8530-2D4F-A0A4-4FACC69CDD75}"/>
                </a:ext>
              </a:extLst>
            </p:cNvPr>
            <p:cNvSpPr txBox="1">
              <a:spLocks/>
            </p:cNvSpPr>
            <p:nvPr/>
          </p:nvSpPr>
          <p:spPr>
            <a:xfrm>
              <a:off x="5914552" y="5344651"/>
              <a:ext cx="228745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3"/>
                  </a:solidFill>
                </a:rPr>
                <a:t>Independencia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97CF220A-7FDA-6242-B3EF-1FDD4F0F33FF}"/>
                </a:ext>
              </a:extLst>
            </p:cNvPr>
            <p:cNvSpPr txBox="1">
              <a:spLocks/>
            </p:cNvSpPr>
            <p:nvPr/>
          </p:nvSpPr>
          <p:spPr>
            <a:xfrm>
              <a:off x="4102843" y="1861771"/>
              <a:ext cx="4248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tx2"/>
                  </a:solidFill>
                </a:rPr>
                <a:t>Enfoque basado en derechos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68A91848-6330-3A43-B9CC-F1A50B1F4971}"/>
                </a:ext>
              </a:extLst>
            </p:cNvPr>
            <p:cNvSpPr txBox="1">
              <a:spLocks/>
            </p:cNvSpPr>
            <p:nvPr/>
          </p:nvSpPr>
          <p:spPr>
            <a:xfrm>
              <a:off x="4258030" y="2543130"/>
              <a:ext cx="4392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1"/>
                  </a:solidFill>
                </a:rPr>
                <a:t>Gobernanza y buena gestión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474A5995-7105-D54E-B84C-44CBDC37E175}"/>
                </a:ext>
              </a:extLst>
            </p:cNvPr>
            <p:cNvSpPr txBox="1">
              <a:spLocks/>
            </p:cNvSpPr>
            <p:nvPr/>
          </p:nvSpPr>
          <p:spPr>
            <a:xfrm>
              <a:off x="4451927" y="3244541"/>
              <a:ext cx="4896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2"/>
                  </a:solidFill>
                </a:rPr>
                <a:t>Espacios (formales e informales)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B61E647C-B506-3140-BD79-E342CD84FE59}"/>
                </a:ext>
              </a:extLst>
            </p:cNvPr>
            <p:cNvSpPr txBox="1">
              <a:spLocks/>
            </p:cNvSpPr>
            <p:nvPr/>
          </p:nvSpPr>
          <p:spPr>
            <a:xfrm>
              <a:off x="474952" y="3934587"/>
              <a:ext cx="9540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3"/>
                  </a:solidFill>
                </a:rPr>
                <a:t>Responsabilidad, capacidad de respuesta y rendición de cuentas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C99B8262-848E-4B4A-98FD-69402551EF79}"/>
                </a:ext>
              </a:extLst>
            </p:cNvPr>
            <p:cNvSpPr txBox="1">
              <a:spLocks/>
            </p:cNvSpPr>
            <p:nvPr/>
          </p:nvSpPr>
          <p:spPr>
            <a:xfrm>
              <a:off x="2155459" y="5341751"/>
              <a:ext cx="3599945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tx2"/>
                  </a:solidFill>
                </a:rPr>
                <a:t>Acceso a la información 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0C84E518-0592-504F-B873-D3727D036CF2}"/>
                </a:ext>
              </a:extLst>
            </p:cNvPr>
            <p:cNvSpPr txBox="1">
              <a:spLocks/>
            </p:cNvSpPr>
            <p:nvPr/>
          </p:nvSpPr>
          <p:spPr>
            <a:xfrm>
              <a:off x="3145432" y="4622394"/>
              <a:ext cx="4861696" cy="547200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ES" b="1">
                  <a:solidFill>
                    <a:schemeClr val="accent1"/>
                  </a:solidFill>
                </a:rPr>
                <a:t>Defensa y acciones de campaña</a:t>
              </a:r>
              <a:endParaRPr lang="es-CO" b="1">
                <a:solidFill>
                  <a:schemeClr val="accent1"/>
                </a:solidFill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67FAD882-F34E-4B46-B36D-5CCAB1FE2BD7}"/>
                </a:ext>
              </a:extLst>
            </p:cNvPr>
            <p:cNvSpPr txBox="1">
              <a:spLocks/>
            </p:cNvSpPr>
            <p:nvPr/>
          </p:nvSpPr>
          <p:spPr>
            <a:xfrm>
              <a:off x="2335432" y="1841311"/>
              <a:ext cx="162000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es-CO" b="1">
                  <a:solidFill>
                    <a:schemeClr val="accent2"/>
                  </a:solidFill>
                </a:rPr>
                <a:t>Liderazgo</a:t>
              </a:r>
            </a:p>
          </p:txBody>
        </p:sp>
      </p:grp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E9B64D9-90C2-467C-8874-FC0B407A06A3}"/>
              </a:ext>
            </a:extLst>
          </p:cNvPr>
          <p:cNvSpPr txBox="1">
            <a:spLocks/>
          </p:cNvSpPr>
          <p:nvPr/>
        </p:nvSpPr>
        <p:spPr>
          <a:xfrm>
            <a:off x="432000" y="478137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227442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CO"/>
              <a:t>Cierre del Módulo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1B7F921-02E5-480A-B79C-801A225738E5}"/>
              </a:ext>
            </a:extLst>
          </p:cNvPr>
          <p:cNvSpPr txBox="1">
            <a:spLocks/>
          </p:cNvSpPr>
          <p:nvPr/>
        </p:nvSpPr>
        <p:spPr>
          <a:xfrm>
            <a:off x="432000" y="478137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42170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A60E-D423-1946-894E-5A615429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Módulo 1: Introducción a la Voz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AE2-C161-D848-BF88-0DE0E1CC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223444" cy="4796544"/>
          </a:xfrm>
        </p:spPr>
        <p:txBody>
          <a:bodyPr/>
          <a:lstStyle/>
          <a:p>
            <a:pPr lvl="3"/>
            <a:endParaRPr lang="es-CO"/>
          </a:p>
          <a:p>
            <a:pPr lvl="3"/>
            <a:r>
              <a:rPr lang="es-CO"/>
              <a:t>El kit de instrumentos para la capacitación en pro de la Voz se desarrolló para capacitar al personal de HelpAge y a los miembros de la red, con el objetivo de que entiendan los elementos clave del marco de la Voz y los conceptos que lo subyacen. También, busca fortalecer sus habilidades para implementar actividades relacionadas con la Voz. </a:t>
            </a:r>
          </a:p>
          <a:p>
            <a:pPr lvl="3"/>
            <a:r>
              <a:rPr lang="es-CO" b="1"/>
              <a:t>Este es el primero de cuatro módulos en PowerPoint diseñados para acompañar la guía del facilitador durante el trabajo en las distintas sesiones. El Módulo 1 es un módulo introductorio que aborda los objetivos de la capacitación y los conceptos clave.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076C4-3015-7F43-9DB2-0F7B715D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/>
              <a:t>Capacitación</a:t>
            </a:r>
            <a:r>
              <a:rPr lang="en-US"/>
              <a:t> </a:t>
            </a:r>
            <a:r>
              <a:rPr lang="es-CO"/>
              <a:t>en</a:t>
            </a:r>
            <a:r>
              <a:rPr lang="en-US"/>
              <a:t> pro de la </a:t>
            </a:r>
            <a:r>
              <a:rPr lang="es-CO"/>
              <a:t>Voz</a:t>
            </a:r>
            <a:r>
              <a:rPr lang="en-US"/>
              <a:t> 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Introducción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1510D-DFDA-2E4D-8D5F-DD67F35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5F5092-F0FB-AF40-B19C-A76B5D33ABF2}"/>
              </a:ext>
            </a:extLst>
          </p:cNvPr>
          <p:cNvSpPr/>
          <p:nvPr/>
        </p:nvSpPr>
        <p:spPr>
          <a:xfrm>
            <a:off x="432000" y="1799999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CA60E-D423-1946-894E-5A615429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Módulo 1: Esquema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AE2-C161-D848-BF88-0DE0E1CC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016000"/>
            <a:ext cx="677068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Objetivos de la capacitación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Destinatarios clave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¿De dónde venimos? ¿En qué punto estamos?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Conceptos clave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1510D-DFDA-2E4D-8D5F-DD67F35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6329023-A87E-44D3-A2B1-B5F4082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/>
              <a:t>Capacitación</a:t>
            </a:r>
            <a:r>
              <a:rPr lang="en-US"/>
              <a:t> </a:t>
            </a:r>
            <a:r>
              <a:rPr lang="es-CO"/>
              <a:t>en</a:t>
            </a:r>
            <a:r>
              <a:rPr lang="en-US"/>
              <a:t> pro de la </a:t>
            </a:r>
            <a:r>
              <a:rPr lang="es-CO"/>
              <a:t>Voz</a:t>
            </a:r>
            <a:r>
              <a:rPr lang="en-US"/>
              <a:t> 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Introducción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15435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CO"/>
              <a:t>Objetivos y expectativas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19D1EB-7BF9-4212-9372-68D29B19E825}"/>
              </a:ext>
            </a:extLst>
          </p:cNvPr>
          <p:cNvSpPr txBox="1">
            <a:spLocks/>
          </p:cNvSpPr>
          <p:nvPr/>
        </p:nvSpPr>
        <p:spPr>
          <a:xfrm>
            <a:off x="432001" y="435473"/>
            <a:ext cx="2596089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en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353246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0FDBD4-0890-FC42-BDA2-C34FA626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Objetivos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2593E-2A67-3F4A-B675-19F0CBA1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315000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Comprender lo que es la Voz para HelpAge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Comprender los conceptos que subyacen al marco de la Voz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Explorar los enfoques clave de Voz y responsabilidad social (en particular para las actividades de proyectos)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Familiarizarse con las herramientas y los enfoques para la </a:t>
            </a:r>
            <a:r>
              <a:rPr lang="es-CO" err="1"/>
              <a:t>planeanción</a:t>
            </a:r>
            <a:r>
              <a:rPr lang="es-CO"/>
              <a:t> y el </a:t>
            </a:r>
            <a:r>
              <a:rPr lang="es-CO" err="1"/>
              <a:t>monitorieo</a:t>
            </a:r>
            <a:r>
              <a:rPr lang="es-CO"/>
              <a:t> de proyectos enfocados en el marco de la Voz: seguimiento, evaluación y aprendizaje.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CE943-4D50-B64F-BBE1-BCE4641B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C1C4CA76-E35F-8A4C-AB9C-29F1C5D7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18" y="1831797"/>
            <a:ext cx="1937449" cy="237381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38B2B6-E5EB-4213-8BB6-F286E67487D9}"/>
              </a:ext>
            </a:extLst>
          </p:cNvPr>
          <p:cNvSpPr txBox="1">
            <a:spLocks/>
          </p:cNvSpPr>
          <p:nvPr/>
        </p:nvSpPr>
        <p:spPr>
          <a:xfrm>
            <a:off x="432000" y="435473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en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1621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CO"/>
              <a:t>Destinatarios clave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111B14-3B11-4F68-B6AC-4DE800302DA4}"/>
              </a:ext>
            </a:extLst>
          </p:cNvPr>
          <p:cNvSpPr txBox="1">
            <a:spLocks/>
          </p:cNvSpPr>
          <p:nvPr/>
        </p:nvSpPr>
        <p:spPr>
          <a:xfrm>
            <a:off x="432000" y="434003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52950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CB5C-1699-CC4D-8641-91DAC267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Destinatarios clave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1E1E-087C-854F-95B9-731B13E99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Personal de HelpAge International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Personal de los miembros de la Red Global de HelpAge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Miembros de las asociaciones de personas mayores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Plataformas nacionales y federaciones de personas mayores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Organizaciones comunitarias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Representantes del gobierno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DBE21-894C-FE41-A3D3-ED04B00B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5F5FEB4-7147-4B43-93DC-CA781016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05" y="3970336"/>
            <a:ext cx="2794861" cy="2163763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1BBA8C-F54D-4CCF-85E4-785038310F6E}"/>
              </a:ext>
            </a:extLst>
          </p:cNvPr>
          <p:cNvSpPr txBox="1">
            <a:spLocks/>
          </p:cNvSpPr>
          <p:nvPr/>
        </p:nvSpPr>
        <p:spPr>
          <a:xfrm>
            <a:off x="432000" y="434003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167788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CO"/>
              <a:t>Comprender la Voz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5B34F-C6EB-48D4-A526-04B726B13A37}"/>
              </a:ext>
            </a:extLst>
          </p:cNvPr>
          <p:cNvSpPr txBox="1">
            <a:spLocks/>
          </p:cNvSpPr>
          <p:nvPr/>
        </p:nvSpPr>
        <p:spPr>
          <a:xfrm>
            <a:off x="432000" y="435473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s-CO">
                <a:solidFill>
                  <a:schemeClr val="tx2"/>
                </a:solidFill>
              </a:rPr>
              <a:t>en</a:t>
            </a:r>
            <a:r>
              <a:rPr lang="en-US">
                <a:solidFill>
                  <a:schemeClr val="tx2"/>
                </a:solidFill>
              </a:rPr>
              <a:t>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20235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F1E6D4-EA50-0A4A-B8BD-B49ADEE0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987436"/>
            <a:ext cx="9870419" cy="768193"/>
          </a:xfrm>
        </p:spPr>
        <p:txBody>
          <a:bodyPr/>
          <a:lstStyle/>
          <a:p>
            <a:r>
              <a:rPr lang="es-CO"/>
              <a:t>¿De dónde venimos? </a:t>
            </a:r>
            <a:br>
              <a:rPr lang="es-CO"/>
            </a:br>
            <a:r>
              <a:rPr lang="es-CO"/>
              <a:t>¿En qué punto estamos?</a:t>
            </a:r>
            <a:br>
              <a:rPr lang="en-GB"/>
            </a:b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B0BFD3-73CB-9549-BC40-14EFB9C8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901393"/>
            <a:ext cx="9902848" cy="4995176"/>
          </a:xfrm>
        </p:spPr>
        <p:txBody>
          <a:bodyPr>
            <a:noAutofit/>
          </a:bodyPr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HelpAge International y los miembros de la red han estado implementando actividades en pro de la Voz por años. Este trabajo ha fundamentado al marco de la Voz.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En HelpAge, utilizamos la palabra “Voz” como término general que abarca la participación, el empoderamiento, la capacidad de acción, la autonomía y la responsabilidad.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En 2020, consultamos a las personas mayores sobre cómo su capacidad de ejercer su voz se ha visto afectada por la pandemia de COVID-19.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La Estrategia 2030 de HelpAge International incluye la Voz como un componente clave.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/>
              <a:t>El trabajo en pro de la Voz se enfoca en la inclusión, desafiando al edadismo y abordando la diversidad.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E597B-D35A-E84B-9CAF-022FE736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71B1B4-78AB-41B4-823B-528D9CA33C1B}"/>
              </a:ext>
            </a:extLst>
          </p:cNvPr>
          <p:cNvSpPr txBox="1">
            <a:spLocks/>
          </p:cNvSpPr>
          <p:nvPr/>
        </p:nvSpPr>
        <p:spPr>
          <a:xfrm>
            <a:off x="432000" y="435473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>
                <a:solidFill>
                  <a:schemeClr val="tx2"/>
                </a:solidFill>
              </a:rPr>
              <a:t>Capacitación</a:t>
            </a:r>
            <a:r>
              <a:rPr lang="en-US">
                <a:solidFill>
                  <a:schemeClr val="tx2"/>
                </a:solidFill>
              </a:rPr>
              <a:t> en pro de la </a:t>
            </a:r>
            <a:r>
              <a:rPr lang="es-CO">
                <a:solidFill>
                  <a:schemeClr val="tx2"/>
                </a:solidFill>
              </a:rPr>
              <a:t>Voz</a:t>
            </a:r>
          </a:p>
          <a:p>
            <a:r>
              <a:rPr lang="es-CO">
                <a:solidFill>
                  <a:schemeClr val="accent3"/>
                </a:solidFill>
              </a:rPr>
              <a:t>Módulo</a:t>
            </a:r>
            <a:r>
              <a:rPr lang="en-GB">
                <a:solidFill>
                  <a:schemeClr val="accent3"/>
                </a:solidFill>
              </a:rPr>
              <a:t> 1: </a:t>
            </a:r>
            <a:r>
              <a:rPr lang="es-CO">
                <a:solidFill>
                  <a:schemeClr val="accent3"/>
                </a:solidFill>
              </a:rPr>
              <a:t>Introducción</a:t>
            </a:r>
            <a:r>
              <a:rPr lang="en-GB">
                <a:solidFill>
                  <a:schemeClr val="accent3"/>
                </a:solidFill>
              </a:rPr>
              <a:t> a la </a:t>
            </a:r>
            <a:r>
              <a:rPr lang="es-CO">
                <a:solidFill>
                  <a:schemeClr val="accent3"/>
                </a:solidFill>
              </a:rPr>
              <a:t>Voz</a:t>
            </a:r>
          </a:p>
        </p:txBody>
      </p:sp>
    </p:spTree>
    <p:extLst>
      <p:ext uri="{BB962C8B-B14F-4D97-AF65-F5344CB8AC3E}">
        <p14:creationId xmlns:p14="http://schemas.microsoft.com/office/powerpoint/2010/main" val="99499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CBF5AAFBFAB43A63C20FC60A27745" ma:contentTypeVersion="17" ma:contentTypeDescription="Create a new document." ma:contentTypeScope="" ma:versionID="0fd599c9d5d9a887c6373d12275514e2">
  <xsd:schema xmlns:xsd="http://www.w3.org/2001/XMLSchema" xmlns:xs="http://www.w3.org/2001/XMLSchema" xmlns:p="http://schemas.microsoft.com/office/2006/metadata/properties" xmlns:ns2="05c251ed-a556-43a1-a48c-a20eb278878d" xmlns:ns3="ba24b7fe-db22-46df-b88b-dd5d1f3486b7" targetNamespace="http://schemas.microsoft.com/office/2006/metadata/properties" ma:root="true" ma:fieldsID="a2f8e13959dc949094f0bc4923f4d23c" ns2:_="" ns3:_="">
    <xsd:import namespace="05c251ed-a556-43a1-a48c-a20eb278878d"/>
    <xsd:import namespace="ba24b7fe-db22-46df-b88b-dd5d1f348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251ed-a556-43a1-a48c-a20eb2788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40b10c-e8d8-4627-bfbe-723fbe7b52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4b7fe-db22-46df-b88b-dd5d1f348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a4a1f-58af-4356-8059-4736e30037a6}" ma:internalName="TaxCatchAll" ma:showField="CatchAllData" ma:web="ba24b7fe-db22-46df-b88b-dd5d1f348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4b7fe-db22-46df-b88b-dd5d1f3486b7" xsi:nil="true"/>
    <Date xmlns="05c251ed-a556-43a1-a48c-a20eb278878d" xsi:nil="true"/>
    <lcf76f155ced4ddcb4097134ff3c332f xmlns="05c251ed-a556-43a1-a48c-a20eb278878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79B93E-559C-4C3F-8B24-AB123DF0BA72}"/>
</file>

<file path=customXml/itemProps2.xml><?xml version="1.0" encoding="utf-8"?>
<ds:datastoreItem xmlns:ds="http://schemas.openxmlformats.org/officeDocument/2006/customXml" ds:itemID="{90412393-E753-4E01-BC23-3B5B2B5422B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29862E-4591-4C13-86D9-D2C6481ECE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Capacitación en pro de la Voz Module 1: Introducción a la Voz</vt:lpstr>
      <vt:lpstr>Módulo 1: Introducción a la Voz </vt:lpstr>
      <vt:lpstr>Módulo 1: Esquema</vt:lpstr>
      <vt:lpstr>Objetivos y expectativas</vt:lpstr>
      <vt:lpstr>Objetivos</vt:lpstr>
      <vt:lpstr>Destinatarios clave</vt:lpstr>
      <vt:lpstr>Destinatarios clave</vt:lpstr>
      <vt:lpstr>Comprender la Voz</vt:lpstr>
      <vt:lpstr>¿De dónde venimos?  ¿En qué punto estamos? </vt:lpstr>
      <vt:lpstr>Discusión grupal</vt:lpstr>
      <vt:lpstr>Relacionar la Voz con la Estrategia 2030</vt:lpstr>
      <vt:lpstr>¿Cómo se ajusta esta capacitación al enfoque más reciente de la organización?</vt:lpstr>
      <vt:lpstr>Las tres funciones centrales de HelpAge International</vt:lpstr>
      <vt:lpstr>Las 10 áreas de interés de la Estrategia 2030</vt:lpstr>
      <vt:lpstr>Conceptos clave subyacentes al trabajo en pro de la Voz</vt:lpstr>
      <vt:lpstr>Conceptos clave subyacentes al trabajo en pro de la Voz</vt:lpstr>
      <vt:lpstr>Cierre del Módulo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Frech</dc:creator>
  <cp:revision>1</cp:revision>
  <dcterms:created xsi:type="dcterms:W3CDTF">2021-03-16T10:12:50Z</dcterms:created>
  <dcterms:modified xsi:type="dcterms:W3CDTF">2022-09-16T20:14:02Z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</Properties>
</file>