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sldIdLst>
    <p:sldId id="410" r:id="rId2"/>
    <p:sldId id="413" r:id="rId3"/>
    <p:sldId id="339" r:id="rId4"/>
    <p:sldId id="340" r:id="rId5"/>
    <p:sldId id="290" r:id="rId6"/>
    <p:sldId id="342" r:id="rId7"/>
    <p:sldId id="343" r:id="rId8"/>
    <p:sldId id="415" r:id="rId9"/>
    <p:sldId id="344" r:id="rId10"/>
    <p:sldId id="345" r:id="rId11"/>
    <p:sldId id="346" r:id="rId12"/>
    <p:sldId id="347" r:id="rId13"/>
    <p:sldId id="348" r:id="rId14"/>
    <p:sldId id="349" r:id="rId15"/>
    <p:sldId id="350" r:id="rId16"/>
    <p:sldId id="352" r:id="rId17"/>
    <p:sldId id="353" r:id="rId18"/>
    <p:sldId id="354" r:id="rId19"/>
    <p:sldId id="355" r:id="rId20"/>
    <p:sldId id="356" r:id="rId21"/>
    <p:sldId id="357" r:id="rId22"/>
    <p:sldId id="358" r:id="rId23"/>
    <p:sldId id="359" r:id="rId24"/>
    <p:sldId id="360" r:id="rId25"/>
    <p:sldId id="291" r:id="rId26"/>
    <p:sldId id="361" r:id="rId27"/>
    <p:sldId id="362" r:id="rId28"/>
    <p:sldId id="363" r:id="rId29"/>
    <p:sldId id="364" r:id="rId30"/>
    <p:sldId id="365" r:id="rId31"/>
    <p:sldId id="366" r:id="rId32"/>
    <p:sldId id="367" r:id="rId33"/>
    <p:sldId id="414" r:id="rId34"/>
    <p:sldId id="369" r:id="rId35"/>
    <p:sldId id="370" r:id="rId36"/>
    <p:sldId id="371" r:id="rId37"/>
    <p:sldId id="372" r:id="rId38"/>
    <p:sldId id="373" r:id="rId39"/>
    <p:sldId id="374" r:id="rId40"/>
    <p:sldId id="375" r:id="rId41"/>
    <p:sldId id="376" r:id="rId42"/>
    <p:sldId id="377" r:id="rId43"/>
    <p:sldId id="292"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350"/>
    <a:srgbClr val="BB0F18"/>
    <a:srgbClr val="F25821"/>
    <a:srgbClr val="938671"/>
    <a:srgbClr val="91836D"/>
    <a:srgbClr val="F07F56"/>
    <a:srgbClr val="EF825A"/>
    <a:srgbClr val="EC517B"/>
    <a:srgbClr val="EC3769"/>
    <a:srgbClr val="E9E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5" autoAdjust="0"/>
    <p:restoredTop sz="94694"/>
  </p:normalViewPr>
  <p:slideViewPr>
    <p:cSldViewPr snapToGrid="0" snapToObjects="1">
      <p:cViewPr>
        <p:scale>
          <a:sx n="109" d="100"/>
          <a:sy n="109" d="100"/>
        </p:scale>
        <p:origin x="144" y="75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Stovell" userId="d576cdd5-283b-41f1-8a8d-b62adbd2f51b" providerId="ADAL" clId="{074CB282-2096-4B31-B733-A3FF5A8BEB21}"/>
    <pc:docChg chg="modSld">
      <pc:chgData name="Jemma Stovell" userId="d576cdd5-283b-41f1-8a8d-b62adbd2f51b" providerId="ADAL" clId="{074CB282-2096-4B31-B733-A3FF5A8BEB21}" dt="2021-09-02T05:10:10.531" v="0" actId="1076"/>
      <pc:docMkLst>
        <pc:docMk/>
      </pc:docMkLst>
      <pc:sldChg chg="modSp mod">
        <pc:chgData name="Jemma Stovell" userId="d576cdd5-283b-41f1-8a8d-b62adbd2f51b" providerId="ADAL" clId="{074CB282-2096-4B31-B733-A3FF5A8BEB21}" dt="2021-09-02T05:10:10.531" v="0" actId="1076"/>
        <pc:sldMkLst>
          <pc:docMk/>
          <pc:sldMk cId="3140360274" sldId="410"/>
        </pc:sldMkLst>
        <pc:picChg chg="mod">
          <ac:chgData name="Jemma Stovell" userId="d576cdd5-283b-41f1-8a8d-b62adbd2f51b" providerId="ADAL" clId="{074CB282-2096-4B31-B733-A3FF5A8BEB21}" dt="2021-09-02T05:10:10.531" v="0" actId="1076"/>
          <ac:picMkLst>
            <pc:docMk/>
            <pc:sldMk cId="3140360274" sldId="410"/>
            <ac:picMk id="7" creationId="{A475A843-0032-5547-AED5-3C0C5E36F2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A94F-0D29-3D45-A36D-4FCF85C67C85}" type="datetimeFigureOut">
              <a:rPr lang="en-US" smtClean="0"/>
              <a:t>4/14/22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772C-0790-2C42-9F74-AF586204B95F}" type="slidenum">
              <a:rPr lang="en-US" smtClean="0"/>
              <a:t>‹#›</a:t>
            </a:fld>
            <a:endParaRPr lang="en-US"/>
          </a:p>
        </p:txBody>
      </p:sp>
    </p:spTree>
    <p:extLst>
      <p:ext uri="{BB962C8B-B14F-4D97-AF65-F5344CB8AC3E}">
        <p14:creationId xmlns:p14="http://schemas.microsoft.com/office/powerpoint/2010/main" val="196806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481-03E7-E34C-83E4-BBE070749C3C}"/>
              </a:ext>
            </a:extLst>
          </p:cNvPr>
          <p:cNvSpPr>
            <a:spLocks noGrp="1"/>
          </p:cNvSpPr>
          <p:nvPr>
            <p:ph type="ctrTitle"/>
          </p:nvPr>
        </p:nvSpPr>
        <p:spPr>
          <a:xfrm>
            <a:off x="5345906" y="1440000"/>
            <a:ext cx="4914094" cy="2631887"/>
          </a:xfrm>
        </p:spPr>
        <p:txBody>
          <a:bodyPr anchor="t" anchorCtr="0"/>
          <a:lstStyle>
            <a:lvl1pPr algn="l">
              <a:lnSpc>
                <a:spcPts val="4000"/>
              </a:lnSpc>
              <a:defRPr sz="34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BC0B8C22-BD91-4949-953A-AE80FCD0969F}"/>
              </a:ext>
            </a:extLst>
          </p:cNvPr>
          <p:cNvSpPr>
            <a:spLocks noGrp="1"/>
          </p:cNvSpPr>
          <p:nvPr>
            <p:ph type="sldNum" sz="quarter" idx="12"/>
          </p:nvPr>
        </p:nvSpPr>
        <p:spPr/>
        <p:txBody>
          <a:bodyPr/>
          <a:lstStyle/>
          <a:p>
            <a:fld id="{50F209D7-C180-5B4A-A7C2-AD533727DAA3}" type="slidenum">
              <a:rPr lang="en-US" smtClean="0"/>
              <a:t>‹#›</a:t>
            </a:fld>
            <a:endParaRPr lang="en-US" dirty="0"/>
          </a:p>
        </p:txBody>
      </p:sp>
      <p:sp>
        <p:nvSpPr>
          <p:cNvPr id="7" name="Rectangle 6">
            <a:extLst>
              <a:ext uri="{FF2B5EF4-FFF2-40B4-BE49-F238E27FC236}">
                <a16:creationId xmlns:a16="http://schemas.microsoft.com/office/drawing/2014/main" id="{22BEA2E8-97D0-144F-AA4A-300690A65976}"/>
              </a:ext>
            </a:extLst>
          </p:cNvPr>
          <p:cNvSpPr/>
          <p:nvPr userDrawn="1"/>
        </p:nvSpPr>
        <p:spPr>
          <a:xfrm>
            <a:off x="9025247" y="7006699"/>
            <a:ext cx="1277172" cy="29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elpAge-logo-RGB.png">
            <a:extLst>
              <a:ext uri="{FF2B5EF4-FFF2-40B4-BE49-F238E27FC236}">
                <a16:creationId xmlns:a16="http://schemas.microsoft.com/office/drawing/2014/main" id="{1C8CB277-675F-ED4D-93B0-400851FFE306}"/>
              </a:ext>
            </a:extLst>
          </p:cNvPr>
          <p:cNvPicPr>
            <a:picLocks noChangeAspect="1"/>
          </p:cNvPicPr>
          <p:nvPr userDrawn="1"/>
        </p:nvPicPr>
        <p:blipFill>
          <a:blip r:embed="rId2"/>
          <a:stretch>
            <a:fillRect/>
          </a:stretch>
        </p:blipFill>
        <p:spPr>
          <a:xfrm>
            <a:off x="432000" y="6033255"/>
            <a:ext cx="1840208" cy="1023722"/>
          </a:xfrm>
          <a:prstGeom prst="rect">
            <a:avLst/>
          </a:prstGeom>
        </p:spPr>
      </p:pic>
      <p:sp>
        <p:nvSpPr>
          <p:cNvPr id="11" name="Date Placeholder 3">
            <a:extLst>
              <a:ext uri="{FF2B5EF4-FFF2-40B4-BE49-F238E27FC236}">
                <a16:creationId xmlns:a16="http://schemas.microsoft.com/office/drawing/2014/main" id="{7B26710E-4E03-434D-B39C-83935480D36F}"/>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157392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481-03E7-E34C-83E4-BBE070749C3C}"/>
              </a:ext>
            </a:extLst>
          </p:cNvPr>
          <p:cNvSpPr>
            <a:spLocks noGrp="1"/>
          </p:cNvSpPr>
          <p:nvPr>
            <p:ph type="ctrTitle"/>
          </p:nvPr>
        </p:nvSpPr>
        <p:spPr>
          <a:xfrm>
            <a:off x="474230" y="4571881"/>
            <a:ext cx="9828189" cy="1183554"/>
          </a:xfrm>
        </p:spPr>
        <p:txBody>
          <a:bodyPr anchor="t" anchorCtr="0"/>
          <a:lstStyle>
            <a:lvl1pPr algn="l">
              <a:lnSpc>
                <a:spcPts val="4000"/>
              </a:lnSpc>
              <a:defRPr sz="3400"/>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22BEA2E8-97D0-144F-AA4A-300690A65976}"/>
              </a:ext>
            </a:extLst>
          </p:cNvPr>
          <p:cNvSpPr/>
          <p:nvPr userDrawn="1"/>
        </p:nvSpPr>
        <p:spPr>
          <a:xfrm>
            <a:off x="9025247" y="7006699"/>
            <a:ext cx="1277172" cy="29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C0AB0E3-C280-0441-9D00-FBE573F7CF23}"/>
              </a:ext>
            </a:extLst>
          </p:cNvPr>
          <p:cNvSpPr/>
          <p:nvPr userDrawn="1"/>
        </p:nvSpPr>
        <p:spPr>
          <a:xfrm>
            <a:off x="9927771" y="261257"/>
            <a:ext cx="506186" cy="50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elpAge-logo-RGB.png">
            <a:extLst>
              <a:ext uri="{FF2B5EF4-FFF2-40B4-BE49-F238E27FC236}">
                <a16:creationId xmlns:a16="http://schemas.microsoft.com/office/drawing/2014/main" id="{9A3B1C3F-B8DB-0B46-9675-357C220CE43B}"/>
              </a:ext>
            </a:extLst>
          </p:cNvPr>
          <p:cNvPicPr>
            <a:picLocks noChangeAspect="1"/>
          </p:cNvPicPr>
          <p:nvPr userDrawn="1"/>
        </p:nvPicPr>
        <p:blipFill>
          <a:blip r:embed="rId2"/>
          <a:stretch>
            <a:fillRect/>
          </a:stretch>
        </p:blipFill>
        <p:spPr>
          <a:xfrm>
            <a:off x="432000" y="6033255"/>
            <a:ext cx="1840208" cy="1023722"/>
          </a:xfrm>
          <a:prstGeom prst="rect">
            <a:avLst/>
          </a:prstGeom>
        </p:spPr>
      </p:pic>
      <p:sp>
        <p:nvSpPr>
          <p:cNvPr id="10" name="Date Placeholder 3">
            <a:extLst>
              <a:ext uri="{FF2B5EF4-FFF2-40B4-BE49-F238E27FC236}">
                <a16:creationId xmlns:a16="http://schemas.microsoft.com/office/drawing/2014/main" id="{CBDF8848-7844-6747-9057-5657D17DCAE8}"/>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87960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35A-0020-EF40-9C89-BF2D7A1B2636}"/>
              </a:ext>
            </a:extLst>
          </p:cNvPr>
          <p:cNvSpPr>
            <a:spLocks noGrp="1"/>
          </p:cNvSpPr>
          <p:nvPr>
            <p:ph type="title"/>
          </p:nvPr>
        </p:nvSpPr>
        <p:spPr>
          <a:xfrm>
            <a:off x="1809070" y="1115036"/>
            <a:ext cx="8450743" cy="69963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E76362-79CA-BE44-89E7-F11A4472A379}"/>
              </a:ext>
            </a:extLst>
          </p:cNvPr>
          <p:cNvSpPr>
            <a:spLocks noGrp="1"/>
          </p:cNvSpPr>
          <p:nvPr>
            <p:ph idx="1"/>
          </p:nvPr>
        </p:nvSpPr>
        <p:spPr>
          <a:xfrm>
            <a:off x="1809070" y="1800000"/>
            <a:ext cx="8450743" cy="4796544"/>
          </a:xfrm>
        </p:spPr>
        <p:txBody>
          <a:bodyPr>
            <a:noAutofit/>
          </a:bodyPr>
          <a:lstStyle>
            <a:lvl4pPr>
              <a:lnSpc>
                <a:spcPct val="120000"/>
              </a:lnSpc>
              <a:defRPr/>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 Fifth level</a:t>
            </a:r>
            <a:endParaRPr lang="en-US" dirty="0"/>
          </a:p>
        </p:txBody>
      </p:sp>
      <p:sp>
        <p:nvSpPr>
          <p:cNvPr id="5" name="Footer Placeholder 4">
            <a:extLst>
              <a:ext uri="{FF2B5EF4-FFF2-40B4-BE49-F238E27FC236}">
                <a16:creationId xmlns:a16="http://schemas.microsoft.com/office/drawing/2014/main" id="{AE46DF67-DB70-594F-B648-E111B8A39277}"/>
              </a:ext>
            </a:extLst>
          </p:cNvPr>
          <p:cNvSpPr>
            <a:spLocks noGrp="1"/>
          </p:cNvSpPr>
          <p:nvPr>
            <p:ph type="ftr" sz="quarter" idx="11"/>
          </p:nvPr>
        </p:nvSpPr>
        <p:spPr/>
        <p:txBody>
          <a:bodyPr/>
          <a:lstStyle/>
          <a:p>
            <a:pPr>
              <a:spcAft>
                <a:spcPts val="600"/>
              </a:spcAft>
            </a:pPr>
            <a:r>
              <a:rPr lang="ar-EG" dirty="0"/>
              <a:t>تدريب على التعبير عن الرأي</a:t>
            </a:r>
            <a:r>
              <a:rPr lang="en-US" dirty="0"/>
              <a:t> </a:t>
            </a:r>
          </a:p>
          <a:p>
            <a:r>
              <a:rPr lang="en-GB" dirty="0">
                <a:solidFill>
                  <a:schemeClr val="accent3"/>
                </a:solidFill>
              </a:rPr>
              <a:t>Module 1: Introduction to Voice</a:t>
            </a:r>
          </a:p>
        </p:txBody>
      </p:sp>
      <p:sp>
        <p:nvSpPr>
          <p:cNvPr id="6" name="Slide Number Placeholder 5">
            <a:extLst>
              <a:ext uri="{FF2B5EF4-FFF2-40B4-BE49-F238E27FC236}">
                <a16:creationId xmlns:a16="http://schemas.microsoft.com/office/drawing/2014/main" id="{967410C0-9954-A44E-8C8B-AE28287F907D}"/>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9" name="Date Placeholder 3">
            <a:extLst>
              <a:ext uri="{FF2B5EF4-FFF2-40B4-BE49-F238E27FC236}">
                <a16:creationId xmlns:a16="http://schemas.microsoft.com/office/drawing/2014/main" id="{765EE4E9-58A0-A548-AF99-E3286FC8DFC8}"/>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126622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10CE-1B14-9F47-B391-2EB2737744AB}"/>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E76D312-968E-F44D-A219-726EE9A1547E}"/>
              </a:ext>
            </a:extLst>
          </p:cNvPr>
          <p:cNvSpPr>
            <a:spLocks noGrp="1"/>
          </p:cNvSpPr>
          <p:nvPr>
            <p:ph sz="half" idx="1"/>
          </p:nvPr>
        </p:nvSpPr>
        <p:spPr>
          <a:xfrm>
            <a:off x="432000" y="1800000"/>
            <a:ext cx="4847083" cy="479654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01258EA-FAFC-0D49-B4A2-FD9F8E4C40F6}"/>
              </a:ext>
            </a:extLst>
          </p:cNvPr>
          <p:cNvSpPr>
            <a:spLocks noGrp="1"/>
          </p:cNvSpPr>
          <p:nvPr>
            <p:ph sz="half" idx="2"/>
          </p:nvPr>
        </p:nvSpPr>
        <p:spPr>
          <a:xfrm>
            <a:off x="5412730" y="1800000"/>
            <a:ext cx="4847083"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7D36BF19-927A-6D49-96E8-39D01C6D8352}"/>
              </a:ext>
            </a:extLst>
          </p:cNvPr>
          <p:cNvSpPr>
            <a:spLocks noGrp="1"/>
          </p:cNvSpPr>
          <p:nvPr>
            <p:ph type="ftr" sz="quarter" idx="11"/>
          </p:nvPr>
        </p:nvSpPr>
        <p:spPr/>
        <p:txBody>
          <a:bodyPr/>
          <a:lstStyle/>
          <a:p>
            <a:r>
              <a:rPr lang="ar-EG" dirty="0"/>
              <a:t>تدريب على التعبير عن الرأي</a:t>
            </a:r>
            <a:r>
              <a:rPr lang="en-US" dirty="0"/>
              <a:t> </a:t>
            </a:r>
          </a:p>
          <a:p>
            <a:r>
              <a:rPr lang="en-GB" dirty="0">
                <a:solidFill>
                  <a:schemeClr val="accent3"/>
                </a:solidFill>
              </a:rPr>
              <a:t>Module 1: Introduction to Voice</a:t>
            </a:r>
          </a:p>
        </p:txBody>
      </p:sp>
      <p:sp>
        <p:nvSpPr>
          <p:cNvPr id="7" name="Slide Number Placeholder 6">
            <a:extLst>
              <a:ext uri="{FF2B5EF4-FFF2-40B4-BE49-F238E27FC236}">
                <a16:creationId xmlns:a16="http://schemas.microsoft.com/office/drawing/2014/main" id="{4005BA88-FF44-0246-A67E-5DD6220E5AEF}"/>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10" name="Date Placeholder 3">
            <a:extLst>
              <a:ext uri="{FF2B5EF4-FFF2-40B4-BE49-F238E27FC236}">
                <a16:creationId xmlns:a16="http://schemas.microsoft.com/office/drawing/2014/main" id="{77987BC4-D3AE-6F48-95DF-34F542C3B56D}"/>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59541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BAE8-9F44-D141-901F-FC49B4E3B949}"/>
              </a:ext>
            </a:extLst>
          </p:cNvPr>
          <p:cNvSpPr>
            <a:spLocks noGrp="1"/>
          </p:cNvSpPr>
          <p:nvPr>
            <p:ph type="title"/>
          </p:nvPr>
        </p:nvSpPr>
        <p:spPr>
          <a:xfrm>
            <a:off x="4127727" y="1800001"/>
            <a:ext cx="6132086" cy="2924400"/>
          </a:xfrm>
          <a:solidFill>
            <a:schemeClr val="accent1">
              <a:alpha val="91858"/>
            </a:schemeClr>
          </a:solidFill>
        </p:spPr>
        <p:txBody>
          <a:bodyPr lIns="360000" tIns="360000" rIns="360000" bIns="360000" anchor="t" anchorCtr="0"/>
          <a:lstStyle>
            <a:lvl1pPr algn="l">
              <a:lnSpc>
                <a:spcPts val="5200"/>
              </a:lnSpc>
              <a:defRPr sz="3800">
                <a:solidFill>
                  <a:schemeClr val="bg1"/>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D7B8F325-3EC2-434A-92FD-D962614D8403}"/>
              </a:ext>
            </a:extLst>
          </p:cNvPr>
          <p:cNvSpPr>
            <a:spLocks noGrp="1"/>
          </p:cNvSpPr>
          <p:nvPr>
            <p:ph type="ftr" sz="quarter" idx="11"/>
          </p:nvPr>
        </p:nvSpPr>
        <p:spPr/>
        <p:txBody>
          <a:bodyPr/>
          <a:lstStyle>
            <a:lvl1pPr>
              <a:defRPr>
                <a:solidFill>
                  <a:schemeClr val="bg1"/>
                </a:solidFill>
              </a:defRPr>
            </a:lvl1pPr>
          </a:lstStyle>
          <a:p>
            <a:r>
              <a:rPr lang="ar-EG" dirty="0"/>
              <a:t>تدريب على التعبير عن الرأي</a:t>
            </a:r>
            <a:r>
              <a:rPr lang="en-US" dirty="0"/>
              <a:t> </a:t>
            </a:r>
          </a:p>
          <a:p>
            <a:r>
              <a:rPr lang="en-GB" dirty="0"/>
              <a:t>Module 1: Introduction to Voice</a:t>
            </a:r>
          </a:p>
        </p:txBody>
      </p:sp>
      <p:sp>
        <p:nvSpPr>
          <p:cNvPr id="6" name="Slide Number Placeholder 5">
            <a:extLst>
              <a:ext uri="{FF2B5EF4-FFF2-40B4-BE49-F238E27FC236}">
                <a16:creationId xmlns:a16="http://schemas.microsoft.com/office/drawing/2014/main" id="{36066FA9-C730-DF40-8AF9-31997C9FC014}"/>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44DD2087-6D67-6446-B8B5-55D774009B0D}"/>
              </a:ext>
            </a:extLst>
          </p:cNvPr>
          <p:cNvSpPr txBox="1">
            <a:spLocks/>
          </p:cNvSpPr>
          <p:nvPr userDrawn="1"/>
        </p:nvSpPr>
        <p:spPr>
          <a:xfrm>
            <a:off x="432000" y="6984000"/>
            <a:ext cx="3606187" cy="320376"/>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bg1"/>
                </a:solidFill>
                <a:effectLst/>
                <a:latin typeface="+mn-lt"/>
                <a:ea typeface="+mn-ea"/>
                <a:cs typeface="+mn-cs"/>
              </a:rPr>
              <a:t>Reg charity no. 288180  © HelpAge International 2021 </a:t>
            </a:r>
          </a:p>
        </p:txBody>
      </p:sp>
    </p:spTree>
    <p:extLst>
      <p:ext uri="{BB962C8B-B14F-4D97-AF65-F5344CB8AC3E}">
        <p14:creationId xmlns:p14="http://schemas.microsoft.com/office/powerpoint/2010/main" val="23286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BAE8-9F44-D141-901F-FC49B4E3B949}"/>
              </a:ext>
            </a:extLst>
          </p:cNvPr>
          <p:cNvSpPr>
            <a:spLocks noGrp="1"/>
          </p:cNvSpPr>
          <p:nvPr>
            <p:ph type="title"/>
          </p:nvPr>
        </p:nvSpPr>
        <p:spPr>
          <a:xfrm>
            <a:off x="432001" y="1800000"/>
            <a:ext cx="9828000" cy="5056153"/>
          </a:xfrm>
          <a:solidFill>
            <a:schemeClr val="accent1"/>
          </a:solidFill>
        </p:spPr>
        <p:txBody>
          <a:bodyPr lIns="360000" tIns="360000" rIns="360000" bIns="360000" anchor="t" anchorCtr="0"/>
          <a:lstStyle>
            <a:lvl1pPr algn="l">
              <a:lnSpc>
                <a:spcPts val="5200"/>
              </a:lnSpc>
              <a:defRPr sz="4000">
                <a:solidFill>
                  <a:schemeClr val="bg1"/>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D7B8F325-3EC2-434A-92FD-D962614D8403}"/>
              </a:ext>
            </a:extLst>
          </p:cNvPr>
          <p:cNvSpPr>
            <a:spLocks noGrp="1"/>
          </p:cNvSpPr>
          <p:nvPr>
            <p:ph type="ftr" sz="quarter" idx="11"/>
          </p:nvPr>
        </p:nvSpPr>
        <p:spPr/>
        <p:txBody>
          <a:bodyPr/>
          <a:lstStyle>
            <a:lvl1pPr>
              <a:defRPr>
                <a:solidFill>
                  <a:schemeClr val="bg1"/>
                </a:solidFill>
              </a:defRPr>
            </a:lvl1pPr>
          </a:lstStyle>
          <a:p>
            <a:r>
              <a:rPr lang="ar-EG" dirty="0">
                <a:solidFill>
                  <a:schemeClr val="tx2"/>
                </a:solidFill>
              </a:rPr>
              <a:t>تدريب على التعبير عن الرأي</a:t>
            </a:r>
            <a:r>
              <a:rPr lang="en-US" dirty="0">
                <a:solidFill>
                  <a:schemeClr val="tx2"/>
                </a:solidFill>
              </a:rPr>
              <a:t> </a:t>
            </a:r>
          </a:p>
          <a:p>
            <a:r>
              <a:rPr lang="en-GB" dirty="0">
                <a:solidFill>
                  <a:schemeClr val="accent3"/>
                </a:solidFill>
              </a:rPr>
              <a:t>Module 1: Introduction to Voice</a:t>
            </a:r>
          </a:p>
        </p:txBody>
      </p:sp>
      <p:sp>
        <p:nvSpPr>
          <p:cNvPr id="6" name="Slide Number Placeholder 5">
            <a:extLst>
              <a:ext uri="{FF2B5EF4-FFF2-40B4-BE49-F238E27FC236}">
                <a16:creationId xmlns:a16="http://schemas.microsoft.com/office/drawing/2014/main" id="{36066FA9-C730-DF40-8AF9-31997C9FC014}"/>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8" name="Date Placeholder 3">
            <a:extLst>
              <a:ext uri="{FF2B5EF4-FFF2-40B4-BE49-F238E27FC236}">
                <a16:creationId xmlns:a16="http://schemas.microsoft.com/office/drawing/2014/main" id="{6E5AA203-9687-6A40-98A7-77C895121832}"/>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196208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046E-880C-5B47-8866-C4C74BD9F434}"/>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528963AA-A790-C840-942A-5C67477DC5E0}"/>
              </a:ext>
            </a:extLst>
          </p:cNvPr>
          <p:cNvSpPr>
            <a:spLocks noGrp="1"/>
          </p:cNvSpPr>
          <p:nvPr>
            <p:ph type="ftr" sz="quarter" idx="11"/>
          </p:nvPr>
        </p:nvSpPr>
        <p:spPr/>
        <p:txBody>
          <a:bodyPr/>
          <a:lstStyle/>
          <a:p>
            <a:r>
              <a:rPr lang="ar-EG" dirty="0"/>
              <a:t>تدريب على التعبير عن الرأي</a:t>
            </a:r>
            <a:r>
              <a:rPr lang="en-US" dirty="0"/>
              <a:t> </a:t>
            </a:r>
          </a:p>
          <a:p>
            <a:r>
              <a:rPr lang="en-GB" dirty="0">
                <a:solidFill>
                  <a:schemeClr val="accent3"/>
                </a:solidFill>
              </a:rPr>
              <a:t>Module 1: Introduction to Voice</a:t>
            </a:r>
          </a:p>
        </p:txBody>
      </p:sp>
      <p:sp>
        <p:nvSpPr>
          <p:cNvPr id="5" name="Slide Number Placeholder 4">
            <a:extLst>
              <a:ext uri="{FF2B5EF4-FFF2-40B4-BE49-F238E27FC236}">
                <a16:creationId xmlns:a16="http://schemas.microsoft.com/office/drawing/2014/main" id="{33C0F4E0-9997-0048-9306-C063A6B468F7}"/>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903B99E5-9EAF-A94D-9918-C1AD8CD6A0C8}"/>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146324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6F190D-0BA5-724D-980A-A92BF64097BB}"/>
              </a:ext>
            </a:extLst>
          </p:cNvPr>
          <p:cNvSpPr>
            <a:spLocks noGrp="1"/>
          </p:cNvSpPr>
          <p:nvPr>
            <p:ph type="ftr" sz="quarter" idx="11"/>
          </p:nvPr>
        </p:nvSpPr>
        <p:spPr/>
        <p:txBody>
          <a:bodyPr/>
          <a:lstStyle/>
          <a:p>
            <a:r>
              <a:rPr lang="ar-EG" dirty="0"/>
              <a:t>تدريب على التعبير عن الرأي</a:t>
            </a:r>
            <a:r>
              <a:rPr lang="en-US" dirty="0"/>
              <a:t> </a:t>
            </a:r>
          </a:p>
          <a:p>
            <a:r>
              <a:rPr lang="en-GB" dirty="0">
                <a:solidFill>
                  <a:schemeClr val="accent3"/>
                </a:solidFill>
              </a:rPr>
              <a:t>Module 1: Introduction to Voice</a:t>
            </a:r>
          </a:p>
        </p:txBody>
      </p:sp>
      <p:sp>
        <p:nvSpPr>
          <p:cNvPr id="4" name="Slide Number Placeholder 3">
            <a:extLst>
              <a:ext uri="{FF2B5EF4-FFF2-40B4-BE49-F238E27FC236}">
                <a16:creationId xmlns:a16="http://schemas.microsoft.com/office/drawing/2014/main" id="{AD312DD3-DC42-A749-A702-93AA80CAB311}"/>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6" name="Date Placeholder 3">
            <a:extLst>
              <a:ext uri="{FF2B5EF4-FFF2-40B4-BE49-F238E27FC236}">
                <a16:creationId xmlns:a16="http://schemas.microsoft.com/office/drawing/2014/main" id="{63937D53-8094-A24F-B60C-BE647634293C}"/>
              </a:ext>
            </a:extLst>
          </p:cNvPr>
          <p:cNvSpPr txBox="1">
            <a:spLocks/>
          </p:cNvSpPr>
          <p:nvPr userDrawn="1"/>
        </p:nvSpPr>
        <p:spPr>
          <a:xfrm>
            <a:off x="6863336" y="6985300"/>
            <a:ext cx="3396477"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378261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FC2DC09-AFF1-1648-A90D-41B7BF50E9D0}"/>
              </a:ext>
            </a:extLst>
          </p:cNvPr>
          <p:cNvSpPr/>
          <p:nvPr userDrawn="1"/>
        </p:nvSpPr>
        <p:spPr>
          <a:xfrm>
            <a:off x="432766" y="360000"/>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2429A1D-BB69-0448-97C8-EE05C7863A30}"/>
              </a:ext>
            </a:extLst>
          </p:cNvPr>
          <p:cNvSpPr>
            <a:spLocks noGrp="1"/>
          </p:cNvSpPr>
          <p:nvPr>
            <p:ph type="title"/>
          </p:nvPr>
        </p:nvSpPr>
        <p:spPr>
          <a:xfrm>
            <a:off x="432000" y="1115037"/>
            <a:ext cx="9827813" cy="684964"/>
          </a:xfrm>
          <a:prstGeom prst="rect">
            <a:avLst/>
          </a:prstGeom>
        </p:spPr>
        <p:txBody>
          <a:bodyPr vert="horz" lIns="0" tIns="0" rIns="0" bIns="0" numCol="1"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A4C6C2B-3C2A-7148-BF0D-9A6C234DDA5C}"/>
              </a:ext>
            </a:extLst>
          </p:cNvPr>
          <p:cNvSpPr>
            <a:spLocks noGrp="1"/>
          </p:cNvSpPr>
          <p:nvPr>
            <p:ph type="body" idx="1"/>
          </p:nvPr>
        </p:nvSpPr>
        <p:spPr>
          <a:xfrm>
            <a:off x="432000" y="1800000"/>
            <a:ext cx="9829600" cy="479654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371E722-B0A3-304E-B635-290F7C835345}"/>
              </a:ext>
            </a:extLst>
          </p:cNvPr>
          <p:cNvSpPr>
            <a:spLocks noGrp="1"/>
          </p:cNvSpPr>
          <p:nvPr>
            <p:ph type="dt" sz="half" idx="2"/>
          </p:nvPr>
        </p:nvSpPr>
        <p:spPr>
          <a:xfrm>
            <a:off x="432000" y="7006699"/>
            <a:ext cx="935694" cy="402483"/>
          </a:xfrm>
          <a:prstGeom prst="rect">
            <a:avLst/>
          </a:prstGeom>
        </p:spPr>
        <p:txBody>
          <a:bodyPr vert="horz" lIns="0" tIns="0" rIns="0" bIns="45720" rtlCol="0" anchor="t" anchorCtr="0"/>
          <a:lstStyle>
            <a:lvl1pPr algn="l">
              <a:defRPr sz="8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EC07EC3-1CEB-164E-9BDA-EE712DA22A16}"/>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ct val="100000"/>
              </a:lnSpc>
              <a:defRPr sz="1100" b="1">
                <a:solidFill>
                  <a:schemeClr val="tx1">
                    <a:tint val="75000"/>
                  </a:schemeClr>
                </a:solidFill>
                <a:latin typeface="Simplified Arabic" panose="02020603050405020304" pitchFamily="18" charset="-78"/>
                <a:cs typeface="Simplified Arabic" panose="02020603050405020304" pitchFamily="18" charset="-78"/>
              </a:defRPr>
            </a:lvl1pPr>
          </a:lstStyle>
          <a:p>
            <a:r>
              <a:rPr lang="ar-EG"/>
              <a:t>تدريب على التعبير عن الرأي</a:t>
            </a:r>
            <a:endParaRPr lang="en-GB"/>
          </a:p>
          <a:p>
            <a:r>
              <a:rPr lang="en-GB" sz="1200">
                <a:solidFill>
                  <a:schemeClr val="accent3"/>
                </a:solidFill>
              </a:rPr>
              <a:t>Module 1: Introduction to Voice</a:t>
            </a:r>
            <a:endParaRPr lang="en-GB" sz="1200" dirty="0">
              <a:solidFill>
                <a:schemeClr val="accent3"/>
              </a:solidFill>
            </a:endParaRPr>
          </a:p>
        </p:txBody>
      </p:sp>
      <p:sp>
        <p:nvSpPr>
          <p:cNvPr id="6" name="Slide Number Placeholder 5">
            <a:extLst>
              <a:ext uri="{FF2B5EF4-FFF2-40B4-BE49-F238E27FC236}">
                <a16:creationId xmlns:a16="http://schemas.microsoft.com/office/drawing/2014/main" id="{D3CB669D-1C1D-0446-9C29-5B52E6503A8D}"/>
              </a:ext>
            </a:extLst>
          </p:cNvPr>
          <p:cNvSpPr>
            <a:spLocks noGrp="1"/>
          </p:cNvSpPr>
          <p:nvPr>
            <p:ph type="sldNum" sz="quarter" idx="4"/>
          </p:nvPr>
        </p:nvSpPr>
        <p:spPr>
          <a:xfrm>
            <a:off x="432000" y="434003"/>
            <a:ext cx="288000" cy="204570"/>
          </a:xfrm>
          <a:prstGeom prst="rect">
            <a:avLst/>
          </a:prstGeom>
        </p:spPr>
        <p:txBody>
          <a:bodyPr vert="horz" lIns="0" tIns="0" rIns="0" bIns="0" rtlCol="0" anchor="t" anchorCtr="0"/>
          <a:lstStyle>
            <a:lvl1pPr algn="ctr">
              <a:defRPr sz="850" b="1">
                <a:solidFill>
                  <a:schemeClr val="bg1"/>
                </a:solidFill>
              </a:defRPr>
            </a:lvl1pPr>
          </a:lstStyle>
          <a:p>
            <a:fld id="{50F209D7-C180-5B4A-A7C2-AD533727DAA3}" type="slidenum">
              <a:rPr lang="en-US" smtClean="0"/>
              <a:pPr/>
              <a:t>‹#›</a:t>
            </a:fld>
            <a:endParaRPr lang="en-US" dirty="0"/>
          </a:p>
        </p:txBody>
      </p:sp>
    </p:spTree>
    <p:extLst>
      <p:ext uri="{BB962C8B-B14F-4D97-AF65-F5344CB8AC3E}">
        <p14:creationId xmlns:p14="http://schemas.microsoft.com/office/powerpoint/2010/main" val="285594588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1" r:id="rId5"/>
    <p:sldLayoutId id="2147483656" r:id="rId6"/>
    <p:sldLayoutId id="2147483654" r:id="rId7"/>
    <p:sldLayoutId id="2147483655" r:id="rId8"/>
  </p:sldLayoutIdLst>
  <p:hf hdr="0" dt="0"/>
  <p:txStyles>
    <p:titleStyle>
      <a:lvl1pPr algn="r" defTabSz="801929" rtl="1" eaLnBrk="1" latinLnBrk="0" hangingPunct="1">
        <a:lnSpc>
          <a:spcPts val="3300"/>
        </a:lnSpc>
        <a:spcBef>
          <a:spcPct val="0"/>
        </a:spcBef>
        <a:buNone/>
        <a:defRPr sz="3200" b="1" kern="1200">
          <a:solidFill>
            <a:schemeClr val="accent3"/>
          </a:solidFill>
          <a:latin typeface="Simplified Arabic" panose="02020603050405020304" pitchFamily="18" charset="-78"/>
          <a:ea typeface="+mj-ea"/>
          <a:cs typeface="Simplified Arabic" panose="02020603050405020304" pitchFamily="18" charset="-78"/>
        </a:defRPr>
      </a:lvl1pPr>
    </p:titleStyle>
    <p:bodyStyle>
      <a:lvl1pPr marL="6350" indent="0" algn="r" defTabSz="801929" rtl="1" eaLnBrk="1" latinLnBrk="0" hangingPunct="1">
        <a:lnSpc>
          <a:spcPct val="90000"/>
        </a:lnSpc>
        <a:spcBef>
          <a:spcPts val="877"/>
        </a:spcBef>
        <a:buFontTx/>
        <a:buNone/>
        <a:tabLst/>
        <a:defRPr sz="2400" b="1" kern="1200">
          <a:solidFill>
            <a:schemeClr val="accent1"/>
          </a:solidFill>
          <a:latin typeface="Simplified Arabic" panose="02020603050405020304" pitchFamily="18" charset="-78"/>
          <a:ea typeface="+mn-ea"/>
          <a:cs typeface="Simplified Arabic" panose="02020603050405020304" pitchFamily="18" charset="-78"/>
        </a:defRPr>
      </a:lvl1pPr>
      <a:lvl2pPr marL="11112" indent="0" algn="r" defTabSz="801929" rtl="1" eaLnBrk="1" latinLnBrk="0" hangingPunct="1">
        <a:lnSpc>
          <a:spcPct val="90000"/>
        </a:lnSpc>
        <a:spcBef>
          <a:spcPts val="439"/>
        </a:spcBef>
        <a:buFontTx/>
        <a:buNone/>
        <a:tabLst/>
        <a:defRPr sz="2400" b="1" kern="1200">
          <a:solidFill>
            <a:schemeClr val="accent2"/>
          </a:solidFill>
          <a:latin typeface="Simplified Arabic" panose="02020603050405020304" pitchFamily="18" charset="-78"/>
          <a:ea typeface="+mn-ea"/>
          <a:cs typeface="Simplified Arabic" panose="02020603050405020304" pitchFamily="18" charset="-78"/>
        </a:defRPr>
      </a:lvl2pPr>
      <a:lvl3pPr marL="11112" indent="0" algn="r" defTabSz="801929" rtl="1" eaLnBrk="1" latinLnBrk="0" hangingPunct="1">
        <a:lnSpc>
          <a:spcPct val="90000"/>
        </a:lnSpc>
        <a:spcBef>
          <a:spcPts val="439"/>
        </a:spcBef>
        <a:buClr>
          <a:schemeClr val="accent1"/>
        </a:buClr>
        <a:buSzPct val="120000"/>
        <a:buFontTx/>
        <a:buNone/>
        <a:tabLst/>
        <a:defRPr sz="2400" b="1" kern="1200">
          <a:solidFill>
            <a:schemeClr val="tx2"/>
          </a:solidFill>
          <a:latin typeface="Simplified Arabic" panose="02020603050405020304" pitchFamily="18" charset="-78"/>
          <a:ea typeface="+mn-ea"/>
          <a:cs typeface="Simplified Arabic" panose="02020603050405020304" pitchFamily="18" charset="-78"/>
        </a:defRPr>
      </a:lvl3pPr>
      <a:lvl4pPr marL="11112" indent="0" algn="r" defTabSz="801929" rtl="1" eaLnBrk="1" latinLnBrk="0" hangingPunct="1">
        <a:lnSpc>
          <a:spcPct val="120000"/>
        </a:lnSpc>
        <a:spcBef>
          <a:spcPts val="1039"/>
        </a:spcBef>
        <a:buClr>
          <a:schemeClr val="accent1"/>
        </a:buClr>
        <a:buSzPct val="120000"/>
        <a:buFont typeface="Arial" panose="020B0604020202020204" pitchFamily="34" charset="0"/>
        <a:buNone/>
        <a:tabLst/>
        <a:defRPr sz="2400" b="0" kern="1200">
          <a:solidFill>
            <a:schemeClr val="tx1"/>
          </a:solidFill>
          <a:latin typeface="Simplified Arabic" panose="02020603050405020304" pitchFamily="18" charset="-78"/>
          <a:ea typeface="+mn-ea"/>
          <a:cs typeface="Simplified Arabic" panose="02020603050405020304" pitchFamily="18" charset="-78"/>
        </a:defRPr>
      </a:lvl4pPr>
      <a:lvl5pPr marL="11112" indent="0" algn="r" defTabSz="801929" rtl="1" eaLnBrk="1" latinLnBrk="0" hangingPunct="1">
        <a:lnSpc>
          <a:spcPct val="90000"/>
        </a:lnSpc>
        <a:spcBef>
          <a:spcPts val="439"/>
        </a:spcBef>
        <a:buClr>
          <a:schemeClr val="accent1"/>
        </a:buClr>
        <a:buSzPct val="120000"/>
        <a:buFontTx/>
        <a:buNone/>
        <a:tabLst/>
        <a:defRPr sz="1800" b="0" kern="1200">
          <a:solidFill>
            <a:schemeClr val="tx1"/>
          </a:solidFill>
          <a:latin typeface="Simplified Arabic" panose="02020603050405020304" pitchFamily="18" charset="-78"/>
          <a:ea typeface="+mn-ea"/>
          <a:cs typeface="Simplified Arabic" panose="02020603050405020304" pitchFamily="18" charset="-78"/>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D499C3-F5F4-B44D-8871-40E1F2C29002}"/>
              </a:ext>
            </a:extLst>
          </p:cNvPr>
          <p:cNvSpPr>
            <a:spLocks noGrp="1"/>
          </p:cNvSpPr>
          <p:nvPr>
            <p:ph type="ctrTitle"/>
          </p:nvPr>
        </p:nvSpPr>
        <p:spPr>
          <a:xfrm>
            <a:off x="720000" y="1440000"/>
            <a:ext cx="4628082" cy="3274504"/>
          </a:xfrm>
        </p:spPr>
        <p:txBody>
          <a:bodyPr/>
          <a:lstStyle/>
          <a:p>
            <a:pPr algn="justLow" rtl="1"/>
            <a:r>
              <a:rPr lang="ar-EG" dirty="0">
                <a:solidFill>
                  <a:schemeClr val="accent4"/>
                </a:solidFill>
              </a:rPr>
              <a:t>تدريب على التعبير عن الرأي</a:t>
            </a:r>
            <a:br>
              <a:rPr lang="en-GB" dirty="0"/>
            </a:br>
            <a:br>
              <a:rPr lang="ar-EG" dirty="0"/>
            </a:br>
            <a:r>
              <a:rPr lang="ar-EG" dirty="0"/>
              <a:t>الوحدة 3: إطار التعبير عن الرأي وأساليب المساءلة</a:t>
            </a:r>
            <a:endParaRPr lang="en-US" dirty="0"/>
          </a:p>
        </p:txBody>
      </p:sp>
      <p:sp>
        <p:nvSpPr>
          <p:cNvPr id="10" name="Slide Number Placeholder 4">
            <a:extLst>
              <a:ext uri="{FF2B5EF4-FFF2-40B4-BE49-F238E27FC236}">
                <a16:creationId xmlns:a16="http://schemas.microsoft.com/office/drawing/2014/main" id="{AF039469-E6AD-5449-9EBF-6DE402CC5297}"/>
              </a:ext>
            </a:extLst>
          </p:cNvPr>
          <p:cNvSpPr>
            <a:spLocks noGrp="1"/>
          </p:cNvSpPr>
          <p:nvPr>
            <p:ph type="sldNum" sz="quarter" idx="12"/>
          </p:nvPr>
        </p:nvSpPr>
        <p:spPr/>
        <p:txBody>
          <a:bodyPr/>
          <a:lstStyle/>
          <a:p>
            <a:fld id="{50F209D7-C180-5B4A-A7C2-AD533727DAA3}" type="slidenum">
              <a:rPr lang="en-US" smtClean="0"/>
              <a:t>1</a:t>
            </a:fld>
            <a:endParaRPr lang="en-US"/>
          </a:p>
        </p:txBody>
      </p:sp>
      <p:pic>
        <p:nvPicPr>
          <p:cNvPr id="7" name="Picture 6">
            <a:extLst>
              <a:ext uri="{FF2B5EF4-FFF2-40B4-BE49-F238E27FC236}">
                <a16:creationId xmlns:a16="http://schemas.microsoft.com/office/drawing/2014/main" id="{A475A843-0032-5547-AED5-3C0C5E36F2C4}"/>
              </a:ext>
            </a:extLst>
          </p:cNvPr>
          <p:cNvPicPr>
            <a:picLocks noChangeAspect="1"/>
          </p:cNvPicPr>
          <p:nvPr/>
        </p:nvPicPr>
        <p:blipFill>
          <a:blip r:embed="rId2"/>
          <a:srcRect t="110" b="110"/>
          <a:stretch/>
        </p:blipFill>
        <p:spPr>
          <a:xfrm flipH="1">
            <a:off x="5537921" y="366686"/>
            <a:ext cx="4722079" cy="6443376"/>
          </a:xfrm>
          <a:prstGeom prst="rect">
            <a:avLst/>
          </a:prstGeom>
        </p:spPr>
      </p:pic>
      <p:sp>
        <p:nvSpPr>
          <p:cNvPr id="11" name="Date Placeholder 3">
            <a:extLst>
              <a:ext uri="{FF2B5EF4-FFF2-40B4-BE49-F238E27FC236}">
                <a16:creationId xmlns:a16="http://schemas.microsoft.com/office/drawing/2014/main" id="{1438DFF0-31E7-1D4B-B645-B39040F4F0BC}"/>
              </a:ext>
            </a:extLst>
          </p:cNvPr>
          <p:cNvSpPr txBox="1">
            <a:spLocks/>
          </p:cNvSpPr>
          <p:nvPr/>
        </p:nvSpPr>
        <p:spPr>
          <a:xfrm rot="16200000">
            <a:off x="8633598" y="1874316"/>
            <a:ext cx="2972046" cy="18766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1" eaLnBrk="1" latinLnBrk="0" hangingPunct="1"/>
            <a:r>
              <a:rPr lang="ar-SA" sz="1000" dirty="0" err="1">
                <a:solidFill>
                  <a:schemeClr val="bg1"/>
                </a:solidFill>
              </a:rPr>
              <a:t>هيلب</a:t>
            </a:r>
            <a:r>
              <a:rPr lang="ar-SA" sz="1000" dirty="0">
                <a:solidFill>
                  <a:schemeClr val="bg1"/>
                </a:solidFill>
              </a:rPr>
              <a:t> </a:t>
            </a:r>
            <a:r>
              <a:rPr lang="ar-SA" sz="1000" dirty="0" err="1">
                <a:solidFill>
                  <a:schemeClr val="bg1"/>
                </a:solidFill>
              </a:rPr>
              <a:t>إإيدج</a:t>
            </a:r>
            <a:r>
              <a:rPr lang="ar-SA" sz="1000" dirty="0">
                <a:solidFill>
                  <a:schemeClr val="bg1"/>
                </a:solidFill>
              </a:rPr>
              <a:t> إنترناشونال</a:t>
            </a:r>
            <a:endParaRPr lang="en-GB" sz="10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14036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مناقشة المجموعة</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3735429" y="1800000"/>
            <a:ext cx="6524384" cy="4796544"/>
          </a:xfrm>
        </p:spPr>
        <p:txBody>
          <a:bodyPr/>
          <a:lstStyle/>
          <a:p>
            <a:pPr marL="354012" lvl="3" indent="-342900" algn="justLow" rtl="1">
              <a:buFont typeface="Arial" panose="020B0604020202020204" pitchFamily="34" charset="0"/>
              <a:buChar char="•"/>
            </a:pPr>
            <a:r>
              <a:rPr lang="ar-EG" sz="2200" dirty="0"/>
              <a:t>ما هي الأساليب التي استخدمها المشروع لمحاولة أن يكون أكثر شمولاً؟</a:t>
            </a:r>
          </a:p>
          <a:p>
            <a:pPr marL="354012" lvl="3" indent="-342900" algn="justLow" rtl="1">
              <a:buFont typeface="Arial" panose="020B0604020202020204" pitchFamily="34" charset="0"/>
              <a:buChar char="•"/>
            </a:pPr>
            <a:r>
              <a:rPr lang="ar-EG" sz="2200" dirty="0"/>
              <a:t>ما هي الأساليب الأخرى التي يمكن استخدامها؟</a:t>
            </a:r>
          </a:p>
          <a:p>
            <a:pPr marL="354012" lvl="3" indent="-342900" algn="justLow" rtl="1">
              <a:buFont typeface="Arial" panose="020B0604020202020204" pitchFamily="34" charset="0"/>
              <a:buChar char="•"/>
            </a:pPr>
            <a:r>
              <a:rPr lang="ar-EG" sz="2200" dirty="0"/>
              <a:t>لماذا تضمين هذه الأساليب مهم؟</a:t>
            </a:r>
          </a:p>
          <a:p>
            <a:pPr marL="354012" lvl="3" indent="-342900" algn="justLow" rtl="1">
              <a:buFont typeface="Arial" panose="020B0604020202020204" pitchFamily="34" charset="0"/>
              <a:buChar char="•"/>
            </a:pPr>
            <a:r>
              <a:rPr lang="ar-EG" sz="2200" dirty="0"/>
              <a:t>هل تعلمت أي شيء من تجربتك الخاصة تود مشاركته؟</a:t>
            </a:r>
            <a:endParaRPr lang="en-GB" sz="2200"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10</a:t>
            </a:fld>
            <a:endParaRPr lang="en-US"/>
          </a:p>
        </p:txBody>
      </p:sp>
      <p:pic>
        <p:nvPicPr>
          <p:cNvPr id="6" name="Picture 5" descr="Icon&#10;&#10;Description automatically generated">
            <a:extLst>
              <a:ext uri="{FF2B5EF4-FFF2-40B4-BE49-F238E27FC236}">
                <a16:creationId xmlns:a16="http://schemas.microsoft.com/office/drawing/2014/main" id="{F1C7B070-B832-6642-80A1-C1C86FD4DD22}"/>
              </a:ext>
            </a:extLst>
          </p:cNvPr>
          <p:cNvPicPr>
            <a:picLocks noChangeAspect="1"/>
          </p:cNvPicPr>
          <p:nvPr/>
        </p:nvPicPr>
        <p:blipFill>
          <a:blip r:embed="rId2"/>
          <a:stretch>
            <a:fillRect/>
          </a:stretch>
        </p:blipFill>
        <p:spPr>
          <a:xfrm>
            <a:off x="720000" y="4198272"/>
            <a:ext cx="3480190" cy="2642366"/>
          </a:xfrm>
          <a:prstGeom prst="rect">
            <a:avLst/>
          </a:prstGeom>
        </p:spPr>
      </p:pic>
      <p:sp>
        <p:nvSpPr>
          <p:cNvPr id="8" name="Footer Placeholder 2">
            <a:extLst>
              <a:ext uri="{FF2B5EF4-FFF2-40B4-BE49-F238E27FC236}">
                <a16:creationId xmlns:a16="http://schemas.microsoft.com/office/drawing/2014/main" id="{575AFD11-FF00-C642-976A-2E48F4FFBE65}"/>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a:solidFill>
                  <a:schemeClr val="tx2"/>
                </a:solidFill>
              </a:rPr>
              <a:t>تدريب على التعبير عن الرأي</a:t>
            </a:r>
            <a:r>
              <a:rPr lang="en-US">
                <a:solidFill>
                  <a:schemeClr val="tx2"/>
                </a:solidFill>
              </a:rPr>
              <a:t> </a:t>
            </a:r>
            <a:endParaRPr lang="ar-SA">
              <a:solidFill>
                <a:schemeClr val="tx2"/>
              </a:solidFill>
            </a:endParaRPr>
          </a:p>
          <a:p>
            <a:r>
              <a:rPr lang="ar-EG">
                <a:solidFill>
                  <a:schemeClr val="accent3"/>
                </a:solidFill>
              </a:rPr>
              <a:t>الوحدة 3: إطار عمل صوت وأساليب المساءلة</a:t>
            </a:r>
            <a:endParaRPr lang="en-GB">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12644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واع ومتمكن</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1954013" y="1800000"/>
            <a:ext cx="8305800" cy="4796544"/>
          </a:xfrm>
        </p:spPr>
        <p:txBody>
          <a:bodyPr/>
          <a:lstStyle/>
          <a:p>
            <a:pPr lvl="3" algn="justLow" rtl="1"/>
            <a:r>
              <a:rPr lang="ar-EG" b="1" i="1" dirty="0">
                <a:solidFill>
                  <a:schemeClr val="accent2"/>
                </a:solidFill>
              </a:rPr>
              <a:t>"أستطيع الوصول إلى المعلومات والمعرفة المتعلقة بحقوقي واستحقاقاتي ولدي الموارد والمهارات والثقة للمطالبة بهذه الحقوق والتعبير عن رأي."</a:t>
            </a:r>
          </a:p>
          <a:p>
            <a:pPr marL="354012" lvl="3" indent="-342900" algn="r" rtl="1">
              <a:buFont typeface="Arial" panose="020B0604020202020204" pitchFamily="34" charset="0"/>
              <a:buChar char="•"/>
            </a:pPr>
            <a:r>
              <a:rPr lang="ar-EG" dirty="0"/>
              <a:t>إمكانية الوصول إلى المعلومات</a:t>
            </a:r>
          </a:p>
          <a:p>
            <a:pPr marL="354012" lvl="3" indent="-342900" algn="r" rtl="1">
              <a:buFont typeface="Arial" panose="020B0604020202020204" pitchFamily="34" charset="0"/>
              <a:buChar char="•"/>
            </a:pPr>
            <a:r>
              <a:rPr lang="ar-EG" dirty="0"/>
              <a:t>دعم القوة بالداخل، وزيادة الاستقلالية</a:t>
            </a:r>
          </a:p>
          <a:p>
            <a:pPr marL="354012" lvl="3" indent="-342900" algn="r" rtl="1">
              <a:buFont typeface="Arial" panose="020B0604020202020204" pitchFamily="34" charset="0"/>
              <a:buChar char="•"/>
            </a:pPr>
            <a:r>
              <a:rPr lang="ar-EG" dirty="0"/>
              <a:t>كوني عنصر تغيير</a:t>
            </a:r>
          </a:p>
          <a:p>
            <a:pPr marL="354012" lvl="3" indent="-342900" algn="r" rtl="1">
              <a:buFont typeface="Arial" panose="020B0604020202020204" pitchFamily="34" charset="0"/>
              <a:buChar char="•"/>
            </a:pPr>
            <a:r>
              <a:rPr lang="ar-EG" dirty="0"/>
              <a:t>تعزيز القيادة</a:t>
            </a:r>
            <a:endParaRPr lang="en-US"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11</a:t>
            </a:fld>
            <a:endParaRPr lang="en-US"/>
          </a:p>
        </p:txBody>
      </p:sp>
      <p:sp>
        <p:nvSpPr>
          <p:cNvPr id="6" name="Footer Placeholder 2">
            <a:extLst>
              <a:ext uri="{FF2B5EF4-FFF2-40B4-BE49-F238E27FC236}">
                <a16:creationId xmlns:a16="http://schemas.microsoft.com/office/drawing/2014/main" id="{B3471104-09C8-5A4E-B0A8-73D98F9E34CF}"/>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93846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إمكانية الوصول إلى المعلومات</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4106793" y="1800000"/>
            <a:ext cx="6153020" cy="4796544"/>
          </a:xfrm>
        </p:spPr>
        <p:txBody>
          <a:bodyPr/>
          <a:lstStyle/>
          <a:p>
            <a:pPr marL="354012" lvl="3" indent="-342900" algn="r" rtl="1">
              <a:buFont typeface="Arial" panose="020B0604020202020204" pitchFamily="34" charset="0"/>
              <a:buChar char="•"/>
            </a:pPr>
            <a:r>
              <a:rPr lang="ar-EG" sz="2200" dirty="0"/>
              <a:t>المعلومات قوة</a:t>
            </a:r>
          </a:p>
          <a:p>
            <a:pPr marL="354012" lvl="3" indent="-342900" algn="r" rtl="1">
              <a:buFont typeface="Arial" panose="020B0604020202020204" pitchFamily="34" charset="0"/>
              <a:buChar char="•"/>
            </a:pPr>
            <a:r>
              <a:rPr lang="ar-EG" sz="2200" dirty="0"/>
              <a:t>ينبغي أن تكون متاحة وفي الوقت المناسب</a:t>
            </a:r>
          </a:p>
          <a:p>
            <a:pPr lvl="3" algn="justLow" rtl="1"/>
            <a:r>
              <a:rPr lang="ar-EG" sz="2200" dirty="0"/>
              <a:t>ما هي أفضل القنوات لنشر المعلومات؟ كيف يمكننا إتاحة المعلومات لكبار السن المتنوعين الذين نعمل معهم؟</a:t>
            </a:r>
            <a:endParaRPr lang="en-GB" sz="2200"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12</a:t>
            </a:fld>
            <a:endParaRPr lang="en-US"/>
          </a:p>
        </p:txBody>
      </p:sp>
      <p:pic>
        <p:nvPicPr>
          <p:cNvPr id="8" name="Picture 7" descr="Icon&#10;&#10;Description automatically generated">
            <a:extLst>
              <a:ext uri="{FF2B5EF4-FFF2-40B4-BE49-F238E27FC236}">
                <a16:creationId xmlns:a16="http://schemas.microsoft.com/office/drawing/2014/main" id="{69186C56-3F09-4640-B90A-AEB65C69940B}"/>
              </a:ext>
            </a:extLst>
          </p:cNvPr>
          <p:cNvPicPr>
            <a:picLocks noChangeAspect="1"/>
          </p:cNvPicPr>
          <p:nvPr/>
        </p:nvPicPr>
        <p:blipFill>
          <a:blip r:embed="rId2"/>
          <a:stretch>
            <a:fillRect/>
          </a:stretch>
        </p:blipFill>
        <p:spPr>
          <a:xfrm>
            <a:off x="993197" y="4660287"/>
            <a:ext cx="3113596" cy="1636342"/>
          </a:xfrm>
          <a:prstGeom prst="rect">
            <a:avLst/>
          </a:prstGeom>
        </p:spPr>
      </p:pic>
      <p:sp>
        <p:nvSpPr>
          <p:cNvPr id="9" name="Footer Placeholder 2">
            <a:extLst>
              <a:ext uri="{FF2B5EF4-FFF2-40B4-BE49-F238E27FC236}">
                <a16:creationId xmlns:a16="http://schemas.microsoft.com/office/drawing/2014/main" id="{CB00C394-4DCD-544A-BE5E-2446D0EC4FD1}"/>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00724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مناقشة المجموعة</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4489938" y="1800000"/>
            <a:ext cx="5769875" cy="4796544"/>
          </a:xfrm>
        </p:spPr>
        <p:txBody>
          <a:bodyPr/>
          <a:lstStyle/>
          <a:p>
            <a:pPr marL="354012" lvl="3" indent="-342900" algn="r" rtl="1">
              <a:buFont typeface="Arial" panose="020B0604020202020204" pitchFamily="34" charset="0"/>
              <a:buChar char="•"/>
            </a:pPr>
            <a:r>
              <a:rPr lang="ar-EG" sz="2200" dirty="0"/>
              <a:t>في رأيك، كيف تتم عملية التمكين؟</a:t>
            </a:r>
          </a:p>
          <a:p>
            <a:pPr marL="354012" lvl="3" indent="-342900" algn="r" rtl="1">
              <a:buFont typeface="Arial" panose="020B0604020202020204" pitchFamily="34" charset="0"/>
              <a:buChar char="•"/>
            </a:pPr>
            <a:r>
              <a:rPr lang="ar-EG" sz="2200" dirty="0"/>
              <a:t>ما هي عوامل التمكين الرئيسية؟</a:t>
            </a:r>
          </a:p>
          <a:p>
            <a:pPr marL="354012" lvl="3" indent="-342900" algn="justLow" rtl="1">
              <a:buFont typeface="Arial" panose="020B0604020202020204" pitchFamily="34" charset="0"/>
              <a:buChar char="•"/>
            </a:pPr>
            <a:r>
              <a:rPr lang="ar-EG" sz="2200" dirty="0"/>
              <a:t>كيف يمكنك دعم هذه العملية بأشخاص متنوعين (بما في ذلك كبار السن من السيدات ومن ذوي الاحتياجات الخاصة)؟</a:t>
            </a:r>
            <a:endParaRPr lang="en-GB" sz="2200"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13</a:t>
            </a:fld>
            <a:endParaRPr lang="en-US"/>
          </a:p>
        </p:txBody>
      </p:sp>
      <p:pic>
        <p:nvPicPr>
          <p:cNvPr id="8" name="Picture 7" descr="Icon&#10;&#10;Description automatically generated">
            <a:extLst>
              <a:ext uri="{FF2B5EF4-FFF2-40B4-BE49-F238E27FC236}">
                <a16:creationId xmlns:a16="http://schemas.microsoft.com/office/drawing/2014/main" id="{5AADA1AD-31F4-B14A-A12C-9CEFF0390A6E}"/>
              </a:ext>
            </a:extLst>
          </p:cNvPr>
          <p:cNvPicPr>
            <a:picLocks noChangeAspect="1"/>
          </p:cNvPicPr>
          <p:nvPr/>
        </p:nvPicPr>
        <p:blipFill>
          <a:blip r:embed="rId2"/>
          <a:stretch>
            <a:fillRect/>
          </a:stretch>
        </p:blipFill>
        <p:spPr>
          <a:xfrm>
            <a:off x="804967" y="4198272"/>
            <a:ext cx="3480190" cy="2642366"/>
          </a:xfrm>
          <a:prstGeom prst="rect">
            <a:avLst/>
          </a:prstGeom>
        </p:spPr>
      </p:pic>
      <p:sp>
        <p:nvSpPr>
          <p:cNvPr id="9" name="Footer Placeholder 2">
            <a:extLst>
              <a:ext uri="{FF2B5EF4-FFF2-40B4-BE49-F238E27FC236}">
                <a16:creationId xmlns:a16="http://schemas.microsoft.com/office/drawing/2014/main" id="{247B760D-A02C-6F42-9FD9-8D5D6C00DB2D}"/>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a:solidFill>
                  <a:schemeClr val="tx2"/>
                </a:solidFill>
              </a:rPr>
              <a:t>تدريب على التعبير عن الرأي</a:t>
            </a:r>
            <a:r>
              <a:rPr lang="en-US">
                <a:solidFill>
                  <a:schemeClr val="tx2"/>
                </a:solidFill>
              </a:rPr>
              <a:t> </a:t>
            </a:r>
            <a:endParaRPr lang="ar-SA">
              <a:solidFill>
                <a:schemeClr val="tx2"/>
              </a:solidFill>
            </a:endParaRPr>
          </a:p>
          <a:p>
            <a:r>
              <a:rPr lang="ar-EG">
                <a:solidFill>
                  <a:schemeClr val="accent3"/>
                </a:solidFill>
              </a:rPr>
              <a:t>الوحدة 3: إطار عمل صوت وأساليب المساءلة</a:t>
            </a:r>
            <a:endParaRPr lang="en-GB">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94534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مشترك ومتحد</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2406628" y="1800000"/>
            <a:ext cx="7853185" cy="4796544"/>
          </a:xfrm>
        </p:spPr>
        <p:txBody>
          <a:bodyPr/>
          <a:lstStyle/>
          <a:p>
            <a:pPr lvl="3" algn="justLow" rtl="1"/>
            <a:r>
              <a:rPr lang="ar-EG" b="1" i="1" dirty="0">
                <a:solidFill>
                  <a:schemeClr val="accent3"/>
                </a:solidFill>
              </a:rPr>
              <a:t>"لدي الفرصة للقاء الآخرين ومشاركة خبراتي ومناقشتهم. نحن جميعًا قادرون على التعبير عن احتياجاتنا وتحديد الحلول وتكوين رأي جماعي وشرعي وتمثيلي ".</a:t>
            </a:r>
          </a:p>
          <a:p>
            <a:pPr marL="354012" lvl="3" indent="-342900" algn="justLow" rtl="1">
              <a:buFont typeface="Arial" panose="020B0604020202020204" pitchFamily="34" charset="0"/>
              <a:buChar char="•"/>
            </a:pPr>
            <a:r>
              <a:rPr lang="ar-EG" dirty="0"/>
              <a:t>تكوين رأي جماعي: إتاحة الفرص لكبار السن والقدرة على الالتقاء بالآخرين في مكان آمن</a:t>
            </a:r>
          </a:p>
          <a:p>
            <a:pPr marL="354012" lvl="3" indent="-342900" algn="r" rtl="1">
              <a:buFont typeface="Arial" panose="020B0604020202020204" pitchFamily="34" charset="0"/>
              <a:buChar char="•"/>
            </a:pPr>
            <a:r>
              <a:rPr lang="ar-EG" dirty="0"/>
              <a:t>مساحة لتبادل الخبرات والنقاش وتحديد الاحتياجات المشتركة والمحددة</a:t>
            </a:r>
            <a:endParaRPr lang="en-US"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14</a:t>
            </a:fld>
            <a:endParaRPr lang="en-US"/>
          </a:p>
        </p:txBody>
      </p:sp>
      <p:sp>
        <p:nvSpPr>
          <p:cNvPr id="6" name="Footer Placeholder 2">
            <a:extLst>
              <a:ext uri="{FF2B5EF4-FFF2-40B4-BE49-F238E27FC236}">
                <a16:creationId xmlns:a16="http://schemas.microsoft.com/office/drawing/2014/main" id="{C6A8567F-9165-8C49-9159-197AA60F5E80}"/>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75104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4448357" y="1871528"/>
            <a:ext cx="5811456" cy="4725015"/>
          </a:xfrm>
        </p:spPr>
        <p:txBody>
          <a:bodyPr/>
          <a:lstStyle/>
          <a:p>
            <a:pPr marL="354012" lvl="3" indent="-342900" algn="justLow" rtl="1">
              <a:buFont typeface="Arial" panose="020B0604020202020204" pitchFamily="34" charset="0"/>
              <a:buChar char="•"/>
            </a:pPr>
            <a:r>
              <a:rPr lang="ar-EG" dirty="0"/>
              <a:t>ما هي المساحات التي قد تكون آمنة لكبار السن لمناقشة القضايا وتكوين رأي جماعي؟</a:t>
            </a:r>
          </a:p>
          <a:p>
            <a:pPr marL="354012" lvl="3" indent="-342900" algn="justLow" rtl="1">
              <a:buFont typeface="Arial" panose="020B0604020202020204" pitchFamily="34" charset="0"/>
              <a:buChar char="•"/>
            </a:pPr>
            <a:r>
              <a:rPr lang="ar-EG" dirty="0"/>
              <a:t>ما الذي يجب أن تكون حريصًا بشأنه بصفة خاصة كمنظم لهذه المساحات؟</a:t>
            </a:r>
            <a:endParaRPr lang="en-GB"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15</a:t>
            </a:fld>
            <a:endParaRPr lang="en-US"/>
          </a:p>
        </p:txBody>
      </p:sp>
      <p:pic>
        <p:nvPicPr>
          <p:cNvPr id="8" name="Picture 7" descr="Icon&#10;&#10;Description automatically generated">
            <a:extLst>
              <a:ext uri="{FF2B5EF4-FFF2-40B4-BE49-F238E27FC236}">
                <a16:creationId xmlns:a16="http://schemas.microsoft.com/office/drawing/2014/main" id="{91B79EED-471B-4A4C-BD01-024988703F83}"/>
              </a:ext>
            </a:extLst>
          </p:cNvPr>
          <p:cNvPicPr>
            <a:picLocks noChangeAspect="1"/>
          </p:cNvPicPr>
          <p:nvPr/>
        </p:nvPicPr>
        <p:blipFill>
          <a:blip r:embed="rId2"/>
          <a:stretch>
            <a:fillRect/>
          </a:stretch>
        </p:blipFill>
        <p:spPr>
          <a:xfrm>
            <a:off x="1612561" y="3779837"/>
            <a:ext cx="2835796" cy="2959092"/>
          </a:xfrm>
          <a:prstGeom prst="rect">
            <a:avLst/>
          </a:prstGeom>
        </p:spPr>
      </p:pic>
      <p:sp>
        <p:nvSpPr>
          <p:cNvPr id="9" name="Title 4">
            <a:extLst>
              <a:ext uri="{FF2B5EF4-FFF2-40B4-BE49-F238E27FC236}">
                <a16:creationId xmlns:a16="http://schemas.microsoft.com/office/drawing/2014/main" id="{EEE154BC-3E74-4F04-9D3D-588A3D9B77DB}"/>
              </a:ext>
            </a:extLst>
          </p:cNvPr>
          <p:cNvSpPr txBox="1">
            <a:spLocks/>
          </p:cNvSpPr>
          <p:nvPr/>
        </p:nvSpPr>
        <p:spPr>
          <a:xfrm>
            <a:off x="1809070" y="1267436"/>
            <a:ext cx="8450743" cy="699637"/>
          </a:xfrm>
          <a:prstGeom prst="rect">
            <a:avLst/>
          </a:prstGeom>
        </p:spPr>
        <p:txBody>
          <a:bodyPr vert="horz" lIns="0" tIns="0" rIns="0" bIns="0" numCol="1" rtlCol="0" anchor="t" anchorCtr="0">
            <a:noAutofit/>
          </a:bodyPr>
          <a:lstStyle>
            <a:lvl1pPr algn="l" defTabSz="801929" rtl="0" eaLnBrk="1" latinLnBrk="0" hangingPunct="1">
              <a:lnSpc>
                <a:spcPts val="3300"/>
              </a:lnSpc>
              <a:spcBef>
                <a:spcPct val="0"/>
              </a:spcBef>
              <a:buNone/>
              <a:defRPr sz="2800" b="1" kern="1200">
                <a:solidFill>
                  <a:schemeClr val="accent3"/>
                </a:solidFill>
                <a:latin typeface="+mn-lt"/>
                <a:ea typeface="+mj-ea"/>
                <a:cs typeface="+mj-cs"/>
              </a:defRPr>
            </a:lvl1pPr>
          </a:lstStyle>
          <a:p>
            <a:pPr algn="r" rtl="1"/>
            <a:r>
              <a:rPr lang="ar-EG" sz="3200" dirty="0">
                <a:latin typeface="Simplified Arabic" panose="02020603050405020304" pitchFamily="18" charset="-78"/>
                <a:cs typeface="Simplified Arabic" panose="02020603050405020304" pitchFamily="18" charset="-78"/>
              </a:rPr>
              <a:t>مناقشة المجموعة</a:t>
            </a:r>
            <a:endParaRPr lang="en-GB" sz="3200" dirty="0">
              <a:latin typeface="Simplified Arabic" panose="02020603050405020304" pitchFamily="18" charset="-78"/>
              <a:cs typeface="Simplified Arabic" panose="02020603050405020304" pitchFamily="18" charset="-78"/>
            </a:endParaRPr>
          </a:p>
        </p:txBody>
      </p:sp>
      <p:sp>
        <p:nvSpPr>
          <p:cNvPr id="10" name="Footer Placeholder 2">
            <a:extLst>
              <a:ext uri="{FF2B5EF4-FFF2-40B4-BE49-F238E27FC236}">
                <a16:creationId xmlns:a16="http://schemas.microsoft.com/office/drawing/2014/main" id="{A03D6192-5767-3446-B0B6-D52FEF45869C}"/>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25110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a:xfrm>
            <a:off x="1809070" y="1103727"/>
            <a:ext cx="8450743" cy="699637"/>
          </a:xfrm>
        </p:spPr>
        <p:txBody>
          <a:bodyPr/>
          <a:lstStyle/>
          <a:p>
            <a:pPr algn="r" rtl="1"/>
            <a:r>
              <a:rPr lang="ar-EG" dirty="0"/>
              <a:t>القضايا الرئيسية بشأن المساحات</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682508" y="1709579"/>
            <a:ext cx="9577305" cy="4886965"/>
          </a:xfrm>
        </p:spPr>
        <p:txBody>
          <a:bodyPr/>
          <a:lstStyle/>
          <a:p>
            <a:pPr marL="354012" lvl="3" indent="-342900" algn="justLow" rtl="1">
              <a:spcBef>
                <a:spcPts val="700"/>
              </a:spcBef>
              <a:buFont typeface="Arial" panose="020B0604020202020204" pitchFamily="34" charset="0"/>
              <a:buChar char="•"/>
            </a:pPr>
            <a:r>
              <a:rPr lang="ar-EG" dirty="0"/>
              <a:t>ما مدى شمولية وتمثيل وديمقراطية هذه المساحات (مجموعات كبار السن، مجموعات المجتمع، وما إلى ذلك)؟</a:t>
            </a:r>
            <a:endParaRPr lang="en-GB" dirty="0"/>
          </a:p>
          <a:p>
            <a:pPr marL="354012" lvl="3" indent="-342900" algn="justLow" rtl="1">
              <a:spcBef>
                <a:spcPts val="700"/>
              </a:spcBef>
              <a:buFont typeface="Arial" panose="020B0604020202020204" pitchFamily="34" charset="0"/>
              <a:buChar char="•"/>
            </a:pPr>
            <a:r>
              <a:rPr lang="ar-EG" dirty="0"/>
              <a:t>هل أعضاء هذه المساحات منتخبون أم معينون؟</a:t>
            </a:r>
          </a:p>
          <a:p>
            <a:pPr marL="354012" lvl="3" indent="-342900" algn="justLow" rtl="1">
              <a:spcBef>
                <a:spcPts val="700"/>
              </a:spcBef>
              <a:buFont typeface="Arial" panose="020B0604020202020204" pitchFamily="34" charset="0"/>
              <a:buChar char="•"/>
            </a:pPr>
            <a:r>
              <a:rPr lang="ar-EG" dirty="0"/>
              <a:t>ما هي قواعد اللعبة لتلك المساحة؟ من يدعو لعقد الاجتماع ومن يرأسه ومن يقرر جدول الأعمال ومن يتحدث؟</a:t>
            </a:r>
          </a:p>
          <a:p>
            <a:pPr marL="354012" lvl="3" indent="-342900" algn="justLow" rtl="1">
              <a:spcBef>
                <a:spcPts val="700"/>
              </a:spcBef>
              <a:buFont typeface="Arial" panose="020B0604020202020204" pitchFamily="34" charset="0"/>
              <a:buChar char="•"/>
            </a:pPr>
            <a:r>
              <a:rPr lang="ar-EG" dirty="0"/>
              <a:t>ما مدى تقلب هذه المساحات؟ كم مرة يتغير أعضائها؟</a:t>
            </a:r>
          </a:p>
          <a:p>
            <a:pPr marL="354012" lvl="3" indent="-342900" algn="justLow" rtl="1">
              <a:spcBef>
                <a:spcPts val="700"/>
              </a:spcBef>
              <a:buFont typeface="Arial" panose="020B0604020202020204" pitchFamily="34" charset="0"/>
              <a:buChar char="•"/>
            </a:pPr>
            <a:r>
              <a:rPr lang="ar-EG" dirty="0"/>
              <a:t>من هم الأعضاء المسؤولون؟ لماذا؟</a:t>
            </a:r>
          </a:p>
          <a:p>
            <a:pPr marL="354012" lvl="3" indent="-342900" algn="justLow" rtl="1">
              <a:spcBef>
                <a:spcPts val="700"/>
              </a:spcBef>
              <a:buFont typeface="Arial" panose="020B0604020202020204" pitchFamily="34" charset="0"/>
              <a:buChar char="•"/>
            </a:pPr>
            <a:r>
              <a:rPr lang="ar-EG" dirty="0"/>
              <a:t>هل المساحات مختلطة؟ ماذا عن ديناميكيات القوة داخل المساحات؟</a:t>
            </a:r>
          </a:p>
          <a:p>
            <a:pPr marL="354012" lvl="3" indent="-342900" algn="justLow" rtl="1">
              <a:spcBef>
                <a:spcPts val="700"/>
              </a:spcBef>
              <a:buFont typeface="Arial" panose="020B0604020202020204" pitchFamily="34" charset="0"/>
              <a:buChar char="•"/>
            </a:pPr>
            <a:r>
              <a:rPr lang="ar-EG" dirty="0"/>
              <a:t>ما مدى فعالية المساحات؟ ما نوع القرارات المتخذة؟ هل يمكن التوصل إلى اتفاقيات واتخاذ قرارات وطرح مقترحات؟</a:t>
            </a:r>
            <a:endParaRPr lang="en-GB"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16</a:t>
            </a:fld>
            <a:endParaRPr lang="en-US"/>
          </a:p>
        </p:txBody>
      </p:sp>
      <p:sp>
        <p:nvSpPr>
          <p:cNvPr id="6" name="Footer Placeholder 2">
            <a:extLst>
              <a:ext uri="{FF2B5EF4-FFF2-40B4-BE49-F238E27FC236}">
                <a16:creationId xmlns:a16="http://schemas.microsoft.com/office/drawing/2014/main" id="{6EFD9C34-DC2C-C74E-A933-7BA1194C9BF4}"/>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95037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1062038" y="1800000"/>
            <a:ext cx="9197775" cy="4796544"/>
          </a:xfrm>
        </p:spPr>
        <p:txBody>
          <a:bodyPr/>
          <a:lstStyle/>
          <a:p>
            <a:pPr marL="354012" lvl="3" indent="-342900" algn="r" rtl="1">
              <a:buFont typeface="Arial" panose="020B0604020202020204" pitchFamily="34" charset="0"/>
              <a:buChar char="•"/>
            </a:pPr>
            <a:r>
              <a:rPr lang="ar-EG" dirty="0"/>
              <a:t>ما هي الريادة بالنسبة لك؟</a:t>
            </a:r>
          </a:p>
          <a:p>
            <a:pPr marL="354012" lvl="3" indent="-342900" algn="r" rtl="1">
              <a:buFont typeface="Arial" panose="020B0604020202020204" pitchFamily="34" charset="0"/>
              <a:buChar char="•"/>
            </a:pPr>
            <a:r>
              <a:rPr lang="ar-EG" dirty="0"/>
              <a:t>أين تبحث عن الريادة؟</a:t>
            </a:r>
          </a:p>
          <a:p>
            <a:pPr marL="354012" lvl="3" indent="-342900" algn="r" rtl="1">
              <a:buFont typeface="Arial" panose="020B0604020202020204" pitchFamily="34" charset="0"/>
              <a:buChar char="•"/>
            </a:pPr>
            <a:r>
              <a:rPr lang="ar-EG" dirty="0"/>
              <a:t>كيف يمكنك التعرف على قائد جيد؟</a:t>
            </a:r>
          </a:p>
          <a:p>
            <a:pPr marL="354012" lvl="3" indent="-342900" algn="r" rtl="1">
              <a:buFont typeface="Arial" panose="020B0604020202020204" pitchFamily="34" charset="0"/>
              <a:buChar char="•"/>
            </a:pPr>
            <a:r>
              <a:rPr lang="ar-EG" dirty="0"/>
              <a:t>ما أهمية الترويج للريادة النسائية؟</a:t>
            </a:r>
            <a:endParaRPr lang="en-GB"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17</a:t>
            </a:fld>
            <a:endParaRPr lang="en-US"/>
          </a:p>
        </p:txBody>
      </p:sp>
      <p:pic>
        <p:nvPicPr>
          <p:cNvPr id="8" name="Picture 7" descr="Icon&#10;&#10;Description automatically generated">
            <a:extLst>
              <a:ext uri="{FF2B5EF4-FFF2-40B4-BE49-F238E27FC236}">
                <a16:creationId xmlns:a16="http://schemas.microsoft.com/office/drawing/2014/main" id="{22F45796-5E4B-A443-9E8C-B7B5A328C21A}"/>
              </a:ext>
            </a:extLst>
          </p:cNvPr>
          <p:cNvPicPr>
            <a:picLocks noChangeAspect="1"/>
          </p:cNvPicPr>
          <p:nvPr/>
        </p:nvPicPr>
        <p:blipFill>
          <a:blip r:embed="rId2"/>
          <a:stretch>
            <a:fillRect/>
          </a:stretch>
        </p:blipFill>
        <p:spPr>
          <a:xfrm>
            <a:off x="863583" y="4198272"/>
            <a:ext cx="3480190" cy="2642366"/>
          </a:xfrm>
          <a:prstGeom prst="rect">
            <a:avLst/>
          </a:prstGeom>
        </p:spPr>
      </p:pic>
      <p:sp>
        <p:nvSpPr>
          <p:cNvPr id="9" name="Title 4">
            <a:extLst>
              <a:ext uri="{FF2B5EF4-FFF2-40B4-BE49-F238E27FC236}">
                <a16:creationId xmlns:a16="http://schemas.microsoft.com/office/drawing/2014/main" id="{9740874D-DE18-4D93-90C7-FF111CBD3881}"/>
              </a:ext>
            </a:extLst>
          </p:cNvPr>
          <p:cNvSpPr txBox="1">
            <a:spLocks/>
          </p:cNvSpPr>
          <p:nvPr/>
        </p:nvSpPr>
        <p:spPr>
          <a:xfrm>
            <a:off x="1809070" y="1100363"/>
            <a:ext cx="8450743" cy="699637"/>
          </a:xfrm>
          <a:prstGeom prst="rect">
            <a:avLst/>
          </a:prstGeom>
        </p:spPr>
        <p:txBody>
          <a:bodyPr vert="horz" lIns="0" tIns="0" rIns="0" bIns="0" numCol="1" rtlCol="0" anchor="t" anchorCtr="0">
            <a:noAutofit/>
          </a:bodyPr>
          <a:lstStyle>
            <a:lvl1pPr algn="l" defTabSz="801929" rtl="0" eaLnBrk="1" latinLnBrk="0" hangingPunct="1">
              <a:lnSpc>
                <a:spcPts val="3300"/>
              </a:lnSpc>
              <a:spcBef>
                <a:spcPct val="0"/>
              </a:spcBef>
              <a:buNone/>
              <a:defRPr sz="2800" b="1" kern="1200">
                <a:solidFill>
                  <a:schemeClr val="accent3"/>
                </a:solidFill>
                <a:latin typeface="+mn-lt"/>
                <a:ea typeface="+mj-ea"/>
                <a:cs typeface="+mj-cs"/>
              </a:defRPr>
            </a:lvl1pPr>
          </a:lstStyle>
          <a:p>
            <a:pPr algn="r" rtl="1"/>
            <a:r>
              <a:rPr lang="ar-EG" sz="3200" dirty="0">
                <a:latin typeface="Simplified Arabic" panose="02020603050405020304" pitchFamily="18" charset="-78"/>
                <a:cs typeface="Simplified Arabic" panose="02020603050405020304" pitchFamily="18" charset="-78"/>
              </a:rPr>
              <a:t>مناقشة المجموعة</a:t>
            </a:r>
            <a:endParaRPr lang="en-GB" sz="3200" dirty="0">
              <a:latin typeface="Simplified Arabic" panose="02020603050405020304" pitchFamily="18" charset="-78"/>
              <a:cs typeface="Simplified Arabic" panose="02020603050405020304" pitchFamily="18" charset="-78"/>
            </a:endParaRPr>
          </a:p>
        </p:txBody>
      </p:sp>
      <p:sp>
        <p:nvSpPr>
          <p:cNvPr id="10" name="Footer Placeholder 2">
            <a:extLst>
              <a:ext uri="{FF2B5EF4-FFF2-40B4-BE49-F238E27FC236}">
                <a16:creationId xmlns:a16="http://schemas.microsoft.com/office/drawing/2014/main" id="{0BC3361B-B7C6-2541-9826-E678831B6C16}"/>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78630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a:xfrm>
            <a:off x="1809070" y="1100363"/>
            <a:ext cx="8450743" cy="699637"/>
          </a:xfrm>
        </p:spPr>
        <p:txBody>
          <a:bodyPr/>
          <a:lstStyle/>
          <a:p>
            <a:pPr algn="r" rtl="1"/>
            <a:r>
              <a:rPr lang="ar-EG" dirty="0"/>
              <a:t>منتشر</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1915511" y="1800000"/>
            <a:ext cx="8344302" cy="4796544"/>
          </a:xfrm>
        </p:spPr>
        <p:txBody>
          <a:bodyPr/>
          <a:lstStyle/>
          <a:p>
            <a:pPr lvl="3" algn="justLow" rtl="1"/>
            <a:r>
              <a:rPr lang="ar-EG" b="1" i="1" dirty="0">
                <a:solidFill>
                  <a:schemeClr val="tx2"/>
                </a:solidFill>
              </a:rPr>
              <a:t>"لدي الفرصة للتعبير عن رأي من خلال مجموعة متنوعة من القنوات والانضمام للآخرين في الحملات والتأثير على جداول الأعمال وتأسيس حركات للتغيير."</a:t>
            </a:r>
            <a:endParaRPr lang="en-GB" b="1" i="1" dirty="0">
              <a:solidFill>
                <a:schemeClr val="tx2"/>
              </a:solidFill>
            </a:endParaRPr>
          </a:p>
          <a:p>
            <a:pPr marL="354012" lvl="3" indent="-342900" algn="justLow" rtl="1">
              <a:buFont typeface="Arial" panose="020B0604020202020204" pitchFamily="34" charset="0"/>
              <a:buChar char="•"/>
            </a:pPr>
            <a:r>
              <a:rPr lang="ar-EG" dirty="0"/>
              <a:t>يتضمن دعم كبار السن لإيصال آرائهم الفردية أو الجماعية من خلال قنوات متنوعة على مستويات مختلفة.</a:t>
            </a:r>
          </a:p>
          <a:p>
            <a:pPr marL="354012" lvl="3" indent="-342900" algn="justLow" rtl="1">
              <a:buFont typeface="Arial" panose="020B0604020202020204" pitchFamily="34" charset="0"/>
              <a:buChar char="•"/>
            </a:pPr>
            <a:r>
              <a:rPr lang="ar-EG" dirty="0"/>
              <a:t>يمكن نشر آراء كبار السن من خلال مجموعة متنوعة من الأساليب (بما في ذلك الدعوة وتنظيم الحملات من خلال قنوات مختلفة).</a:t>
            </a:r>
          </a:p>
          <a:p>
            <a:pPr marL="354012" lvl="3" indent="-342900" algn="justLow" rtl="1">
              <a:buFont typeface="Arial" panose="020B0604020202020204" pitchFamily="34" charset="0"/>
              <a:buChar char="•"/>
            </a:pPr>
            <a:r>
              <a:rPr lang="ar-EG" dirty="0"/>
              <a:t>يحتاج كبار السن إلى القوة والمهارات والموارد والدعم للالتقاء وبناء تحالفات أو شبكات أو منصات مع منظمات المجتمع المدني الأوسع.</a:t>
            </a:r>
            <a:endParaRPr lang="en-US"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18</a:t>
            </a:fld>
            <a:endParaRPr lang="en-US"/>
          </a:p>
        </p:txBody>
      </p:sp>
      <p:sp>
        <p:nvSpPr>
          <p:cNvPr id="6" name="Footer Placeholder 2">
            <a:extLst>
              <a:ext uri="{FF2B5EF4-FFF2-40B4-BE49-F238E27FC236}">
                <a16:creationId xmlns:a16="http://schemas.microsoft.com/office/drawing/2014/main" id="{0B34A39F-B4E3-9847-9A63-2ECFF698C5F8}"/>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a:solidFill>
                  <a:schemeClr val="tx2"/>
                </a:solidFill>
              </a:rPr>
              <a:t>تدريب على التعبير عن الرأي</a:t>
            </a:r>
            <a:r>
              <a:rPr lang="en-US">
                <a:solidFill>
                  <a:schemeClr val="tx2"/>
                </a:solidFill>
              </a:rPr>
              <a:t> </a:t>
            </a:r>
            <a:endParaRPr lang="ar-SA">
              <a:solidFill>
                <a:schemeClr val="tx2"/>
              </a:solidFill>
            </a:endParaRPr>
          </a:p>
          <a:p>
            <a:r>
              <a:rPr lang="ar-EG">
                <a:solidFill>
                  <a:schemeClr val="accent3"/>
                </a:solidFill>
              </a:rPr>
              <a:t>الوحدة 3: إطار عمل صوت وأساليب المساءلة</a:t>
            </a:r>
            <a:endParaRPr lang="en-GB">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08074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a:xfrm>
            <a:off x="1809070" y="1115036"/>
            <a:ext cx="8450743" cy="699637"/>
          </a:xfrm>
        </p:spPr>
        <p:txBody>
          <a:bodyPr/>
          <a:lstStyle/>
          <a:p>
            <a:pPr algn="r" rtl="1"/>
            <a:r>
              <a:rPr lang="ar-EG" dirty="0"/>
              <a:t>مناقشة المجموعة</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1062038" y="1800000"/>
            <a:ext cx="9197775" cy="4796544"/>
          </a:xfrm>
        </p:spPr>
        <p:txBody>
          <a:bodyPr/>
          <a:lstStyle/>
          <a:p>
            <a:pPr lvl="3" algn="r" rtl="1"/>
            <a:r>
              <a:rPr lang="ar-EG" sz="2200" dirty="0"/>
              <a:t>لماذا تعتقد أن الحملات وبناء التحالفات يمكن أن تكون أدوات فعالة لنشر آراء كبار السن؟</a:t>
            </a:r>
            <a:endParaRPr lang="en-GB" sz="2200"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19</a:t>
            </a:fld>
            <a:endParaRPr lang="en-US"/>
          </a:p>
        </p:txBody>
      </p:sp>
      <p:pic>
        <p:nvPicPr>
          <p:cNvPr id="8" name="Picture 7" descr="Icon&#10;&#10;Description automatically generated">
            <a:extLst>
              <a:ext uri="{FF2B5EF4-FFF2-40B4-BE49-F238E27FC236}">
                <a16:creationId xmlns:a16="http://schemas.microsoft.com/office/drawing/2014/main" id="{32923752-AD1D-284A-B5B7-B1393E17CB29}"/>
              </a:ext>
            </a:extLst>
          </p:cNvPr>
          <p:cNvPicPr>
            <a:picLocks noChangeAspect="1"/>
          </p:cNvPicPr>
          <p:nvPr/>
        </p:nvPicPr>
        <p:blipFill>
          <a:blip r:embed="rId2"/>
          <a:stretch>
            <a:fillRect/>
          </a:stretch>
        </p:blipFill>
        <p:spPr>
          <a:xfrm>
            <a:off x="720000" y="4198272"/>
            <a:ext cx="3480190" cy="2642366"/>
          </a:xfrm>
          <a:prstGeom prst="rect">
            <a:avLst/>
          </a:prstGeom>
        </p:spPr>
      </p:pic>
      <p:sp>
        <p:nvSpPr>
          <p:cNvPr id="9" name="Footer Placeholder 2">
            <a:extLst>
              <a:ext uri="{FF2B5EF4-FFF2-40B4-BE49-F238E27FC236}">
                <a16:creationId xmlns:a16="http://schemas.microsoft.com/office/drawing/2014/main" id="{9C97CCDC-46DF-9448-9E05-589DD1E5CF43}"/>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3948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FC6AA-D595-3749-8322-1452B67555AF}"/>
              </a:ext>
            </a:extLst>
          </p:cNvPr>
          <p:cNvSpPr>
            <a:spLocks noGrp="1"/>
          </p:cNvSpPr>
          <p:nvPr>
            <p:ph type="title"/>
          </p:nvPr>
        </p:nvSpPr>
        <p:spPr>
          <a:xfrm>
            <a:off x="432000" y="1115037"/>
            <a:ext cx="9827813" cy="684964"/>
          </a:xfrm>
        </p:spPr>
        <p:txBody>
          <a:bodyPr/>
          <a:lstStyle/>
          <a:p>
            <a:pPr algn="r" rtl="1"/>
            <a:r>
              <a:rPr lang="ar-EG" dirty="0"/>
              <a:t>الوحدة 3: تفريغ مجالات إطار التعبير عن الرأي</a:t>
            </a:r>
            <a:endParaRPr lang="en-US" dirty="0"/>
          </a:p>
        </p:txBody>
      </p:sp>
      <p:sp>
        <p:nvSpPr>
          <p:cNvPr id="6" name="Content Placeholder 5">
            <a:extLst>
              <a:ext uri="{FF2B5EF4-FFF2-40B4-BE49-F238E27FC236}">
                <a16:creationId xmlns:a16="http://schemas.microsoft.com/office/drawing/2014/main" id="{8B8E2D9A-AEB1-C34A-8251-18A59072FF6C}"/>
              </a:ext>
            </a:extLst>
          </p:cNvPr>
          <p:cNvSpPr>
            <a:spLocks noGrp="1"/>
          </p:cNvSpPr>
          <p:nvPr>
            <p:ph idx="1"/>
          </p:nvPr>
        </p:nvSpPr>
        <p:spPr>
          <a:xfrm>
            <a:off x="961351" y="1979025"/>
            <a:ext cx="9197068" cy="4796544"/>
          </a:xfrm>
        </p:spPr>
        <p:txBody>
          <a:bodyPr/>
          <a:lstStyle/>
          <a:p>
            <a:pPr lvl="3" algn="justLow" rtl="1"/>
            <a:r>
              <a:rPr lang="ar-EG" dirty="0"/>
              <a:t>خضعت مجموعة أدوات التدريب على التعبير عن الرأي لتدريب موظفي </a:t>
            </a:r>
            <a:r>
              <a:rPr lang="ar-EG" dirty="0" err="1"/>
              <a:t>هيلب</a:t>
            </a:r>
            <a:r>
              <a:rPr lang="ar-EG" dirty="0"/>
              <a:t> </a:t>
            </a:r>
            <a:r>
              <a:rPr lang="ar-EG" dirty="0" err="1"/>
              <a:t>إيدج</a:t>
            </a:r>
            <a:r>
              <a:rPr lang="en-US" dirty="0"/>
              <a:t> </a:t>
            </a:r>
            <a:r>
              <a:rPr lang="ar-EG" dirty="0"/>
              <a:t>وأعضاء الشبكة على فهم العناصر الرئيسية لإطار عمل التدريب على التعبير عن الرأي</a:t>
            </a:r>
            <a:r>
              <a:rPr lang="en-US" dirty="0"/>
              <a:t> </a:t>
            </a:r>
            <a:r>
              <a:rPr lang="ar-EG" dirty="0"/>
              <a:t>والمفاهيم التي يرتكز عليها، ومن أجل تعزيز قدرتهم على تنفيذ الأنشطة المتعلقة بالتدريب على التعبير عن الرأي.</a:t>
            </a:r>
          </a:p>
          <a:p>
            <a:pPr lvl="3" algn="justLow" rtl="1"/>
            <a:endParaRPr lang="ar-EG" dirty="0"/>
          </a:p>
          <a:p>
            <a:pPr lvl="3" algn="justLow" rtl="1"/>
            <a:r>
              <a:rPr lang="ar-EG" b="1" dirty="0"/>
              <a:t>هذه الوحدة هي الثالثة من أربع وحدات باوربوينت مصممة لمرافقة دليل المنسق عند العمل خلال الجلسات. الوحدة (3) تشرح المجالات المختلفة داخل إطار التعبير عن الرأي وتنظر في آليات المساءلة الاجتماعية.</a:t>
            </a:r>
          </a:p>
        </p:txBody>
      </p:sp>
      <p:sp>
        <p:nvSpPr>
          <p:cNvPr id="3" name="Footer Placeholder 2">
            <a:extLst>
              <a:ext uri="{FF2B5EF4-FFF2-40B4-BE49-F238E27FC236}">
                <a16:creationId xmlns:a16="http://schemas.microsoft.com/office/drawing/2014/main" id="{8198C161-A833-5440-AC75-87EC46C2346F}"/>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
        <p:nvSpPr>
          <p:cNvPr id="4" name="Slide Number Placeholder 3">
            <a:extLst>
              <a:ext uri="{FF2B5EF4-FFF2-40B4-BE49-F238E27FC236}">
                <a16:creationId xmlns:a16="http://schemas.microsoft.com/office/drawing/2014/main" id="{2DEC0912-1671-C64E-8DF9-4413221DFDAA}"/>
              </a:ext>
            </a:extLst>
          </p:cNvPr>
          <p:cNvSpPr>
            <a:spLocks noGrp="1"/>
          </p:cNvSpPr>
          <p:nvPr>
            <p:ph type="sldNum" sz="quarter" idx="12"/>
          </p:nvPr>
        </p:nvSpPr>
        <p:spPr/>
        <p:txBody>
          <a:bodyPr/>
          <a:lstStyle/>
          <a:p>
            <a:fld id="{50F209D7-C180-5B4A-A7C2-AD533727DAA3}" type="slidenum">
              <a:rPr lang="en-US" smtClean="0"/>
              <a:t>2</a:t>
            </a:fld>
            <a:endParaRPr lang="en-US"/>
          </a:p>
        </p:txBody>
      </p:sp>
    </p:spTree>
    <p:extLst>
      <p:ext uri="{BB962C8B-B14F-4D97-AF65-F5344CB8AC3E}">
        <p14:creationId xmlns:p14="http://schemas.microsoft.com/office/powerpoint/2010/main" val="267711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a:xfrm>
            <a:off x="1809070" y="1115036"/>
            <a:ext cx="8450743" cy="699637"/>
          </a:xfrm>
        </p:spPr>
        <p:txBody>
          <a:bodyPr/>
          <a:lstStyle/>
          <a:p>
            <a:pPr algn="r" rtl="1"/>
            <a:r>
              <a:rPr lang="ar-EG" dirty="0"/>
              <a:t>مسموع</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1449188" y="1800000"/>
            <a:ext cx="8810625" cy="4796544"/>
          </a:xfrm>
        </p:spPr>
        <p:txBody>
          <a:bodyPr/>
          <a:lstStyle/>
          <a:p>
            <a:pPr lvl="3" algn="justLow" rtl="1"/>
            <a:r>
              <a:rPr lang="ar-EG" b="1" i="1" dirty="0">
                <a:solidFill>
                  <a:schemeClr val="accent1"/>
                </a:solidFill>
              </a:rPr>
              <a:t>"رأيي مسموع من خلال مشاركتي النشطة وتأثيري في عمليات صنع القرار. الحكومات وأصحاب السلطة الآخرون يستجيبون لاحتياجاتي وحقوقي ".</a:t>
            </a:r>
            <a:endParaRPr lang="en-GB" b="1" i="1" dirty="0">
              <a:solidFill>
                <a:schemeClr val="accent1"/>
              </a:solidFill>
            </a:endParaRPr>
          </a:p>
          <a:p>
            <a:pPr marL="354012" lvl="3" indent="-342900" algn="r" rtl="1">
              <a:buFont typeface="Arial" panose="020B0604020202020204" pitchFamily="34" charset="0"/>
              <a:buChar char="•"/>
            </a:pPr>
            <a:r>
              <a:rPr lang="ar-EG" dirty="0"/>
              <a:t>القوة إلى: كيفية الوصول إلى المساحات "المناسبة" برسائل فعالة للحصول على رد من ممثلي الحكومات</a:t>
            </a:r>
            <a:endParaRPr lang="en-US"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20</a:t>
            </a:fld>
            <a:endParaRPr lang="en-US"/>
          </a:p>
        </p:txBody>
      </p:sp>
      <p:sp>
        <p:nvSpPr>
          <p:cNvPr id="6" name="Footer Placeholder 2">
            <a:extLst>
              <a:ext uri="{FF2B5EF4-FFF2-40B4-BE49-F238E27FC236}">
                <a16:creationId xmlns:a16="http://schemas.microsoft.com/office/drawing/2014/main" id="{1B716608-91FE-FB43-A50E-46C14A4E843F}"/>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58176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DF46CE-F8EA-8148-948F-E7E0FF2AF955}"/>
              </a:ext>
            </a:extLst>
          </p:cNvPr>
          <p:cNvSpPr>
            <a:spLocks noGrp="1"/>
          </p:cNvSpPr>
          <p:nvPr>
            <p:ph type="title"/>
          </p:nvPr>
        </p:nvSpPr>
        <p:spPr>
          <a:solidFill>
            <a:schemeClr val="accent3"/>
          </a:solidFill>
        </p:spPr>
        <p:txBody>
          <a:bodyPr/>
          <a:lstStyle/>
          <a:p>
            <a:pPr algn="r" rtl="1"/>
            <a:r>
              <a:rPr lang="ar-EG" dirty="0"/>
              <a:t>مبادئ المساءلة</a:t>
            </a:r>
            <a:endParaRPr lang="en-US" dirty="0"/>
          </a:p>
        </p:txBody>
      </p:sp>
      <p:sp>
        <p:nvSpPr>
          <p:cNvPr id="5" name="Slide Number Placeholder 4">
            <a:extLst>
              <a:ext uri="{FF2B5EF4-FFF2-40B4-BE49-F238E27FC236}">
                <a16:creationId xmlns:a16="http://schemas.microsoft.com/office/drawing/2014/main" id="{D760D47B-10F5-4746-8388-BE315C3B6178}"/>
              </a:ext>
            </a:extLst>
          </p:cNvPr>
          <p:cNvSpPr>
            <a:spLocks noGrp="1"/>
          </p:cNvSpPr>
          <p:nvPr>
            <p:ph type="sldNum" sz="quarter" idx="12"/>
          </p:nvPr>
        </p:nvSpPr>
        <p:spPr/>
        <p:txBody>
          <a:bodyPr/>
          <a:lstStyle/>
          <a:p>
            <a:fld id="{50F209D7-C180-5B4A-A7C2-AD533727DAA3}" type="slidenum">
              <a:rPr lang="en-US" smtClean="0"/>
              <a:t>21</a:t>
            </a:fld>
            <a:endParaRPr lang="en-US"/>
          </a:p>
        </p:txBody>
      </p:sp>
      <p:sp>
        <p:nvSpPr>
          <p:cNvPr id="7" name="Footer Placeholder 2">
            <a:extLst>
              <a:ext uri="{FF2B5EF4-FFF2-40B4-BE49-F238E27FC236}">
                <a16:creationId xmlns:a16="http://schemas.microsoft.com/office/drawing/2014/main" id="{A3851A5F-BD7A-2D47-A601-39866AF3A192}"/>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a:solidFill>
                  <a:schemeClr val="tx2"/>
                </a:solidFill>
              </a:rPr>
              <a:t>تدريب على التعبير عن الرأي</a:t>
            </a:r>
            <a:r>
              <a:rPr lang="en-US">
                <a:solidFill>
                  <a:schemeClr val="tx2"/>
                </a:solidFill>
              </a:rPr>
              <a:t> </a:t>
            </a:r>
            <a:endParaRPr lang="ar-SA">
              <a:solidFill>
                <a:schemeClr val="tx2"/>
              </a:solidFill>
            </a:endParaRPr>
          </a:p>
          <a:p>
            <a:r>
              <a:rPr lang="ar-EG">
                <a:solidFill>
                  <a:schemeClr val="accent3"/>
                </a:solidFill>
              </a:rPr>
              <a:t>الوحدة 3: إطار عمل صوت وأساليب المساءلة</a:t>
            </a:r>
            <a:endParaRPr lang="en-GB">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54048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76512E-A85F-A24C-BB62-0B4100DE2BEC}"/>
              </a:ext>
            </a:extLst>
          </p:cNvPr>
          <p:cNvSpPr>
            <a:spLocks noGrp="1"/>
          </p:cNvSpPr>
          <p:nvPr>
            <p:ph idx="1"/>
          </p:nvPr>
        </p:nvSpPr>
        <p:spPr>
          <a:xfrm>
            <a:off x="1348154" y="1666875"/>
            <a:ext cx="8911659" cy="4929669"/>
          </a:xfrm>
        </p:spPr>
        <p:txBody>
          <a:bodyPr/>
          <a:lstStyle/>
          <a:p>
            <a:pPr marL="354012" lvl="3" indent="-342900" algn="r" rtl="1">
              <a:buFont typeface="Arial" panose="020B0604020202020204" pitchFamily="34" charset="0"/>
              <a:buChar char="•"/>
            </a:pPr>
            <a:r>
              <a:rPr lang="ar-EG" dirty="0"/>
              <a:t>يتحمل أصحاب الواجبات (مثل الحكومة) المسؤولية أمام أصحاب الحقوق (مثل الجمهور)</a:t>
            </a:r>
          </a:p>
          <a:p>
            <a:pPr marL="354012" lvl="3" indent="-342900" algn="r" rtl="1">
              <a:buFont typeface="Arial" panose="020B0604020202020204" pitchFamily="34" charset="0"/>
              <a:buChar char="•"/>
            </a:pPr>
            <a:r>
              <a:rPr lang="ar-EG" dirty="0"/>
              <a:t>ثلاثة مفاهيم رئيسية: المسؤولية، والاستجابة، والعقوبات</a:t>
            </a:r>
          </a:p>
          <a:p>
            <a:pPr marL="763588" lvl="3" indent="-406400" algn="justLow" rtl="1">
              <a:buSzPct val="80000"/>
              <a:buFontTx/>
              <a:buChar char="-"/>
            </a:pPr>
            <a:r>
              <a:rPr lang="ar-EG" b="1" dirty="0">
                <a:solidFill>
                  <a:schemeClr val="accent1"/>
                </a:solidFill>
              </a:rPr>
              <a:t>المسؤولية</a:t>
            </a:r>
            <a:r>
              <a:rPr lang="ar-EG" dirty="0"/>
              <a:t> - إدخال قوانين وسياسات تستجيب لاحتياجات الأفراد وحقوقهم</a:t>
            </a:r>
          </a:p>
          <a:p>
            <a:pPr marL="763588" lvl="3" indent="-406400" algn="justLow" rtl="1">
              <a:buSzPct val="80000"/>
              <a:buFontTx/>
              <a:buChar char="-"/>
            </a:pPr>
            <a:r>
              <a:rPr lang="ar-EG" b="1" dirty="0">
                <a:solidFill>
                  <a:schemeClr val="accent1"/>
                </a:solidFill>
              </a:rPr>
              <a:t>الاستجابة</a:t>
            </a:r>
            <a:r>
              <a:rPr lang="ar-EG" dirty="0"/>
              <a:t> - الاستجابة لاحتياجات الأفراد وحقوقهم بغض النظر عما إذا كانت هناك قوانين وسياسات سارية</a:t>
            </a:r>
          </a:p>
          <a:p>
            <a:pPr marL="763588" lvl="3" indent="-406400" algn="justLow" rtl="1">
              <a:buSzPct val="80000"/>
              <a:buFontTx/>
              <a:buChar char="-"/>
            </a:pPr>
            <a:r>
              <a:rPr lang="ar-EG" b="1" dirty="0">
                <a:solidFill>
                  <a:schemeClr val="accent1"/>
                </a:solidFill>
              </a:rPr>
              <a:t>العقوبات</a:t>
            </a:r>
            <a:r>
              <a:rPr lang="ar-EG" dirty="0"/>
              <a:t> - تدابير لمعاقبة المكلفين بالواجبات الذين لا يؤدون مسؤولياتهم</a:t>
            </a:r>
            <a:endParaRPr lang="en-GB" dirty="0"/>
          </a:p>
        </p:txBody>
      </p:sp>
      <p:sp>
        <p:nvSpPr>
          <p:cNvPr id="5" name="Slide Number Placeholder 4">
            <a:extLst>
              <a:ext uri="{FF2B5EF4-FFF2-40B4-BE49-F238E27FC236}">
                <a16:creationId xmlns:a16="http://schemas.microsoft.com/office/drawing/2014/main" id="{D760D47B-10F5-4746-8388-BE315C3B6178}"/>
              </a:ext>
            </a:extLst>
          </p:cNvPr>
          <p:cNvSpPr>
            <a:spLocks noGrp="1"/>
          </p:cNvSpPr>
          <p:nvPr>
            <p:ph type="sldNum" sz="quarter" idx="12"/>
          </p:nvPr>
        </p:nvSpPr>
        <p:spPr/>
        <p:txBody>
          <a:bodyPr/>
          <a:lstStyle/>
          <a:p>
            <a:fld id="{50F209D7-C180-5B4A-A7C2-AD533727DAA3}" type="slidenum">
              <a:rPr lang="en-US" smtClean="0"/>
              <a:t>22</a:t>
            </a:fld>
            <a:endParaRPr lang="en-US"/>
          </a:p>
        </p:txBody>
      </p:sp>
      <p:sp>
        <p:nvSpPr>
          <p:cNvPr id="7" name="Title 6">
            <a:extLst>
              <a:ext uri="{FF2B5EF4-FFF2-40B4-BE49-F238E27FC236}">
                <a16:creationId xmlns:a16="http://schemas.microsoft.com/office/drawing/2014/main" id="{0C5D4D6E-0493-CE4A-BBD7-2BB07589D617}"/>
              </a:ext>
            </a:extLst>
          </p:cNvPr>
          <p:cNvSpPr>
            <a:spLocks noGrp="1"/>
          </p:cNvSpPr>
          <p:nvPr>
            <p:ph type="title"/>
          </p:nvPr>
        </p:nvSpPr>
        <p:spPr>
          <a:xfrm>
            <a:off x="1809070" y="1115036"/>
            <a:ext cx="8450743" cy="699637"/>
          </a:xfrm>
        </p:spPr>
        <p:txBody>
          <a:bodyPr/>
          <a:lstStyle/>
          <a:p>
            <a:pPr algn="r" rtl="1"/>
            <a:r>
              <a:rPr lang="ar-EG" dirty="0"/>
              <a:t>الجوانب الرئيسية للمساءلة</a:t>
            </a:r>
            <a:endParaRPr lang="en-US" dirty="0"/>
          </a:p>
        </p:txBody>
      </p:sp>
      <p:sp>
        <p:nvSpPr>
          <p:cNvPr id="6" name="Footer Placeholder 2">
            <a:extLst>
              <a:ext uri="{FF2B5EF4-FFF2-40B4-BE49-F238E27FC236}">
                <a16:creationId xmlns:a16="http://schemas.microsoft.com/office/drawing/2014/main" id="{1D9E5C14-F8F6-7247-AADC-A7088BD54089}"/>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73805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76512E-A85F-A24C-BB62-0B4100DE2BEC}"/>
              </a:ext>
            </a:extLst>
          </p:cNvPr>
          <p:cNvSpPr>
            <a:spLocks noGrp="1"/>
          </p:cNvSpPr>
          <p:nvPr>
            <p:ph idx="1"/>
          </p:nvPr>
        </p:nvSpPr>
        <p:spPr>
          <a:xfrm>
            <a:off x="2333625" y="1800000"/>
            <a:ext cx="7926188" cy="4796544"/>
          </a:xfrm>
        </p:spPr>
        <p:txBody>
          <a:bodyPr/>
          <a:lstStyle/>
          <a:p>
            <a:pPr marL="354012" lvl="3" indent="-342900" algn="r" rtl="1">
              <a:buFont typeface="Arial" panose="020B0604020202020204" pitchFamily="34" charset="0"/>
              <a:buChar char="•"/>
            </a:pPr>
            <a:r>
              <a:rPr lang="ar-EG" sz="2200" dirty="0"/>
              <a:t>مدفوعة بالمواطنين</a:t>
            </a:r>
          </a:p>
          <a:p>
            <a:pPr marL="354012" lvl="3" indent="-342900" algn="justLow" rtl="1">
              <a:buFont typeface="Arial" panose="020B0604020202020204" pitchFamily="34" charset="0"/>
              <a:buChar char="•"/>
            </a:pPr>
            <a:r>
              <a:rPr lang="ar-EG" sz="2200" dirty="0"/>
              <a:t>المواطنون يطالبون/ يستجوبون/ ينازعون من أجل الوصول إلى حقوقهم.</a:t>
            </a:r>
          </a:p>
          <a:p>
            <a:pPr marL="354012" lvl="3" indent="-342900" algn="r" rtl="1">
              <a:buFont typeface="Arial" panose="020B0604020202020204" pitchFamily="34" charset="0"/>
              <a:buChar char="•"/>
            </a:pPr>
            <a:r>
              <a:rPr lang="ar-EG" sz="2200" dirty="0"/>
              <a:t>التعاون والحوار بين أصحاب الحقوق والمكلفين بالواجبات</a:t>
            </a:r>
            <a:endParaRPr lang="en-GB" sz="2200" dirty="0"/>
          </a:p>
        </p:txBody>
      </p:sp>
      <p:sp>
        <p:nvSpPr>
          <p:cNvPr id="5" name="Slide Number Placeholder 4">
            <a:extLst>
              <a:ext uri="{FF2B5EF4-FFF2-40B4-BE49-F238E27FC236}">
                <a16:creationId xmlns:a16="http://schemas.microsoft.com/office/drawing/2014/main" id="{D760D47B-10F5-4746-8388-BE315C3B6178}"/>
              </a:ext>
            </a:extLst>
          </p:cNvPr>
          <p:cNvSpPr>
            <a:spLocks noGrp="1"/>
          </p:cNvSpPr>
          <p:nvPr>
            <p:ph type="sldNum" sz="quarter" idx="12"/>
          </p:nvPr>
        </p:nvSpPr>
        <p:spPr/>
        <p:txBody>
          <a:bodyPr/>
          <a:lstStyle/>
          <a:p>
            <a:fld id="{50F209D7-C180-5B4A-A7C2-AD533727DAA3}" type="slidenum">
              <a:rPr lang="en-US" smtClean="0"/>
              <a:t>23</a:t>
            </a:fld>
            <a:endParaRPr lang="en-US"/>
          </a:p>
        </p:txBody>
      </p:sp>
      <p:sp>
        <p:nvSpPr>
          <p:cNvPr id="7" name="Title 6">
            <a:extLst>
              <a:ext uri="{FF2B5EF4-FFF2-40B4-BE49-F238E27FC236}">
                <a16:creationId xmlns:a16="http://schemas.microsoft.com/office/drawing/2014/main" id="{0C5D4D6E-0493-CE4A-BBD7-2BB07589D617}"/>
              </a:ext>
            </a:extLst>
          </p:cNvPr>
          <p:cNvSpPr>
            <a:spLocks noGrp="1"/>
          </p:cNvSpPr>
          <p:nvPr>
            <p:ph type="title"/>
          </p:nvPr>
        </p:nvSpPr>
        <p:spPr>
          <a:xfrm>
            <a:off x="1809070" y="1115036"/>
            <a:ext cx="8450743" cy="699637"/>
          </a:xfrm>
        </p:spPr>
        <p:txBody>
          <a:bodyPr/>
          <a:lstStyle/>
          <a:p>
            <a:pPr algn="r" rtl="1"/>
            <a:r>
              <a:rPr lang="ar-EG" dirty="0"/>
              <a:t>ما هي المساءلة الاجتماعية؟</a:t>
            </a:r>
            <a:endParaRPr lang="en-GB" dirty="0"/>
          </a:p>
        </p:txBody>
      </p:sp>
      <p:sp>
        <p:nvSpPr>
          <p:cNvPr id="6" name="Footer Placeholder 2">
            <a:extLst>
              <a:ext uri="{FF2B5EF4-FFF2-40B4-BE49-F238E27FC236}">
                <a16:creationId xmlns:a16="http://schemas.microsoft.com/office/drawing/2014/main" id="{8EFEDC7B-170B-C643-ACBE-4792D3F87E5B}"/>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a:solidFill>
                  <a:schemeClr val="tx2"/>
                </a:solidFill>
              </a:rPr>
              <a:t>تدريب على التعبير عن الرأي</a:t>
            </a:r>
            <a:r>
              <a:rPr lang="en-US">
                <a:solidFill>
                  <a:schemeClr val="tx2"/>
                </a:solidFill>
              </a:rPr>
              <a:t> </a:t>
            </a:r>
            <a:endParaRPr lang="ar-SA">
              <a:solidFill>
                <a:schemeClr val="tx2"/>
              </a:solidFill>
            </a:endParaRPr>
          </a:p>
          <a:p>
            <a:r>
              <a:rPr lang="ar-EG">
                <a:solidFill>
                  <a:schemeClr val="accent3"/>
                </a:solidFill>
              </a:rPr>
              <a:t>الوحدة 3: إطار عمل صوت وأساليب المساءلة</a:t>
            </a:r>
            <a:endParaRPr lang="en-GB">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30188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DF46CE-F8EA-8148-948F-E7E0FF2AF955}"/>
              </a:ext>
            </a:extLst>
          </p:cNvPr>
          <p:cNvSpPr>
            <a:spLocks noGrp="1"/>
          </p:cNvSpPr>
          <p:nvPr>
            <p:ph type="title"/>
          </p:nvPr>
        </p:nvSpPr>
        <p:spPr>
          <a:solidFill>
            <a:schemeClr val="accent1"/>
          </a:solidFill>
        </p:spPr>
        <p:txBody>
          <a:bodyPr/>
          <a:lstStyle/>
          <a:p>
            <a:pPr marL="11112" lvl="3" algn="r" defTabSz="801929" rtl="1">
              <a:lnSpc>
                <a:spcPts val="5200"/>
              </a:lnSpc>
              <a:spcBef>
                <a:spcPct val="0"/>
              </a:spcBef>
            </a:pPr>
            <a:r>
              <a:rPr lang="ar-EG" sz="4000" b="1" kern="1200" dirty="0">
                <a:solidFill>
                  <a:schemeClr val="bg1"/>
                </a:solidFill>
                <a:latin typeface="+mn-lt"/>
                <a:ea typeface="+mj-ea"/>
                <a:cs typeface="+mj-cs"/>
              </a:rPr>
              <a:t>رصد كبار السن من المواطنين</a:t>
            </a:r>
          </a:p>
        </p:txBody>
      </p:sp>
      <p:sp>
        <p:nvSpPr>
          <p:cNvPr id="5" name="Slide Number Placeholder 4">
            <a:extLst>
              <a:ext uri="{FF2B5EF4-FFF2-40B4-BE49-F238E27FC236}">
                <a16:creationId xmlns:a16="http://schemas.microsoft.com/office/drawing/2014/main" id="{D760D47B-10F5-4746-8388-BE315C3B6178}"/>
              </a:ext>
            </a:extLst>
          </p:cNvPr>
          <p:cNvSpPr>
            <a:spLocks noGrp="1"/>
          </p:cNvSpPr>
          <p:nvPr>
            <p:ph type="sldNum" sz="quarter" idx="12"/>
          </p:nvPr>
        </p:nvSpPr>
        <p:spPr/>
        <p:txBody>
          <a:bodyPr/>
          <a:lstStyle/>
          <a:p>
            <a:fld id="{50F209D7-C180-5B4A-A7C2-AD533727DAA3}" type="slidenum">
              <a:rPr lang="en-US" smtClean="0"/>
              <a:t>24</a:t>
            </a:fld>
            <a:endParaRPr lang="en-US"/>
          </a:p>
        </p:txBody>
      </p:sp>
      <p:sp>
        <p:nvSpPr>
          <p:cNvPr id="7" name="Footer Placeholder 2">
            <a:extLst>
              <a:ext uri="{FF2B5EF4-FFF2-40B4-BE49-F238E27FC236}">
                <a16:creationId xmlns:a16="http://schemas.microsoft.com/office/drawing/2014/main" id="{8DC15900-4E7A-244C-A36C-38AB406320E8}"/>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77668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741DC6-48EB-104A-9505-D5EBC1647E42}"/>
              </a:ext>
            </a:extLst>
          </p:cNvPr>
          <p:cNvPicPr>
            <a:picLocks noChangeAspect="1"/>
          </p:cNvPicPr>
          <p:nvPr/>
        </p:nvPicPr>
        <p:blipFill>
          <a:blip r:embed="rId2"/>
          <a:stretch>
            <a:fillRect/>
          </a:stretch>
        </p:blipFill>
        <p:spPr>
          <a:xfrm>
            <a:off x="576000" y="936012"/>
            <a:ext cx="7863037" cy="5968860"/>
          </a:xfrm>
          <a:prstGeom prst="rect">
            <a:avLst/>
          </a:prstGeom>
        </p:spPr>
      </p:pic>
      <p:sp>
        <p:nvSpPr>
          <p:cNvPr id="2" name="Title 1">
            <a:extLst>
              <a:ext uri="{FF2B5EF4-FFF2-40B4-BE49-F238E27FC236}">
                <a16:creationId xmlns:a16="http://schemas.microsoft.com/office/drawing/2014/main" id="{90A1A9BF-4CAC-4C40-89C9-3AEDB3122DCB}"/>
              </a:ext>
            </a:extLst>
          </p:cNvPr>
          <p:cNvSpPr>
            <a:spLocks noGrp="1"/>
          </p:cNvSpPr>
          <p:nvPr>
            <p:ph type="title"/>
          </p:nvPr>
        </p:nvSpPr>
        <p:spPr>
          <a:xfrm>
            <a:off x="7995138" y="1315550"/>
            <a:ext cx="2264675" cy="1277786"/>
          </a:xfrm>
        </p:spPr>
        <p:txBody>
          <a:bodyPr/>
          <a:lstStyle/>
          <a:p>
            <a:pPr algn="justLow" rtl="1"/>
            <a:r>
              <a:rPr lang="ar-EG" dirty="0"/>
              <a:t>دورة رصد المواطن الأكبر سنـاً</a:t>
            </a:r>
            <a:endParaRPr lang="en-US" dirty="0"/>
          </a:p>
        </p:txBody>
      </p:sp>
      <p:sp>
        <p:nvSpPr>
          <p:cNvPr id="5" name="Slide Number Placeholder 4">
            <a:extLst>
              <a:ext uri="{FF2B5EF4-FFF2-40B4-BE49-F238E27FC236}">
                <a16:creationId xmlns:a16="http://schemas.microsoft.com/office/drawing/2014/main" id="{B177ACEC-A198-3947-96A4-578B9CD594D2}"/>
              </a:ext>
            </a:extLst>
          </p:cNvPr>
          <p:cNvSpPr>
            <a:spLocks noGrp="1"/>
          </p:cNvSpPr>
          <p:nvPr>
            <p:ph type="sldNum" sz="quarter" idx="12"/>
          </p:nvPr>
        </p:nvSpPr>
        <p:spPr/>
        <p:txBody>
          <a:bodyPr/>
          <a:lstStyle/>
          <a:p>
            <a:fld id="{50F209D7-C180-5B4A-A7C2-AD533727DAA3}" type="slidenum">
              <a:rPr lang="en-US" smtClean="0"/>
              <a:t>25</a:t>
            </a:fld>
            <a:endParaRPr lang="en-US"/>
          </a:p>
        </p:txBody>
      </p:sp>
      <p:sp>
        <p:nvSpPr>
          <p:cNvPr id="23" name="Footer Placeholder 2">
            <a:extLst>
              <a:ext uri="{FF2B5EF4-FFF2-40B4-BE49-F238E27FC236}">
                <a16:creationId xmlns:a16="http://schemas.microsoft.com/office/drawing/2014/main" id="{94B7540C-348E-BA42-9FA2-B9B589351282}"/>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tx1">
                    <a:tint val="75000"/>
                  </a:schemeClr>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a:solidFill>
                  <a:schemeClr val="tx2"/>
                </a:solidFill>
              </a:rPr>
              <a:t>تدريب على التعبير عن الرأي</a:t>
            </a:r>
            <a:r>
              <a:rPr lang="en-US">
                <a:solidFill>
                  <a:schemeClr val="tx2"/>
                </a:solidFill>
              </a:rPr>
              <a:t> </a:t>
            </a:r>
            <a:endParaRPr lang="ar-SA">
              <a:solidFill>
                <a:schemeClr val="tx2"/>
              </a:solidFill>
            </a:endParaRPr>
          </a:p>
          <a:p>
            <a:r>
              <a:rPr lang="ar-EG">
                <a:solidFill>
                  <a:schemeClr val="accent3"/>
                </a:solidFill>
              </a:rPr>
              <a:t>الوحدة 3: إطار عمل صوت وأساليب المساءلة</a:t>
            </a:r>
            <a:endParaRPr lang="en-GB">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456725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DF46CE-F8EA-8148-948F-E7E0FF2AF955}"/>
              </a:ext>
            </a:extLst>
          </p:cNvPr>
          <p:cNvSpPr>
            <a:spLocks noGrp="1"/>
          </p:cNvSpPr>
          <p:nvPr>
            <p:ph type="title"/>
          </p:nvPr>
        </p:nvSpPr>
        <p:spPr>
          <a:solidFill>
            <a:schemeClr val="accent2"/>
          </a:solidFill>
        </p:spPr>
        <p:txBody>
          <a:bodyPr/>
          <a:lstStyle/>
          <a:p>
            <a:pPr algn="r" rtl="1"/>
            <a:r>
              <a:rPr lang="ar-EG" dirty="0"/>
              <a:t>بطاقة تقييم المجتمع</a:t>
            </a:r>
            <a:endParaRPr lang="en-GB" dirty="0"/>
          </a:p>
        </p:txBody>
      </p:sp>
      <p:sp>
        <p:nvSpPr>
          <p:cNvPr id="5" name="Slide Number Placeholder 4">
            <a:extLst>
              <a:ext uri="{FF2B5EF4-FFF2-40B4-BE49-F238E27FC236}">
                <a16:creationId xmlns:a16="http://schemas.microsoft.com/office/drawing/2014/main" id="{D760D47B-10F5-4746-8388-BE315C3B6178}"/>
              </a:ext>
            </a:extLst>
          </p:cNvPr>
          <p:cNvSpPr>
            <a:spLocks noGrp="1"/>
          </p:cNvSpPr>
          <p:nvPr>
            <p:ph type="sldNum" sz="quarter" idx="12"/>
          </p:nvPr>
        </p:nvSpPr>
        <p:spPr/>
        <p:txBody>
          <a:bodyPr/>
          <a:lstStyle/>
          <a:p>
            <a:fld id="{50F209D7-C180-5B4A-A7C2-AD533727DAA3}" type="slidenum">
              <a:rPr lang="en-US" smtClean="0"/>
              <a:t>26</a:t>
            </a:fld>
            <a:endParaRPr lang="en-US"/>
          </a:p>
        </p:txBody>
      </p:sp>
      <p:sp>
        <p:nvSpPr>
          <p:cNvPr id="7" name="Footer Placeholder 2">
            <a:extLst>
              <a:ext uri="{FF2B5EF4-FFF2-40B4-BE49-F238E27FC236}">
                <a16:creationId xmlns:a16="http://schemas.microsoft.com/office/drawing/2014/main" id="{8E0FA9AB-EAFC-9F41-9D99-9B73EF9C217E}"/>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093742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684A2-B04D-B549-9F8D-4D573A5BF345}"/>
              </a:ext>
            </a:extLst>
          </p:cNvPr>
          <p:cNvSpPr>
            <a:spLocks noGrp="1"/>
          </p:cNvSpPr>
          <p:nvPr>
            <p:ph type="title"/>
          </p:nvPr>
        </p:nvSpPr>
        <p:spPr/>
        <p:txBody>
          <a:bodyPr/>
          <a:lstStyle/>
          <a:p>
            <a:pPr algn="r" rtl="1"/>
            <a:r>
              <a:rPr lang="ar-EG" dirty="0"/>
              <a:t>ما هي بطاقة تقييم المجتمع؟</a:t>
            </a:r>
            <a:endParaRPr lang="en-US" dirty="0"/>
          </a:p>
        </p:txBody>
      </p:sp>
      <p:sp>
        <p:nvSpPr>
          <p:cNvPr id="6" name="Content Placeholder 5">
            <a:extLst>
              <a:ext uri="{FF2B5EF4-FFF2-40B4-BE49-F238E27FC236}">
                <a16:creationId xmlns:a16="http://schemas.microsoft.com/office/drawing/2014/main" id="{2C9E12A9-77FD-8C40-95B0-E741839DA001}"/>
              </a:ext>
            </a:extLst>
          </p:cNvPr>
          <p:cNvSpPr>
            <a:spLocks noGrp="1"/>
          </p:cNvSpPr>
          <p:nvPr>
            <p:ph idx="1"/>
          </p:nvPr>
        </p:nvSpPr>
        <p:spPr>
          <a:xfrm>
            <a:off x="2672470" y="1905000"/>
            <a:ext cx="7587343" cy="4691544"/>
          </a:xfrm>
        </p:spPr>
        <p:txBody>
          <a:bodyPr/>
          <a:lstStyle/>
          <a:p>
            <a:pPr lvl="3" algn="justLow" rtl="1"/>
            <a:r>
              <a:rPr lang="ar-EG" dirty="0"/>
              <a:t>هي أداة يمكن لمجموعات المجتمع استخدامها لرصد وتقييم الخدمات العامة. كما أنها طريقة لجعل مقدمي الخدمة أكثر عرضة للمساءلة أمام مستخدمي الخدمة.</a:t>
            </a:r>
            <a:endParaRPr lang="en-US" dirty="0"/>
          </a:p>
        </p:txBody>
      </p:sp>
      <p:sp>
        <p:nvSpPr>
          <p:cNvPr id="4" name="Slide Number Placeholder 3">
            <a:extLst>
              <a:ext uri="{FF2B5EF4-FFF2-40B4-BE49-F238E27FC236}">
                <a16:creationId xmlns:a16="http://schemas.microsoft.com/office/drawing/2014/main" id="{F522CB47-0A38-BB4E-AC44-D93FD74FEA51}"/>
              </a:ext>
            </a:extLst>
          </p:cNvPr>
          <p:cNvSpPr>
            <a:spLocks noGrp="1"/>
          </p:cNvSpPr>
          <p:nvPr>
            <p:ph type="sldNum" sz="quarter" idx="12"/>
          </p:nvPr>
        </p:nvSpPr>
        <p:spPr/>
        <p:txBody>
          <a:bodyPr/>
          <a:lstStyle/>
          <a:p>
            <a:fld id="{50F209D7-C180-5B4A-A7C2-AD533727DAA3}" type="slidenum">
              <a:rPr lang="en-US" smtClean="0"/>
              <a:t>27</a:t>
            </a:fld>
            <a:endParaRPr lang="en-US"/>
          </a:p>
        </p:txBody>
      </p:sp>
      <p:pic>
        <p:nvPicPr>
          <p:cNvPr id="8" name="Picture 7" descr="A red and white logo&#10;&#10;Description automatically generated with low confidence">
            <a:extLst>
              <a:ext uri="{FF2B5EF4-FFF2-40B4-BE49-F238E27FC236}">
                <a16:creationId xmlns:a16="http://schemas.microsoft.com/office/drawing/2014/main" id="{E9E975B5-D99C-F34C-86FD-D1644B3A48BA}"/>
              </a:ext>
            </a:extLst>
          </p:cNvPr>
          <p:cNvPicPr>
            <a:picLocks noChangeAspect="1"/>
          </p:cNvPicPr>
          <p:nvPr/>
        </p:nvPicPr>
        <p:blipFill>
          <a:blip r:embed="rId2"/>
          <a:stretch>
            <a:fillRect/>
          </a:stretch>
        </p:blipFill>
        <p:spPr>
          <a:xfrm>
            <a:off x="925975" y="4656297"/>
            <a:ext cx="2585902" cy="1698204"/>
          </a:xfrm>
          <a:prstGeom prst="rect">
            <a:avLst/>
          </a:prstGeom>
        </p:spPr>
      </p:pic>
      <p:sp>
        <p:nvSpPr>
          <p:cNvPr id="7" name="Footer Placeholder 2">
            <a:extLst>
              <a:ext uri="{FF2B5EF4-FFF2-40B4-BE49-F238E27FC236}">
                <a16:creationId xmlns:a16="http://schemas.microsoft.com/office/drawing/2014/main" id="{1DEEB1A9-96AA-B245-ACE9-AD79EA33693F}"/>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43761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684A2-B04D-B549-9F8D-4D573A5BF345}"/>
              </a:ext>
            </a:extLst>
          </p:cNvPr>
          <p:cNvSpPr>
            <a:spLocks noGrp="1"/>
          </p:cNvSpPr>
          <p:nvPr>
            <p:ph type="title"/>
          </p:nvPr>
        </p:nvSpPr>
        <p:spPr>
          <a:xfrm>
            <a:off x="1809070" y="1100363"/>
            <a:ext cx="8450743" cy="699637"/>
          </a:xfrm>
        </p:spPr>
        <p:txBody>
          <a:bodyPr/>
          <a:lstStyle/>
          <a:p>
            <a:pPr algn="r" rtl="1"/>
            <a:r>
              <a:rPr lang="ar-EG" dirty="0"/>
              <a:t>مزايا بطاقة تقييم المجتمع</a:t>
            </a:r>
            <a:endParaRPr lang="en-GB" dirty="0"/>
          </a:p>
        </p:txBody>
      </p:sp>
      <p:sp>
        <p:nvSpPr>
          <p:cNvPr id="6" name="Content Placeholder 5">
            <a:extLst>
              <a:ext uri="{FF2B5EF4-FFF2-40B4-BE49-F238E27FC236}">
                <a16:creationId xmlns:a16="http://schemas.microsoft.com/office/drawing/2014/main" id="{2C9E12A9-77FD-8C40-95B0-E741839DA001}"/>
              </a:ext>
            </a:extLst>
          </p:cNvPr>
          <p:cNvSpPr>
            <a:spLocks noGrp="1"/>
          </p:cNvSpPr>
          <p:nvPr>
            <p:ph idx="1"/>
          </p:nvPr>
        </p:nvSpPr>
        <p:spPr>
          <a:xfrm>
            <a:off x="835054" y="1800000"/>
            <a:ext cx="9424759" cy="4796544"/>
          </a:xfrm>
        </p:spPr>
        <p:txBody>
          <a:bodyPr/>
          <a:lstStyle/>
          <a:p>
            <a:pPr marL="354012" lvl="3" indent="-342900" algn="justLow" rtl="1">
              <a:spcBef>
                <a:spcPts val="800"/>
              </a:spcBef>
              <a:buFont typeface="Arial" panose="020B0604020202020204" pitchFamily="34" charset="0"/>
              <a:buChar char="•"/>
            </a:pPr>
            <a:r>
              <a:rPr lang="ar-EG" dirty="0"/>
              <a:t>تسهل الفهم المشترك للمشاكل والحلول لها</a:t>
            </a:r>
          </a:p>
          <a:p>
            <a:pPr marL="354012" lvl="3" indent="-342900" algn="justLow" rtl="1">
              <a:spcBef>
                <a:spcPts val="800"/>
              </a:spcBef>
              <a:buFont typeface="Arial" panose="020B0604020202020204" pitchFamily="34" charset="0"/>
              <a:buChar char="•"/>
            </a:pPr>
            <a:r>
              <a:rPr lang="ar-EG" dirty="0"/>
              <a:t>تعزز المشاركة المجتمعية والحوار، وتحسن العلاقة مع مقدمي الخدمات</a:t>
            </a:r>
          </a:p>
          <a:p>
            <a:pPr marL="354012" lvl="3" indent="-342900" algn="justLow" rtl="1">
              <a:spcBef>
                <a:spcPts val="800"/>
              </a:spcBef>
              <a:buFont typeface="Arial" panose="020B0604020202020204" pitchFamily="34" charset="0"/>
              <a:buChar char="•"/>
            </a:pPr>
            <a:r>
              <a:rPr lang="ar-EG" dirty="0"/>
              <a:t>تُمكن مستخدمي الخدمة، مما يؤدي إلى رصد المجتمع للخدمات، وزيادة امتلاك المجتمع للخدمات والمشاريع</a:t>
            </a:r>
          </a:p>
          <a:p>
            <a:pPr marL="354012" lvl="3" indent="-342900" algn="justLow" rtl="1">
              <a:spcBef>
                <a:spcPts val="800"/>
              </a:spcBef>
              <a:buFont typeface="Arial" panose="020B0604020202020204" pitchFamily="34" charset="0"/>
              <a:buChar char="•"/>
            </a:pPr>
            <a:r>
              <a:rPr lang="ar-EG" dirty="0"/>
              <a:t>تسهل المساءلة والشفافية والمسؤولية من قبل مقدمي الخدمة</a:t>
            </a:r>
          </a:p>
          <a:p>
            <a:pPr marL="354012" lvl="3" indent="-342900" algn="justLow" rtl="1">
              <a:spcBef>
                <a:spcPts val="800"/>
              </a:spcBef>
              <a:buFont typeface="Arial" panose="020B0604020202020204" pitchFamily="34" charset="0"/>
              <a:buChar char="•"/>
            </a:pPr>
            <a:r>
              <a:rPr lang="ar-EG" dirty="0"/>
              <a:t>توضح أدوار ومسؤوليات مستخدمي الخدمة في تقديم الخدمة</a:t>
            </a:r>
          </a:p>
          <a:p>
            <a:pPr marL="354012" lvl="3" indent="-342900" algn="justLow" rtl="1">
              <a:spcBef>
                <a:spcPts val="800"/>
              </a:spcBef>
              <a:buFont typeface="Arial" panose="020B0604020202020204" pitchFamily="34" charset="0"/>
              <a:buChar char="•"/>
            </a:pPr>
            <a:r>
              <a:rPr lang="ar-EG" dirty="0"/>
              <a:t>تُمكِّن من فضح المسؤولين الفاسدين</a:t>
            </a:r>
          </a:p>
          <a:p>
            <a:pPr marL="354012" lvl="3" indent="-342900" algn="justLow" rtl="1">
              <a:spcBef>
                <a:spcPts val="800"/>
              </a:spcBef>
              <a:buFont typeface="Arial" panose="020B0604020202020204" pitchFamily="34" charset="0"/>
              <a:buChar char="•"/>
            </a:pPr>
            <a:r>
              <a:rPr lang="ar-EG" dirty="0"/>
              <a:t>يمكن استخدامها من قبل مقدمي الخدمة لرصد التقدم وجودة الخدمة مع المجتمع</a:t>
            </a:r>
            <a:endParaRPr lang="en-US" dirty="0"/>
          </a:p>
        </p:txBody>
      </p:sp>
      <p:sp>
        <p:nvSpPr>
          <p:cNvPr id="4" name="Slide Number Placeholder 3">
            <a:extLst>
              <a:ext uri="{FF2B5EF4-FFF2-40B4-BE49-F238E27FC236}">
                <a16:creationId xmlns:a16="http://schemas.microsoft.com/office/drawing/2014/main" id="{F522CB47-0A38-BB4E-AC44-D93FD74FEA51}"/>
              </a:ext>
            </a:extLst>
          </p:cNvPr>
          <p:cNvSpPr>
            <a:spLocks noGrp="1"/>
          </p:cNvSpPr>
          <p:nvPr>
            <p:ph type="sldNum" sz="quarter" idx="12"/>
          </p:nvPr>
        </p:nvSpPr>
        <p:spPr/>
        <p:txBody>
          <a:bodyPr/>
          <a:lstStyle/>
          <a:p>
            <a:fld id="{50F209D7-C180-5B4A-A7C2-AD533727DAA3}" type="slidenum">
              <a:rPr lang="en-US" smtClean="0"/>
              <a:t>28</a:t>
            </a:fld>
            <a:endParaRPr lang="en-US"/>
          </a:p>
        </p:txBody>
      </p:sp>
      <p:sp>
        <p:nvSpPr>
          <p:cNvPr id="7" name="Footer Placeholder 2">
            <a:extLst>
              <a:ext uri="{FF2B5EF4-FFF2-40B4-BE49-F238E27FC236}">
                <a16:creationId xmlns:a16="http://schemas.microsoft.com/office/drawing/2014/main" id="{D4CE94C3-0C2E-1E42-B123-C2E9C2430622}"/>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17207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684A2-B04D-B549-9F8D-4D573A5BF345}"/>
              </a:ext>
            </a:extLst>
          </p:cNvPr>
          <p:cNvSpPr>
            <a:spLocks noGrp="1"/>
          </p:cNvSpPr>
          <p:nvPr>
            <p:ph type="title"/>
          </p:nvPr>
        </p:nvSpPr>
        <p:spPr>
          <a:xfrm>
            <a:off x="1809070" y="1095900"/>
            <a:ext cx="8450743" cy="699637"/>
          </a:xfrm>
        </p:spPr>
        <p:txBody>
          <a:bodyPr/>
          <a:lstStyle/>
          <a:p>
            <a:pPr algn="r" rtl="1"/>
            <a:r>
              <a:rPr lang="ar-EG" dirty="0"/>
              <a:t>تحديات بطاقة تقييم المجتمع</a:t>
            </a:r>
            <a:endParaRPr lang="en-GB" dirty="0"/>
          </a:p>
        </p:txBody>
      </p:sp>
      <p:sp>
        <p:nvSpPr>
          <p:cNvPr id="6" name="Content Placeholder 5">
            <a:extLst>
              <a:ext uri="{FF2B5EF4-FFF2-40B4-BE49-F238E27FC236}">
                <a16:creationId xmlns:a16="http://schemas.microsoft.com/office/drawing/2014/main" id="{2C9E12A9-77FD-8C40-95B0-E741839DA001}"/>
              </a:ext>
            </a:extLst>
          </p:cNvPr>
          <p:cNvSpPr>
            <a:spLocks noGrp="1"/>
          </p:cNvSpPr>
          <p:nvPr>
            <p:ph idx="1"/>
          </p:nvPr>
        </p:nvSpPr>
        <p:spPr>
          <a:xfrm>
            <a:off x="1233488" y="1800000"/>
            <a:ext cx="9026325" cy="4796544"/>
          </a:xfrm>
        </p:spPr>
        <p:txBody>
          <a:bodyPr/>
          <a:lstStyle/>
          <a:p>
            <a:pPr marL="354012" lvl="3" indent="-342900" algn="justLow" rtl="1">
              <a:buFont typeface="Arial" panose="020B0604020202020204" pitchFamily="34" charset="0"/>
              <a:buChar char="•"/>
            </a:pPr>
            <a:r>
              <a:rPr lang="ar-EG" dirty="0"/>
              <a:t>تتطلب الوقت ومهارات التيسير الممتازة</a:t>
            </a:r>
          </a:p>
          <a:p>
            <a:pPr marL="354012" lvl="3" indent="-342900" algn="justLow" rtl="1">
              <a:buFont typeface="Arial" panose="020B0604020202020204" pitchFamily="34" charset="0"/>
              <a:buChar char="•"/>
            </a:pPr>
            <a:r>
              <a:rPr lang="ar-EG" dirty="0"/>
              <a:t>يمكن أن تؤدي في بعض الأحيان إلى التنازع إذا لم تسهل بشكل جيد</a:t>
            </a:r>
          </a:p>
          <a:p>
            <a:pPr marL="354012" lvl="3" indent="-342900" algn="justLow" rtl="1">
              <a:buFont typeface="Arial" panose="020B0604020202020204" pitchFamily="34" charset="0"/>
              <a:buChar char="•"/>
            </a:pPr>
            <a:r>
              <a:rPr lang="ar-EG" dirty="0"/>
              <a:t>يمكن استهداف الأفراد (بدلًا من الخدمات والأنظمة)</a:t>
            </a:r>
          </a:p>
          <a:p>
            <a:pPr marL="354012" lvl="3" indent="-342900" algn="justLow" rtl="1">
              <a:buFont typeface="Arial" panose="020B0604020202020204" pitchFamily="34" charset="0"/>
              <a:buChar char="•"/>
            </a:pPr>
            <a:r>
              <a:rPr lang="ar-EG" dirty="0"/>
              <a:t>يمكن أن تثير توقعات عالية، والتي قد يكون من الصعب تلبيتها على المدى القصير</a:t>
            </a:r>
          </a:p>
          <a:p>
            <a:pPr marL="354012" lvl="3" indent="-342900" algn="justLow" rtl="1">
              <a:buFont typeface="Arial" panose="020B0604020202020204" pitchFamily="34" charset="0"/>
              <a:buChar char="•"/>
            </a:pPr>
            <a:r>
              <a:rPr lang="ar-EG" dirty="0"/>
              <a:t>تتطلب بيئة تمكينية (ديمقراطية، أنظمة لامركزية، سياسات للرصد الاجتماعي، رغبة من ممثلي الحكومة، تخصيص كافٍ للموازنة، نهج شامل لمشاركة المجتمع)</a:t>
            </a:r>
            <a:endParaRPr lang="en-US" dirty="0"/>
          </a:p>
        </p:txBody>
      </p:sp>
      <p:sp>
        <p:nvSpPr>
          <p:cNvPr id="4" name="Slide Number Placeholder 3">
            <a:extLst>
              <a:ext uri="{FF2B5EF4-FFF2-40B4-BE49-F238E27FC236}">
                <a16:creationId xmlns:a16="http://schemas.microsoft.com/office/drawing/2014/main" id="{F522CB47-0A38-BB4E-AC44-D93FD74FEA51}"/>
              </a:ext>
            </a:extLst>
          </p:cNvPr>
          <p:cNvSpPr>
            <a:spLocks noGrp="1"/>
          </p:cNvSpPr>
          <p:nvPr>
            <p:ph type="sldNum" sz="quarter" idx="12"/>
          </p:nvPr>
        </p:nvSpPr>
        <p:spPr/>
        <p:txBody>
          <a:bodyPr/>
          <a:lstStyle/>
          <a:p>
            <a:fld id="{50F209D7-C180-5B4A-A7C2-AD533727DAA3}" type="slidenum">
              <a:rPr lang="en-US" smtClean="0"/>
              <a:t>29</a:t>
            </a:fld>
            <a:endParaRPr lang="en-US"/>
          </a:p>
        </p:txBody>
      </p:sp>
      <p:sp>
        <p:nvSpPr>
          <p:cNvPr id="7" name="Footer Placeholder 2">
            <a:extLst>
              <a:ext uri="{FF2B5EF4-FFF2-40B4-BE49-F238E27FC236}">
                <a16:creationId xmlns:a16="http://schemas.microsoft.com/office/drawing/2014/main" id="{59844815-E9AB-0340-8F35-08E5FB79B9D4}"/>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83864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3FC836-A83A-CC44-B54E-F78160D949EA}"/>
              </a:ext>
            </a:extLst>
          </p:cNvPr>
          <p:cNvSpPr/>
          <p:nvPr/>
        </p:nvSpPr>
        <p:spPr>
          <a:xfrm>
            <a:off x="432000" y="1799999"/>
            <a:ext cx="9827813" cy="5025083"/>
          </a:xfrm>
          <a:prstGeom prst="rect">
            <a:avLst/>
          </a:pr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6ED12F-9875-F049-A54F-998A5A4AE461}"/>
              </a:ext>
            </a:extLst>
          </p:cNvPr>
          <p:cNvSpPr>
            <a:spLocks noGrp="1"/>
          </p:cNvSpPr>
          <p:nvPr>
            <p:ph type="title"/>
          </p:nvPr>
        </p:nvSpPr>
        <p:spPr/>
        <p:txBody>
          <a:bodyPr/>
          <a:lstStyle/>
          <a:p>
            <a:pPr algn="r" rtl="1"/>
            <a:r>
              <a:rPr lang="ar-EG" dirty="0"/>
              <a:t>الوحدة 3: الموجز</a:t>
            </a:r>
            <a:endParaRPr lang="en-US" dirty="0"/>
          </a:p>
        </p:txBody>
      </p:sp>
      <p:sp>
        <p:nvSpPr>
          <p:cNvPr id="7" name="Content Placeholder 6">
            <a:extLst>
              <a:ext uri="{FF2B5EF4-FFF2-40B4-BE49-F238E27FC236}">
                <a16:creationId xmlns:a16="http://schemas.microsoft.com/office/drawing/2014/main" id="{187C11D3-D9B3-C749-9124-552681F0177A}"/>
              </a:ext>
            </a:extLst>
          </p:cNvPr>
          <p:cNvSpPr>
            <a:spLocks noGrp="1"/>
          </p:cNvSpPr>
          <p:nvPr>
            <p:ph sz="half" idx="1"/>
          </p:nvPr>
        </p:nvSpPr>
        <p:spPr>
          <a:xfrm>
            <a:off x="684000" y="2016000"/>
            <a:ext cx="4447241" cy="4796544"/>
          </a:xfrm>
        </p:spPr>
        <p:txBody>
          <a:bodyPr/>
          <a:lstStyle/>
          <a:p>
            <a:pPr marL="354012" lvl="3" indent="-342900" algn="justLow" rtl="1">
              <a:buFont typeface="Arial" panose="020B0604020202020204" pitchFamily="34" charset="0"/>
              <a:buChar char="•"/>
            </a:pPr>
            <a:r>
              <a:rPr lang="ar-EG" sz="2200" dirty="0"/>
              <a:t>العوامل السياقية الحرجة</a:t>
            </a:r>
          </a:p>
          <a:p>
            <a:pPr marL="354012" lvl="3" indent="-342900" algn="justLow" rtl="1">
              <a:buFont typeface="Arial" panose="020B0604020202020204" pitchFamily="34" charset="0"/>
              <a:buChar char="•"/>
            </a:pPr>
            <a:r>
              <a:rPr lang="ar-EG" sz="2200" dirty="0"/>
              <a:t>المجال المتداخل</a:t>
            </a:r>
          </a:p>
          <a:p>
            <a:pPr marL="354012" lvl="3" indent="-342900" algn="justLow" rtl="1">
              <a:buFont typeface="Arial" panose="020B0604020202020204" pitchFamily="34" charset="0"/>
              <a:buChar char="•"/>
            </a:pPr>
            <a:r>
              <a:rPr lang="ar-EG" sz="2200" dirty="0"/>
              <a:t>المجال المستنير والمتمكن</a:t>
            </a:r>
          </a:p>
          <a:p>
            <a:pPr marL="354012" lvl="3" indent="-342900" algn="justLow" rtl="1">
              <a:buFont typeface="Arial" panose="020B0604020202020204" pitchFamily="34" charset="0"/>
              <a:buChar char="•"/>
            </a:pPr>
            <a:r>
              <a:rPr lang="ar-EG" sz="2200" dirty="0"/>
              <a:t>المجال المشترك والمتحد</a:t>
            </a:r>
          </a:p>
          <a:p>
            <a:pPr marL="354012" lvl="3" indent="-342900" algn="justLow" rtl="1">
              <a:buFont typeface="Arial" panose="020B0604020202020204" pitchFamily="34" charset="0"/>
              <a:buChar char="•"/>
            </a:pPr>
            <a:r>
              <a:rPr lang="ar-EG" sz="2200" dirty="0"/>
              <a:t>المجال المنتشر</a:t>
            </a:r>
          </a:p>
          <a:p>
            <a:pPr marL="354012" lvl="3" indent="-342900" algn="justLow" rtl="1">
              <a:buFont typeface="Arial" panose="020B0604020202020204" pitchFamily="34" charset="0"/>
              <a:buChar char="•"/>
            </a:pPr>
            <a:r>
              <a:rPr lang="ar-EG" sz="2200" dirty="0"/>
              <a:t>المجال المسموع</a:t>
            </a:r>
          </a:p>
          <a:p>
            <a:pPr marL="354012" lvl="3" indent="-342900" algn="justLow" rtl="1">
              <a:buFont typeface="Arial" panose="020B0604020202020204" pitchFamily="34" charset="0"/>
              <a:buChar char="•"/>
            </a:pPr>
            <a:r>
              <a:rPr lang="ar-EG" sz="2200" dirty="0"/>
              <a:t>مبادئ المساءلة</a:t>
            </a:r>
            <a:endParaRPr lang="en-GB" sz="2200" dirty="0"/>
          </a:p>
        </p:txBody>
      </p:sp>
      <p:sp>
        <p:nvSpPr>
          <p:cNvPr id="8" name="Content Placeholder 7">
            <a:extLst>
              <a:ext uri="{FF2B5EF4-FFF2-40B4-BE49-F238E27FC236}">
                <a16:creationId xmlns:a16="http://schemas.microsoft.com/office/drawing/2014/main" id="{C52C609F-1E26-DD45-9CE2-C9DA49273B3C}"/>
              </a:ext>
            </a:extLst>
          </p:cNvPr>
          <p:cNvSpPr>
            <a:spLocks noGrp="1"/>
          </p:cNvSpPr>
          <p:nvPr>
            <p:ph sz="half" idx="2"/>
          </p:nvPr>
        </p:nvSpPr>
        <p:spPr>
          <a:xfrm>
            <a:off x="5412730" y="2016000"/>
            <a:ext cx="4601689" cy="4796544"/>
          </a:xfrm>
        </p:spPr>
        <p:txBody>
          <a:bodyPr/>
          <a:lstStyle/>
          <a:p>
            <a:pPr marL="354012" lvl="3" indent="-342900" algn="justLow" rtl="1">
              <a:buFont typeface="Arial" panose="020B0604020202020204" pitchFamily="34" charset="0"/>
              <a:buChar char="•"/>
            </a:pPr>
            <a:r>
              <a:rPr lang="ar-EG" sz="2200" dirty="0"/>
              <a:t>رصد كبار السن من المواطنين</a:t>
            </a:r>
          </a:p>
          <a:p>
            <a:pPr marL="354012" lvl="3" indent="-342900" algn="justLow" rtl="1">
              <a:buFont typeface="Arial" panose="020B0604020202020204" pitchFamily="34" charset="0"/>
              <a:buChar char="•"/>
            </a:pPr>
            <a:r>
              <a:rPr lang="ar-EG" sz="2200" dirty="0"/>
              <a:t>بطاقة تقييم المجتمع</a:t>
            </a:r>
          </a:p>
          <a:p>
            <a:pPr marL="354012" lvl="3" indent="-342900" algn="justLow" rtl="1">
              <a:buFont typeface="Arial" panose="020B0604020202020204" pitchFamily="34" charset="0"/>
              <a:buChar char="•"/>
            </a:pPr>
            <a:r>
              <a:rPr lang="ar-EG" sz="2200" dirty="0"/>
              <a:t>الفحص الاجتماعي</a:t>
            </a:r>
          </a:p>
          <a:p>
            <a:pPr marL="354012" lvl="3" indent="-342900" algn="justLow" rtl="1">
              <a:buFont typeface="Arial" panose="020B0604020202020204" pitchFamily="34" charset="0"/>
              <a:buChar char="•"/>
            </a:pPr>
            <a:r>
              <a:rPr lang="ar-EG" sz="2200" dirty="0"/>
              <a:t>عمل الموازنة</a:t>
            </a:r>
          </a:p>
          <a:p>
            <a:pPr marL="354012" lvl="3" indent="-342900" algn="justLow" rtl="1">
              <a:buFont typeface="Arial" panose="020B0604020202020204" pitchFamily="34" charset="0"/>
              <a:buChar char="•"/>
            </a:pPr>
            <a:r>
              <a:rPr lang="ar-EG" sz="2200" dirty="0"/>
              <a:t>التفكير في أساليب المساءلة الاجتماعية</a:t>
            </a:r>
          </a:p>
          <a:p>
            <a:pPr marL="354012" lvl="3" indent="-342900" algn="justLow" rtl="1">
              <a:buFont typeface="Arial" panose="020B0604020202020204" pitchFamily="34" charset="0"/>
              <a:buChar char="•"/>
            </a:pPr>
            <a:r>
              <a:rPr lang="ar-EG" sz="2200" dirty="0"/>
              <a:t>عوامل التمكين والحواجز أمام التعبير عن الرأي</a:t>
            </a:r>
            <a:endParaRPr lang="en-US" sz="2200" dirty="0"/>
          </a:p>
        </p:txBody>
      </p:sp>
      <p:sp>
        <p:nvSpPr>
          <p:cNvPr id="4" name="Slide Number Placeholder 3">
            <a:extLst>
              <a:ext uri="{FF2B5EF4-FFF2-40B4-BE49-F238E27FC236}">
                <a16:creationId xmlns:a16="http://schemas.microsoft.com/office/drawing/2014/main" id="{6E830B6B-90B2-B046-BCEE-256CBA0502D9}"/>
              </a:ext>
            </a:extLst>
          </p:cNvPr>
          <p:cNvSpPr>
            <a:spLocks noGrp="1"/>
          </p:cNvSpPr>
          <p:nvPr>
            <p:ph type="sldNum" sz="quarter" idx="12"/>
          </p:nvPr>
        </p:nvSpPr>
        <p:spPr/>
        <p:txBody>
          <a:bodyPr/>
          <a:lstStyle/>
          <a:p>
            <a:fld id="{50F209D7-C180-5B4A-A7C2-AD533727DAA3}" type="slidenum">
              <a:rPr lang="en-US" smtClean="0"/>
              <a:t>3</a:t>
            </a:fld>
            <a:endParaRPr lang="en-US"/>
          </a:p>
        </p:txBody>
      </p:sp>
      <p:sp>
        <p:nvSpPr>
          <p:cNvPr id="9" name="Footer Placeholder 2">
            <a:extLst>
              <a:ext uri="{FF2B5EF4-FFF2-40B4-BE49-F238E27FC236}">
                <a16:creationId xmlns:a16="http://schemas.microsoft.com/office/drawing/2014/main" id="{FCF9A9A7-68B6-C64B-8D63-2B14C5703197}"/>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611700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684A2-B04D-B549-9F8D-4D573A5BF345}"/>
              </a:ext>
            </a:extLst>
          </p:cNvPr>
          <p:cNvSpPr>
            <a:spLocks noGrp="1"/>
          </p:cNvSpPr>
          <p:nvPr>
            <p:ph type="title"/>
          </p:nvPr>
        </p:nvSpPr>
        <p:spPr>
          <a:xfrm>
            <a:off x="947738" y="1115037"/>
            <a:ext cx="9312075" cy="684964"/>
          </a:xfrm>
        </p:spPr>
        <p:txBody>
          <a:bodyPr/>
          <a:lstStyle/>
          <a:p>
            <a:pPr algn="r" rtl="1"/>
            <a:r>
              <a:rPr lang="ar-EG" dirty="0"/>
              <a:t>نصائح لتسهيل بطاقة تقييم المجتمع</a:t>
            </a:r>
            <a:endParaRPr lang="en-GB" dirty="0"/>
          </a:p>
        </p:txBody>
      </p:sp>
      <p:sp>
        <p:nvSpPr>
          <p:cNvPr id="6" name="Content Placeholder 5">
            <a:extLst>
              <a:ext uri="{FF2B5EF4-FFF2-40B4-BE49-F238E27FC236}">
                <a16:creationId xmlns:a16="http://schemas.microsoft.com/office/drawing/2014/main" id="{2C9E12A9-77FD-8C40-95B0-E741839DA001}"/>
              </a:ext>
            </a:extLst>
          </p:cNvPr>
          <p:cNvSpPr>
            <a:spLocks noGrp="1"/>
          </p:cNvSpPr>
          <p:nvPr>
            <p:ph idx="1"/>
          </p:nvPr>
        </p:nvSpPr>
        <p:spPr>
          <a:xfrm>
            <a:off x="1453662" y="1800001"/>
            <a:ext cx="8806151" cy="4796544"/>
          </a:xfrm>
        </p:spPr>
        <p:txBody>
          <a:bodyPr/>
          <a:lstStyle/>
          <a:p>
            <a:pPr marL="354012" lvl="3" indent="-342900" algn="justLow" rtl="1">
              <a:spcBef>
                <a:spcPts val="800"/>
              </a:spcBef>
              <a:buFont typeface="Arial" panose="020B0604020202020204" pitchFamily="34" charset="0"/>
              <a:buChar char="•"/>
            </a:pPr>
            <a:r>
              <a:rPr lang="ar-EG" dirty="0"/>
              <a:t>افهم سياقك جيدًا (آليات تقديم الخدمة والصعوبات).</a:t>
            </a:r>
          </a:p>
          <a:p>
            <a:pPr marL="354012" lvl="3" indent="-342900" algn="justLow" rtl="1">
              <a:spcBef>
                <a:spcPts val="800"/>
              </a:spcBef>
              <a:buFont typeface="Arial" panose="020B0604020202020204" pitchFamily="34" charset="0"/>
              <a:buChar char="•"/>
            </a:pPr>
            <a:r>
              <a:rPr lang="ar-EG" dirty="0"/>
              <a:t>تأكد من أن الفريق الذي يستخدم البطاقة الأساسية للمجتمع يتضمن شخصًا يتمتع بمهارات تيسير جيدة.</a:t>
            </a:r>
          </a:p>
          <a:p>
            <a:pPr marL="354012" lvl="3" indent="-342900" algn="justLow" rtl="1">
              <a:spcBef>
                <a:spcPts val="800"/>
              </a:spcBef>
              <a:buFont typeface="Arial" panose="020B0604020202020204" pitchFamily="34" charset="0"/>
              <a:buChar char="•"/>
            </a:pPr>
            <a:r>
              <a:rPr lang="ar-EG" dirty="0"/>
              <a:t>اعرض العملية على أنها حل جماعي للمشكلات بدلاً من كونها مجرد أداة "لتقييم الخدمة".</a:t>
            </a:r>
          </a:p>
          <a:p>
            <a:pPr marL="354012" lvl="3" indent="-342900" algn="justLow" rtl="1">
              <a:spcBef>
                <a:spcPts val="800"/>
              </a:spcBef>
              <a:buFont typeface="Arial" panose="020B0604020202020204" pitchFamily="34" charset="0"/>
              <a:buChar char="•"/>
            </a:pPr>
            <a:r>
              <a:rPr lang="ar-EG" dirty="0"/>
              <a:t>توعية المستخدمين ومقدمي الخدمة بحقوقهم وواجباتهم قبل استخدام البطاقة لمنحهم درجة</a:t>
            </a:r>
          </a:p>
          <a:p>
            <a:pPr marL="354012" lvl="3" indent="-342900" algn="justLow" rtl="1">
              <a:spcBef>
                <a:spcPts val="800"/>
              </a:spcBef>
              <a:buFont typeface="Arial" panose="020B0604020202020204" pitchFamily="34" charset="0"/>
              <a:buChar char="•"/>
            </a:pPr>
            <a:r>
              <a:rPr lang="ar-EG" dirty="0"/>
              <a:t>كن صريحًا بشأن كل من إمكانات وقيود بطاقة نتيجة المجتمع</a:t>
            </a:r>
          </a:p>
          <a:p>
            <a:pPr marL="354012" lvl="3" indent="-342900" algn="justLow" rtl="1">
              <a:spcBef>
                <a:spcPts val="800"/>
              </a:spcBef>
              <a:buFont typeface="Arial" panose="020B0604020202020204" pitchFamily="34" charset="0"/>
              <a:buChar char="•"/>
            </a:pPr>
            <a:r>
              <a:rPr lang="ar-EG" dirty="0"/>
              <a:t>ضمان التأييد والدعم من منظمات المجتمع المدني والقادة المحليين.</a:t>
            </a:r>
          </a:p>
        </p:txBody>
      </p:sp>
      <p:sp>
        <p:nvSpPr>
          <p:cNvPr id="4" name="Slide Number Placeholder 3">
            <a:extLst>
              <a:ext uri="{FF2B5EF4-FFF2-40B4-BE49-F238E27FC236}">
                <a16:creationId xmlns:a16="http://schemas.microsoft.com/office/drawing/2014/main" id="{F522CB47-0A38-BB4E-AC44-D93FD74FEA51}"/>
              </a:ext>
            </a:extLst>
          </p:cNvPr>
          <p:cNvSpPr>
            <a:spLocks noGrp="1"/>
          </p:cNvSpPr>
          <p:nvPr>
            <p:ph type="sldNum" sz="quarter" idx="12"/>
          </p:nvPr>
        </p:nvSpPr>
        <p:spPr/>
        <p:txBody>
          <a:bodyPr/>
          <a:lstStyle/>
          <a:p>
            <a:fld id="{50F209D7-C180-5B4A-A7C2-AD533727DAA3}" type="slidenum">
              <a:rPr lang="en-US" smtClean="0"/>
              <a:t>30</a:t>
            </a:fld>
            <a:endParaRPr lang="en-US"/>
          </a:p>
        </p:txBody>
      </p:sp>
      <p:sp>
        <p:nvSpPr>
          <p:cNvPr id="7" name="Footer Placeholder 2">
            <a:extLst>
              <a:ext uri="{FF2B5EF4-FFF2-40B4-BE49-F238E27FC236}">
                <a16:creationId xmlns:a16="http://schemas.microsoft.com/office/drawing/2014/main" id="{1EC362D0-3D38-7A46-8854-E46C40AEF5DD}"/>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817307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DF46CE-F8EA-8148-948F-E7E0FF2AF955}"/>
              </a:ext>
            </a:extLst>
          </p:cNvPr>
          <p:cNvSpPr>
            <a:spLocks noGrp="1"/>
          </p:cNvSpPr>
          <p:nvPr>
            <p:ph type="title"/>
          </p:nvPr>
        </p:nvSpPr>
        <p:spPr>
          <a:solidFill>
            <a:schemeClr val="accent3"/>
          </a:solidFill>
        </p:spPr>
        <p:txBody>
          <a:bodyPr/>
          <a:lstStyle/>
          <a:p>
            <a:pPr algn="r" rtl="1"/>
            <a:r>
              <a:rPr lang="ar-EG" dirty="0"/>
              <a:t>الفحص الاجتماعي</a:t>
            </a:r>
            <a:endParaRPr lang="en-GB" dirty="0"/>
          </a:p>
        </p:txBody>
      </p:sp>
      <p:sp>
        <p:nvSpPr>
          <p:cNvPr id="5" name="Slide Number Placeholder 4">
            <a:extLst>
              <a:ext uri="{FF2B5EF4-FFF2-40B4-BE49-F238E27FC236}">
                <a16:creationId xmlns:a16="http://schemas.microsoft.com/office/drawing/2014/main" id="{D760D47B-10F5-4746-8388-BE315C3B6178}"/>
              </a:ext>
            </a:extLst>
          </p:cNvPr>
          <p:cNvSpPr>
            <a:spLocks noGrp="1"/>
          </p:cNvSpPr>
          <p:nvPr>
            <p:ph type="sldNum" sz="quarter" idx="12"/>
          </p:nvPr>
        </p:nvSpPr>
        <p:spPr/>
        <p:txBody>
          <a:bodyPr/>
          <a:lstStyle/>
          <a:p>
            <a:fld id="{50F209D7-C180-5B4A-A7C2-AD533727DAA3}" type="slidenum">
              <a:rPr lang="en-US" smtClean="0"/>
              <a:t>31</a:t>
            </a:fld>
            <a:endParaRPr lang="en-US"/>
          </a:p>
        </p:txBody>
      </p:sp>
      <p:sp>
        <p:nvSpPr>
          <p:cNvPr id="7" name="Footer Placeholder 2">
            <a:extLst>
              <a:ext uri="{FF2B5EF4-FFF2-40B4-BE49-F238E27FC236}">
                <a16:creationId xmlns:a16="http://schemas.microsoft.com/office/drawing/2014/main" id="{AFB9A85A-0BAE-264A-A2F4-706F7E3FF624}"/>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502542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9CA1B-190F-CE4C-A54F-AF422746A50F}"/>
              </a:ext>
            </a:extLst>
          </p:cNvPr>
          <p:cNvSpPr>
            <a:spLocks noGrp="1"/>
          </p:cNvSpPr>
          <p:nvPr>
            <p:ph type="title"/>
          </p:nvPr>
        </p:nvSpPr>
        <p:spPr>
          <a:xfrm>
            <a:off x="1809070" y="1100363"/>
            <a:ext cx="8450743" cy="699637"/>
          </a:xfrm>
        </p:spPr>
        <p:txBody>
          <a:bodyPr/>
          <a:lstStyle/>
          <a:p>
            <a:pPr algn="r" rtl="1"/>
            <a:r>
              <a:rPr lang="ar-EG" dirty="0"/>
              <a:t>الفحص الاجتماعي</a:t>
            </a:r>
            <a:endParaRPr lang="en-US" dirty="0"/>
          </a:p>
        </p:txBody>
      </p:sp>
      <p:sp>
        <p:nvSpPr>
          <p:cNvPr id="6" name="Content Placeholder 5">
            <a:extLst>
              <a:ext uri="{FF2B5EF4-FFF2-40B4-BE49-F238E27FC236}">
                <a16:creationId xmlns:a16="http://schemas.microsoft.com/office/drawing/2014/main" id="{059E7A80-0082-404B-A9EE-5E33D0559EB7}"/>
              </a:ext>
            </a:extLst>
          </p:cNvPr>
          <p:cNvSpPr>
            <a:spLocks noGrp="1"/>
          </p:cNvSpPr>
          <p:nvPr>
            <p:ph idx="1"/>
          </p:nvPr>
        </p:nvSpPr>
        <p:spPr>
          <a:xfrm>
            <a:off x="1809069" y="1800000"/>
            <a:ext cx="8450743" cy="4796544"/>
          </a:xfrm>
        </p:spPr>
        <p:txBody>
          <a:bodyPr/>
          <a:lstStyle/>
          <a:p>
            <a:pPr marL="354012" lvl="3" indent="-342900" algn="justLow" rtl="1">
              <a:buFont typeface="Arial" panose="020B0604020202020204" pitchFamily="34" charset="0"/>
              <a:buChar char="•"/>
            </a:pPr>
            <a:r>
              <a:rPr lang="ar-EG" dirty="0"/>
              <a:t>طريقة تشاركية للتحقق مما إذا كانت المشاريع الحكومية قد نُفذت كما هو مخطط لها</a:t>
            </a:r>
          </a:p>
          <a:p>
            <a:pPr marL="354012" lvl="3" indent="-342900" algn="justLow" rtl="1">
              <a:buFont typeface="Arial" panose="020B0604020202020204" pitchFamily="34" charset="0"/>
              <a:buChar char="•"/>
            </a:pPr>
            <a:r>
              <a:rPr lang="ar-EG" dirty="0"/>
              <a:t>غالبًا ما يُستخدم لمشاريع البنية التحتية</a:t>
            </a:r>
          </a:p>
          <a:p>
            <a:pPr marL="354012" lvl="3" indent="-342900" algn="justLow" rtl="1">
              <a:buFont typeface="Arial" panose="020B0604020202020204" pitchFamily="34" charset="0"/>
              <a:buChar char="•"/>
            </a:pPr>
            <a:r>
              <a:rPr lang="ar-EG" dirty="0"/>
              <a:t>يحدد ما إذا كانت ثمة فجوات بين الخطة وما جرى تسليمه بالفعل</a:t>
            </a:r>
            <a:endParaRPr lang="en-US" dirty="0"/>
          </a:p>
        </p:txBody>
      </p:sp>
      <p:sp>
        <p:nvSpPr>
          <p:cNvPr id="4" name="Slide Number Placeholder 3">
            <a:extLst>
              <a:ext uri="{FF2B5EF4-FFF2-40B4-BE49-F238E27FC236}">
                <a16:creationId xmlns:a16="http://schemas.microsoft.com/office/drawing/2014/main" id="{A46CF023-4E5D-9E4F-A653-35C2614BE146}"/>
              </a:ext>
            </a:extLst>
          </p:cNvPr>
          <p:cNvSpPr>
            <a:spLocks noGrp="1"/>
          </p:cNvSpPr>
          <p:nvPr>
            <p:ph type="sldNum" sz="quarter" idx="12"/>
          </p:nvPr>
        </p:nvSpPr>
        <p:spPr/>
        <p:txBody>
          <a:bodyPr/>
          <a:lstStyle/>
          <a:p>
            <a:fld id="{50F209D7-C180-5B4A-A7C2-AD533727DAA3}" type="slidenum">
              <a:rPr lang="en-US" smtClean="0"/>
              <a:t>32</a:t>
            </a:fld>
            <a:endParaRPr lang="en-US"/>
          </a:p>
        </p:txBody>
      </p:sp>
      <p:pic>
        <p:nvPicPr>
          <p:cNvPr id="8" name="Picture 7" descr="Logo&#10;&#10;Description automatically generated with medium confidence">
            <a:extLst>
              <a:ext uri="{FF2B5EF4-FFF2-40B4-BE49-F238E27FC236}">
                <a16:creationId xmlns:a16="http://schemas.microsoft.com/office/drawing/2014/main" id="{9AB017B6-2CCC-C24D-85C7-C5ED2FFBD286}"/>
              </a:ext>
            </a:extLst>
          </p:cNvPr>
          <p:cNvPicPr>
            <a:picLocks noChangeAspect="1"/>
          </p:cNvPicPr>
          <p:nvPr/>
        </p:nvPicPr>
        <p:blipFill>
          <a:blip r:embed="rId2"/>
          <a:stretch>
            <a:fillRect/>
          </a:stretch>
        </p:blipFill>
        <p:spPr>
          <a:xfrm>
            <a:off x="1018743" y="4567397"/>
            <a:ext cx="3485829" cy="1717655"/>
          </a:xfrm>
          <a:prstGeom prst="rect">
            <a:avLst/>
          </a:prstGeom>
        </p:spPr>
      </p:pic>
      <p:sp>
        <p:nvSpPr>
          <p:cNvPr id="7" name="Footer Placeholder 2">
            <a:extLst>
              <a:ext uri="{FF2B5EF4-FFF2-40B4-BE49-F238E27FC236}">
                <a16:creationId xmlns:a16="http://schemas.microsoft.com/office/drawing/2014/main" id="{CE25E76D-B4A2-0C44-B5FF-84080CFCFEF7}"/>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853996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9CA1B-190F-CE4C-A54F-AF422746A50F}"/>
              </a:ext>
            </a:extLst>
          </p:cNvPr>
          <p:cNvSpPr>
            <a:spLocks noGrp="1"/>
          </p:cNvSpPr>
          <p:nvPr>
            <p:ph type="title"/>
          </p:nvPr>
        </p:nvSpPr>
        <p:spPr>
          <a:xfrm>
            <a:off x="1809070" y="1100363"/>
            <a:ext cx="8450743" cy="699637"/>
          </a:xfrm>
        </p:spPr>
        <p:txBody>
          <a:bodyPr/>
          <a:lstStyle/>
          <a:p>
            <a:pPr algn="r" rtl="1"/>
            <a:r>
              <a:rPr lang="ar-EG" dirty="0"/>
              <a:t>خطوات أساسية</a:t>
            </a:r>
            <a:endParaRPr lang="en-US" dirty="0"/>
          </a:p>
        </p:txBody>
      </p:sp>
      <p:sp>
        <p:nvSpPr>
          <p:cNvPr id="4" name="Slide Number Placeholder 3">
            <a:extLst>
              <a:ext uri="{FF2B5EF4-FFF2-40B4-BE49-F238E27FC236}">
                <a16:creationId xmlns:a16="http://schemas.microsoft.com/office/drawing/2014/main" id="{A46CF023-4E5D-9E4F-A653-35C2614BE146}"/>
              </a:ext>
            </a:extLst>
          </p:cNvPr>
          <p:cNvSpPr>
            <a:spLocks noGrp="1"/>
          </p:cNvSpPr>
          <p:nvPr>
            <p:ph type="sldNum" sz="quarter" idx="12"/>
          </p:nvPr>
        </p:nvSpPr>
        <p:spPr/>
        <p:txBody>
          <a:bodyPr/>
          <a:lstStyle/>
          <a:p>
            <a:fld id="{50F209D7-C180-5B4A-A7C2-AD533727DAA3}" type="slidenum">
              <a:rPr lang="en-US" smtClean="0"/>
              <a:t>33</a:t>
            </a:fld>
            <a:endParaRPr lang="en-US"/>
          </a:p>
        </p:txBody>
      </p:sp>
      <p:sp>
        <p:nvSpPr>
          <p:cNvPr id="7" name="Content Placeholder 5">
            <a:extLst>
              <a:ext uri="{FF2B5EF4-FFF2-40B4-BE49-F238E27FC236}">
                <a16:creationId xmlns:a16="http://schemas.microsoft.com/office/drawing/2014/main" id="{E59CD7E5-24FC-FC4A-8185-33EF91B27D4F}"/>
              </a:ext>
            </a:extLst>
          </p:cNvPr>
          <p:cNvSpPr txBox="1">
            <a:spLocks/>
          </p:cNvSpPr>
          <p:nvPr/>
        </p:nvSpPr>
        <p:spPr>
          <a:xfrm>
            <a:off x="1224426" y="1800000"/>
            <a:ext cx="9035387" cy="1079387"/>
          </a:xfrm>
          <a:prstGeom prst="rect">
            <a:avLst/>
          </a:prstGeom>
          <a:solidFill>
            <a:schemeClr val="tx2">
              <a:alpha val="14000"/>
            </a:schemeClr>
          </a:solidFill>
        </p:spPr>
        <p:txBody>
          <a:bodyPr vert="horz" lIns="144000" tIns="144000" rIns="360000" bIns="144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justLow" rtl="1">
              <a:buSzPct val="100000"/>
            </a:pPr>
            <a:r>
              <a:rPr lang="ar-EG" b="1" dirty="0">
                <a:solidFill>
                  <a:schemeClr val="accent1"/>
                </a:solidFill>
              </a:rPr>
              <a:t>الخطوة 1: تحسين وصول المواطنين إلى المعلومات الواردة في الوثائق الحكومية، بما يتوافق مع حقوقهم</a:t>
            </a:r>
            <a:endParaRPr lang="en-US" b="1" dirty="0">
              <a:solidFill>
                <a:schemeClr val="accent1"/>
              </a:solidFill>
            </a:endParaRPr>
          </a:p>
        </p:txBody>
      </p:sp>
      <p:sp>
        <p:nvSpPr>
          <p:cNvPr id="8" name="Content Placeholder 5">
            <a:extLst>
              <a:ext uri="{FF2B5EF4-FFF2-40B4-BE49-F238E27FC236}">
                <a16:creationId xmlns:a16="http://schemas.microsoft.com/office/drawing/2014/main" id="{1648DB8E-2E3C-AB46-A0B6-B769789A8A0E}"/>
              </a:ext>
            </a:extLst>
          </p:cNvPr>
          <p:cNvSpPr txBox="1">
            <a:spLocks/>
          </p:cNvSpPr>
          <p:nvPr/>
        </p:nvSpPr>
        <p:spPr>
          <a:xfrm>
            <a:off x="1224426" y="3108636"/>
            <a:ext cx="9035387" cy="1080000"/>
          </a:xfrm>
          <a:prstGeom prst="rect">
            <a:avLst/>
          </a:prstGeom>
          <a:solidFill>
            <a:schemeClr val="tx2">
              <a:alpha val="14000"/>
            </a:schemeClr>
          </a:solidFill>
        </p:spPr>
        <p:txBody>
          <a:bodyPr vert="horz" lIns="144000" tIns="144000" rIns="360000" bIns="144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justLow" rtl="1">
              <a:buSzPct val="100000"/>
            </a:pPr>
            <a:r>
              <a:rPr lang="ar-EG" b="1" dirty="0">
                <a:solidFill>
                  <a:schemeClr val="accent2"/>
                </a:solidFill>
              </a:rPr>
              <a:t>الخطوة 2: تحليل المعلومات التي يبدو أنها تستند إلى أدلة دقيقة ونزيهة</a:t>
            </a:r>
            <a:endParaRPr lang="en-US" b="1" dirty="0">
              <a:solidFill>
                <a:schemeClr val="accent2"/>
              </a:solidFill>
            </a:endParaRPr>
          </a:p>
        </p:txBody>
      </p:sp>
      <p:sp>
        <p:nvSpPr>
          <p:cNvPr id="9" name="Content Placeholder 5">
            <a:extLst>
              <a:ext uri="{FF2B5EF4-FFF2-40B4-BE49-F238E27FC236}">
                <a16:creationId xmlns:a16="http://schemas.microsoft.com/office/drawing/2014/main" id="{04F06950-4C65-3541-9A2A-968970CFB514}"/>
              </a:ext>
            </a:extLst>
          </p:cNvPr>
          <p:cNvSpPr txBox="1">
            <a:spLocks/>
          </p:cNvSpPr>
          <p:nvPr/>
        </p:nvSpPr>
        <p:spPr>
          <a:xfrm>
            <a:off x="1224426" y="4417885"/>
            <a:ext cx="9035387" cy="1080000"/>
          </a:xfrm>
          <a:prstGeom prst="rect">
            <a:avLst/>
          </a:prstGeom>
          <a:solidFill>
            <a:schemeClr val="tx2">
              <a:alpha val="14000"/>
            </a:schemeClr>
          </a:solidFill>
        </p:spPr>
        <p:txBody>
          <a:bodyPr vert="horz" lIns="144000" tIns="144000" rIns="360000" bIns="144000" rtlCol="0" anchor="ctr" anchorCtr="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r" rtl="1">
              <a:buSzPct val="100000"/>
            </a:pPr>
            <a:r>
              <a:rPr lang="ar-EG" b="1" dirty="0">
                <a:solidFill>
                  <a:schemeClr val="accent3"/>
                </a:solidFill>
              </a:rPr>
              <a:t>الخطوة 3: عقد جلسة استماع عامة</a:t>
            </a:r>
            <a:endParaRPr lang="en-US" b="1" dirty="0">
              <a:solidFill>
                <a:schemeClr val="accent3"/>
              </a:solidFill>
            </a:endParaRPr>
          </a:p>
        </p:txBody>
      </p:sp>
      <p:sp>
        <p:nvSpPr>
          <p:cNvPr id="11" name="Footer Placeholder 2">
            <a:extLst>
              <a:ext uri="{FF2B5EF4-FFF2-40B4-BE49-F238E27FC236}">
                <a16:creationId xmlns:a16="http://schemas.microsoft.com/office/drawing/2014/main" id="{38061524-5934-9548-9C0E-8EFFD2D8B5C1}"/>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95140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9CA1B-190F-CE4C-A54F-AF422746A50F}"/>
              </a:ext>
            </a:extLst>
          </p:cNvPr>
          <p:cNvSpPr>
            <a:spLocks noGrp="1"/>
          </p:cNvSpPr>
          <p:nvPr>
            <p:ph type="title"/>
          </p:nvPr>
        </p:nvSpPr>
        <p:spPr>
          <a:xfrm>
            <a:off x="1809069" y="1115036"/>
            <a:ext cx="8450743" cy="699637"/>
          </a:xfrm>
        </p:spPr>
        <p:txBody>
          <a:bodyPr/>
          <a:lstStyle/>
          <a:p>
            <a:pPr algn="r" rtl="1"/>
            <a:r>
              <a:rPr lang="ar-EG" dirty="0"/>
              <a:t>نتائج الفحص الاجتماعي</a:t>
            </a:r>
            <a:endParaRPr lang="en-US" dirty="0"/>
          </a:p>
        </p:txBody>
      </p:sp>
      <p:sp>
        <p:nvSpPr>
          <p:cNvPr id="6" name="Content Placeholder 5">
            <a:extLst>
              <a:ext uri="{FF2B5EF4-FFF2-40B4-BE49-F238E27FC236}">
                <a16:creationId xmlns:a16="http://schemas.microsoft.com/office/drawing/2014/main" id="{059E7A80-0082-404B-A9EE-5E33D0559EB7}"/>
              </a:ext>
            </a:extLst>
          </p:cNvPr>
          <p:cNvSpPr>
            <a:spLocks noGrp="1"/>
          </p:cNvSpPr>
          <p:nvPr>
            <p:ph idx="1"/>
          </p:nvPr>
        </p:nvSpPr>
        <p:spPr>
          <a:xfrm>
            <a:off x="1809070" y="1800000"/>
            <a:ext cx="8450743" cy="4796544"/>
          </a:xfrm>
        </p:spPr>
        <p:txBody>
          <a:bodyPr/>
          <a:lstStyle/>
          <a:p>
            <a:pPr marL="354012" lvl="3" indent="-342900" algn="justLow" rtl="1">
              <a:buFont typeface="Arial" panose="020B0604020202020204" pitchFamily="34" charset="0"/>
              <a:buChar char="•"/>
            </a:pPr>
            <a:r>
              <a:rPr lang="ar-EG" dirty="0"/>
              <a:t>توعية المستخدمين والمقدمين حول مكان وكيفية إنفاق الأموال العامة</a:t>
            </a:r>
          </a:p>
          <a:p>
            <a:pPr marL="354012" lvl="3" indent="-342900" algn="justLow" rtl="1">
              <a:buFont typeface="Arial" panose="020B0604020202020204" pitchFamily="34" charset="0"/>
              <a:buChar char="•"/>
            </a:pPr>
            <a:r>
              <a:rPr lang="ar-EG" dirty="0"/>
              <a:t>مراقبة التقدم والمساعدة في كشف الفساد وسوء الإدارة ومنع الاحتيال</a:t>
            </a:r>
          </a:p>
          <a:p>
            <a:pPr marL="354012" lvl="3" indent="-342900" algn="justLow" rtl="1">
              <a:buFont typeface="Arial" panose="020B0604020202020204" pitchFamily="34" charset="0"/>
              <a:buChar char="•"/>
            </a:pPr>
            <a:r>
              <a:rPr lang="ar-EG" dirty="0"/>
              <a:t>السماح للمواطنين بالتأثير على سلوك الحكومة</a:t>
            </a:r>
          </a:p>
        </p:txBody>
      </p:sp>
      <p:sp>
        <p:nvSpPr>
          <p:cNvPr id="4" name="Slide Number Placeholder 3">
            <a:extLst>
              <a:ext uri="{FF2B5EF4-FFF2-40B4-BE49-F238E27FC236}">
                <a16:creationId xmlns:a16="http://schemas.microsoft.com/office/drawing/2014/main" id="{A46CF023-4E5D-9E4F-A653-35C2614BE146}"/>
              </a:ext>
            </a:extLst>
          </p:cNvPr>
          <p:cNvSpPr>
            <a:spLocks noGrp="1"/>
          </p:cNvSpPr>
          <p:nvPr>
            <p:ph type="sldNum" sz="quarter" idx="12"/>
          </p:nvPr>
        </p:nvSpPr>
        <p:spPr/>
        <p:txBody>
          <a:bodyPr/>
          <a:lstStyle/>
          <a:p>
            <a:fld id="{50F209D7-C180-5B4A-A7C2-AD533727DAA3}" type="slidenum">
              <a:rPr lang="en-US" smtClean="0"/>
              <a:t>34</a:t>
            </a:fld>
            <a:endParaRPr lang="en-US"/>
          </a:p>
        </p:txBody>
      </p:sp>
      <p:pic>
        <p:nvPicPr>
          <p:cNvPr id="8" name="Picture 7" descr="Logo, icon&#10;&#10;Description automatically generated">
            <a:extLst>
              <a:ext uri="{FF2B5EF4-FFF2-40B4-BE49-F238E27FC236}">
                <a16:creationId xmlns:a16="http://schemas.microsoft.com/office/drawing/2014/main" id="{2A5A503C-7BCA-E64B-AC63-9000335E279F}"/>
              </a:ext>
            </a:extLst>
          </p:cNvPr>
          <p:cNvPicPr>
            <a:picLocks noChangeAspect="1"/>
          </p:cNvPicPr>
          <p:nvPr/>
        </p:nvPicPr>
        <p:blipFill>
          <a:blip r:embed="rId2"/>
          <a:stretch>
            <a:fillRect/>
          </a:stretch>
        </p:blipFill>
        <p:spPr>
          <a:xfrm>
            <a:off x="720000" y="4957274"/>
            <a:ext cx="3574332" cy="1604802"/>
          </a:xfrm>
          <a:prstGeom prst="rect">
            <a:avLst/>
          </a:prstGeom>
        </p:spPr>
      </p:pic>
      <p:sp>
        <p:nvSpPr>
          <p:cNvPr id="7" name="Footer Placeholder 2">
            <a:extLst>
              <a:ext uri="{FF2B5EF4-FFF2-40B4-BE49-F238E27FC236}">
                <a16:creationId xmlns:a16="http://schemas.microsoft.com/office/drawing/2014/main" id="{B9359FAF-9271-0449-8747-69950D3649F3}"/>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603075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9CA1B-190F-CE4C-A54F-AF422746A50F}"/>
              </a:ext>
            </a:extLst>
          </p:cNvPr>
          <p:cNvSpPr>
            <a:spLocks noGrp="1"/>
          </p:cNvSpPr>
          <p:nvPr>
            <p:ph type="title"/>
          </p:nvPr>
        </p:nvSpPr>
        <p:spPr>
          <a:xfrm>
            <a:off x="1809070" y="1115036"/>
            <a:ext cx="8450743" cy="699637"/>
          </a:xfrm>
        </p:spPr>
        <p:txBody>
          <a:bodyPr/>
          <a:lstStyle/>
          <a:p>
            <a:pPr algn="r" rtl="1"/>
            <a:r>
              <a:rPr lang="ar-EG" dirty="0"/>
              <a:t>تحديات الفحص الاجتماعي</a:t>
            </a:r>
            <a:endParaRPr lang="en-GB" dirty="0"/>
          </a:p>
        </p:txBody>
      </p:sp>
      <p:sp>
        <p:nvSpPr>
          <p:cNvPr id="6" name="Content Placeholder 5">
            <a:extLst>
              <a:ext uri="{FF2B5EF4-FFF2-40B4-BE49-F238E27FC236}">
                <a16:creationId xmlns:a16="http://schemas.microsoft.com/office/drawing/2014/main" id="{059E7A80-0082-404B-A9EE-5E33D0559EB7}"/>
              </a:ext>
            </a:extLst>
          </p:cNvPr>
          <p:cNvSpPr>
            <a:spLocks noGrp="1"/>
          </p:cNvSpPr>
          <p:nvPr>
            <p:ph idx="1"/>
          </p:nvPr>
        </p:nvSpPr>
        <p:spPr>
          <a:xfrm>
            <a:off x="4127882" y="1800000"/>
            <a:ext cx="6131931" cy="4796544"/>
          </a:xfrm>
        </p:spPr>
        <p:txBody>
          <a:bodyPr/>
          <a:lstStyle/>
          <a:p>
            <a:pPr marL="354012" lvl="3" indent="-342900" algn="justLow" rtl="1">
              <a:buFont typeface="Arial" panose="020B0604020202020204" pitchFamily="34" charset="0"/>
              <a:buChar char="•"/>
            </a:pPr>
            <a:r>
              <a:rPr lang="ar-EG" dirty="0"/>
              <a:t>قد يكون من الصعب الحصول على نسخ من وثائق المشروع والسجلات الحكومية</a:t>
            </a:r>
          </a:p>
          <a:p>
            <a:pPr marL="354012" lvl="3" indent="-342900" algn="justLow" rtl="1">
              <a:buFont typeface="Arial" panose="020B0604020202020204" pitchFamily="34" charset="0"/>
              <a:buChar char="•"/>
            </a:pPr>
            <a:r>
              <a:rPr lang="ar-EG" dirty="0"/>
              <a:t>قد لا تمتلك مجموعة المواطنين الإمكانية</a:t>
            </a:r>
          </a:p>
          <a:p>
            <a:pPr marL="354012" lvl="3" indent="-342900" algn="justLow" rtl="1">
              <a:buFont typeface="Arial" panose="020B0604020202020204" pitchFamily="34" charset="0"/>
              <a:buChar char="•"/>
            </a:pPr>
            <a:r>
              <a:rPr lang="ar-EG" dirty="0"/>
              <a:t>يتطلب مستوى مرتفع نسبيًا من المساعدة الفنية والتسهيلات</a:t>
            </a:r>
          </a:p>
          <a:p>
            <a:pPr marL="354012" lvl="3" indent="-342900" algn="justLow" rtl="1">
              <a:buFont typeface="Arial" panose="020B0604020202020204" pitchFamily="34" charset="0"/>
              <a:buChar char="•"/>
            </a:pPr>
            <a:r>
              <a:rPr lang="ar-EG" dirty="0"/>
              <a:t>خطر رد الفعل العنيف</a:t>
            </a:r>
          </a:p>
        </p:txBody>
      </p:sp>
      <p:sp>
        <p:nvSpPr>
          <p:cNvPr id="4" name="Slide Number Placeholder 3">
            <a:extLst>
              <a:ext uri="{FF2B5EF4-FFF2-40B4-BE49-F238E27FC236}">
                <a16:creationId xmlns:a16="http://schemas.microsoft.com/office/drawing/2014/main" id="{A46CF023-4E5D-9E4F-A653-35C2614BE146}"/>
              </a:ext>
            </a:extLst>
          </p:cNvPr>
          <p:cNvSpPr>
            <a:spLocks noGrp="1"/>
          </p:cNvSpPr>
          <p:nvPr>
            <p:ph type="sldNum" sz="quarter" idx="12"/>
          </p:nvPr>
        </p:nvSpPr>
        <p:spPr/>
        <p:txBody>
          <a:bodyPr/>
          <a:lstStyle/>
          <a:p>
            <a:fld id="{50F209D7-C180-5B4A-A7C2-AD533727DAA3}" type="slidenum">
              <a:rPr lang="en-US" smtClean="0"/>
              <a:t>35</a:t>
            </a:fld>
            <a:endParaRPr lang="en-US"/>
          </a:p>
        </p:txBody>
      </p:sp>
      <p:pic>
        <p:nvPicPr>
          <p:cNvPr id="11" name="Picture 10" descr="Icon&#10;&#10;Description automatically generated">
            <a:extLst>
              <a:ext uri="{FF2B5EF4-FFF2-40B4-BE49-F238E27FC236}">
                <a16:creationId xmlns:a16="http://schemas.microsoft.com/office/drawing/2014/main" id="{836C2508-ED47-6149-A766-0433B1880A83}"/>
              </a:ext>
            </a:extLst>
          </p:cNvPr>
          <p:cNvPicPr>
            <a:picLocks noChangeAspect="1"/>
          </p:cNvPicPr>
          <p:nvPr/>
        </p:nvPicPr>
        <p:blipFill>
          <a:blip r:embed="rId2"/>
          <a:stretch>
            <a:fillRect/>
          </a:stretch>
        </p:blipFill>
        <p:spPr>
          <a:xfrm>
            <a:off x="889128" y="1800000"/>
            <a:ext cx="1839883" cy="2379159"/>
          </a:xfrm>
          <a:prstGeom prst="rect">
            <a:avLst/>
          </a:prstGeom>
        </p:spPr>
      </p:pic>
      <p:sp>
        <p:nvSpPr>
          <p:cNvPr id="7" name="Footer Placeholder 2">
            <a:extLst>
              <a:ext uri="{FF2B5EF4-FFF2-40B4-BE49-F238E27FC236}">
                <a16:creationId xmlns:a16="http://schemas.microsoft.com/office/drawing/2014/main" id="{68B66FAD-BB0B-BC4C-A82A-9D5A8E99F57E}"/>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4134063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9CA1B-190F-CE4C-A54F-AF422746A50F}"/>
              </a:ext>
            </a:extLst>
          </p:cNvPr>
          <p:cNvSpPr>
            <a:spLocks noGrp="1"/>
          </p:cNvSpPr>
          <p:nvPr>
            <p:ph type="title"/>
          </p:nvPr>
        </p:nvSpPr>
        <p:spPr>
          <a:xfrm>
            <a:off x="1809070" y="1115036"/>
            <a:ext cx="8450743" cy="699637"/>
          </a:xfrm>
        </p:spPr>
        <p:txBody>
          <a:bodyPr/>
          <a:lstStyle/>
          <a:p>
            <a:pPr algn="r" rtl="1"/>
            <a:r>
              <a:rPr lang="ar-EG" i="1" dirty="0"/>
              <a:t>إنها أموالنا. أين تذهب؟</a:t>
            </a:r>
            <a:endParaRPr lang="en-GB" dirty="0"/>
          </a:p>
        </p:txBody>
      </p:sp>
      <p:sp>
        <p:nvSpPr>
          <p:cNvPr id="6" name="Content Placeholder 5">
            <a:extLst>
              <a:ext uri="{FF2B5EF4-FFF2-40B4-BE49-F238E27FC236}">
                <a16:creationId xmlns:a16="http://schemas.microsoft.com/office/drawing/2014/main" id="{059E7A80-0082-404B-A9EE-5E33D0559EB7}"/>
              </a:ext>
            </a:extLst>
          </p:cNvPr>
          <p:cNvSpPr>
            <a:spLocks noGrp="1"/>
          </p:cNvSpPr>
          <p:nvPr>
            <p:ph idx="1"/>
          </p:nvPr>
        </p:nvSpPr>
        <p:spPr>
          <a:xfrm>
            <a:off x="1368351" y="1800000"/>
            <a:ext cx="8891462" cy="4796544"/>
          </a:xfrm>
        </p:spPr>
        <p:txBody>
          <a:bodyPr/>
          <a:lstStyle/>
          <a:p>
            <a:pPr lvl="3" algn="r" rtl="1"/>
            <a:r>
              <a:rPr lang="ar-EG" dirty="0"/>
              <a:t>فيديو حول الفحص الاجتماعي في كينيا</a:t>
            </a:r>
            <a:br>
              <a:rPr lang="en-US" dirty="0"/>
            </a:br>
            <a:r>
              <a:rPr lang="en-US" b="1" dirty="0" err="1">
                <a:solidFill>
                  <a:schemeClr val="tx2"/>
                </a:solidFill>
              </a:rPr>
              <a:t>www.youtube.com</a:t>
            </a:r>
            <a:r>
              <a:rPr lang="en-US" b="1" dirty="0">
                <a:solidFill>
                  <a:schemeClr val="tx2"/>
                </a:solidFill>
              </a:rPr>
              <a:t>/</a:t>
            </a:r>
            <a:r>
              <a:rPr lang="en-US" b="1" dirty="0" err="1">
                <a:solidFill>
                  <a:schemeClr val="tx2"/>
                </a:solidFill>
              </a:rPr>
              <a:t>watch?v</a:t>
            </a:r>
            <a:r>
              <a:rPr lang="en-US" b="1" dirty="0">
                <a:solidFill>
                  <a:schemeClr val="tx2"/>
                </a:solidFill>
              </a:rPr>
              <a:t>=z2zKXqkrf2E</a:t>
            </a:r>
          </a:p>
        </p:txBody>
      </p:sp>
      <p:sp>
        <p:nvSpPr>
          <p:cNvPr id="4" name="Slide Number Placeholder 3">
            <a:extLst>
              <a:ext uri="{FF2B5EF4-FFF2-40B4-BE49-F238E27FC236}">
                <a16:creationId xmlns:a16="http://schemas.microsoft.com/office/drawing/2014/main" id="{A46CF023-4E5D-9E4F-A653-35C2614BE146}"/>
              </a:ext>
            </a:extLst>
          </p:cNvPr>
          <p:cNvSpPr>
            <a:spLocks noGrp="1"/>
          </p:cNvSpPr>
          <p:nvPr>
            <p:ph type="sldNum" sz="quarter" idx="12"/>
          </p:nvPr>
        </p:nvSpPr>
        <p:spPr/>
        <p:txBody>
          <a:bodyPr/>
          <a:lstStyle/>
          <a:p>
            <a:fld id="{50F209D7-C180-5B4A-A7C2-AD533727DAA3}" type="slidenum">
              <a:rPr lang="en-US" smtClean="0"/>
              <a:t>36</a:t>
            </a:fld>
            <a:endParaRPr lang="en-US"/>
          </a:p>
        </p:txBody>
      </p:sp>
      <p:pic>
        <p:nvPicPr>
          <p:cNvPr id="10" name="Picture 9" descr="Icon&#10;&#10;Description automatically generated">
            <a:extLst>
              <a:ext uri="{FF2B5EF4-FFF2-40B4-BE49-F238E27FC236}">
                <a16:creationId xmlns:a16="http://schemas.microsoft.com/office/drawing/2014/main" id="{FF782248-9C95-1E46-8611-8618FE52AD68}"/>
              </a:ext>
            </a:extLst>
          </p:cNvPr>
          <p:cNvPicPr>
            <a:picLocks noChangeAspect="1"/>
          </p:cNvPicPr>
          <p:nvPr/>
        </p:nvPicPr>
        <p:blipFill>
          <a:blip r:embed="rId2"/>
          <a:stretch>
            <a:fillRect/>
          </a:stretch>
        </p:blipFill>
        <p:spPr>
          <a:xfrm>
            <a:off x="3332409" y="3317194"/>
            <a:ext cx="4094817" cy="1428425"/>
          </a:xfrm>
          <a:prstGeom prst="rect">
            <a:avLst/>
          </a:prstGeom>
        </p:spPr>
      </p:pic>
      <p:sp>
        <p:nvSpPr>
          <p:cNvPr id="7" name="Footer Placeholder 2">
            <a:extLst>
              <a:ext uri="{FF2B5EF4-FFF2-40B4-BE49-F238E27FC236}">
                <a16:creationId xmlns:a16="http://schemas.microsoft.com/office/drawing/2014/main" id="{01281AFC-FE2A-C842-9050-8691DC435CDB}"/>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439639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9CA1B-190F-CE4C-A54F-AF422746A50F}"/>
              </a:ext>
            </a:extLst>
          </p:cNvPr>
          <p:cNvSpPr>
            <a:spLocks noGrp="1"/>
          </p:cNvSpPr>
          <p:nvPr>
            <p:ph type="title"/>
          </p:nvPr>
        </p:nvSpPr>
        <p:spPr>
          <a:xfrm>
            <a:off x="1809070" y="1115036"/>
            <a:ext cx="8450743" cy="699637"/>
          </a:xfrm>
        </p:spPr>
        <p:txBody>
          <a:bodyPr/>
          <a:lstStyle/>
          <a:p>
            <a:pPr algn="r" rtl="1"/>
            <a:r>
              <a:rPr lang="ar-EG" dirty="0"/>
              <a:t>مناقشة عامة</a:t>
            </a:r>
            <a:endParaRPr lang="en-GB" dirty="0"/>
          </a:p>
        </p:txBody>
      </p:sp>
      <p:sp>
        <p:nvSpPr>
          <p:cNvPr id="6" name="Content Placeholder 5">
            <a:extLst>
              <a:ext uri="{FF2B5EF4-FFF2-40B4-BE49-F238E27FC236}">
                <a16:creationId xmlns:a16="http://schemas.microsoft.com/office/drawing/2014/main" id="{059E7A80-0082-404B-A9EE-5E33D0559EB7}"/>
              </a:ext>
            </a:extLst>
          </p:cNvPr>
          <p:cNvSpPr>
            <a:spLocks noGrp="1"/>
          </p:cNvSpPr>
          <p:nvPr>
            <p:ph idx="1"/>
          </p:nvPr>
        </p:nvSpPr>
        <p:spPr>
          <a:xfrm>
            <a:off x="1690688" y="1800000"/>
            <a:ext cx="8569125" cy="4796544"/>
          </a:xfrm>
        </p:spPr>
        <p:txBody>
          <a:bodyPr/>
          <a:lstStyle/>
          <a:p>
            <a:pPr marL="354012" lvl="3" indent="-342900" algn="r" rtl="1">
              <a:buFont typeface="Arial" panose="020B0604020202020204" pitchFamily="34" charset="0"/>
              <a:buChar char="•"/>
            </a:pPr>
            <a:r>
              <a:rPr lang="ar-EG" dirty="0"/>
              <a:t>ما هي الخطوات الرئيسية المستخدمة في العملية؟</a:t>
            </a:r>
          </a:p>
          <a:p>
            <a:pPr marL="354012" lvl="3" indent="-342900" algn="r" rtl="1">
              <a:buFont typeface="Arial" panose="020B0604020202020204" pitchFamily="34" charset="0"/>
              <a:buChar char="•"/>
            </a:pPr>
            <a:r>
              <a:rPr lang="ar-EG" dirty="0"/>
              <a:t>ما هي التحديات الرئيسية؟ كيف يمكن التغلب عليهم؟</a:t>
            </a:r>
          </a:p>
          <a:p>
            <a:pPr marL="354012" lvl="3" indent="-342900" algn="r" rtl="1">
              <a:buFont typeface="Arial" panose="020B0604020202020204" pitchFamily="34" charset="0"/>
              <a:buChar char="•"/>
            </a:pPr>
            <a:r>
              <a:rPr lang="ar-EG" dirty="0"/>
              <a:t>هل يمكن استخدام مثل هذه العملية لحل مشكلة تعرفها؟</a:t>
            </a:r>
          </a:p>
          <a:p>
            <a:pPr marL="354012" lvl="3" indent="-342900" algn="r" rtl="1">
              <a:buFont typeface="Arial" panose="020B0604020202020204" pitchFamily="34" charset="0"/>
              <a:buChar char="•"/>
            </a:pPr>
            <a:r>
              <a:rPr lang="ar-EG" dirty="0"/>
              <a:t>أي أسئلة أو تعليقات؟</a:t>
            </a:r>
          </a:p>
        </p:txBody>
      </p:sp>
      <p:sp>
        <p:nvSpPr>
          <p:cNvPr id="4" name="Slide Number Placeholder 3">
            <a:extLst>
              <a:ext uri="{FF2B5EF4-FFF2-40B4-BE49-F238E27FC236}">
                <a16:creationId xmlns:a16="http://schemas.microsoft.com/office/drawing/2014/main" id="{A46CF023-4E5D-9E4F-A653-35C2614BE146}"/>
              </a:ext>
            </a:extLst>
          </p:cNvPr>
          <p:cNvSpPr>
            <a:spLocks noGrp="1"/>
          </p:cNvSpPr>
          <p:nvPr>
            <p:ph type="sldNum" sz="quarter" idx="12"/>
          </p:nvPr>
        </p:nvSpPr>
        <p:spPr/>
        <p:txBody>
          <a:bodyPr/>
          <a:lstStyle/>
          <a:p>
            <a:fld id="{50F209D7-C180-5B4A-A7C2-AD533727DAA3}" type="slidenum">
              <a:rPr lang="en-US" smtClean="0"/>
              <a:t>37</a:t>
            </a:fld>
            <a:endParaRPr lang="en-US"/>
          </a:p>
        </p:txBody>
      </p:sp>
      <p:pic>
        <p:nvPicPr>
          <p:cNvPr id="7" name="Picture 6" descr="Icon&#10;&#10;Description automatically generated">
            <a:extLst>
              <a:ext uri="{FF2B5EF4-FFF2-40B4-BE49-F238E27FC236}">
                <a16:creationId xmlns:a16="http://schemas.microsoft.com/office/drawing/2014/main" id="{347F6A00-69E9-F747-B032-D2C7D2A48033}"/>
              </a:ext>
            </a:extLst>
          </p:cNvPr>
          <p:cNvPicPr>
            <a:picLocks noChangeAspect="1"/>
          </p:cNvPicPr>
          <p:nvPr/>
        </p:nvPicPr>
        <p:blipFill>
          <a:blip r:embed="rId2"/>
          <a:stretch>
            <a:fillRect/>
          </a:stretch>
        </p:blipFill>
        <p:spPr>
          <a:xfrm>
            <a:off x="576000" y="4198272"/>
            <a:ext cx="3480190" cy="2642366"/>
          </a:xfrm>
          <a:prstGeom prst="rect">
            <a:avLst/>
          </a:prstGeom>
        </p:spPr>
      </p:pic>
      <p:sp>
        <p:nvSpPr>
          <p:cNvPr id="8" name="Footer Placeholder 2">
            <a:extLst>
              <a:ext uri="{FF2B5EF4-FFF2-40B4-BE49-F238E27FC236}">
                <a16:creationId xmlns:a16="http://schemas.microsoft.com/office/drawing/2014/main" id="{C399D910-397C-6B43-9838-9E2E201DEC42}"/>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151736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A7DE70-1F03-594A-B66B-9DDC5945A267}"/>
              </a:ext>
            </a:extLst>
          </p:cNvPr>
          <p:cNvSpPr>
            <a:spLocks noGrp="1"/>
          </p:cNvSpPr>
          <p:nvPr>
            <p:ph type="title"/>
          </p:nvPr>
        </p:nvSpPr>
        <p:spPr/>
        <p:txBody>
          <a:bodyPr/>
          <a:lstStyle/>
          <a:p>
            <a:pPr algn="r" rtl="1"/>
            <a:r>
              <a:rPr lang="ar-EG" dirty="0"/>
              <a:t>عمل الموازنة</a:t>
            </a:r>
            <a:endParaRPr lang="en-US" dirty="0"/>
          </a:p>
        </p:txBody>
      </p:sp>
      <p:sp>
        <p:nvSpPr>
          <p:cNvPr id="5" name="Slide Number Placeholder 4">
            <a:extLst>
              <a:ext uri="{FF2B5EF4-FFF2-40B4-BE49-F238E27FC236}">
                <a16:creationId xmlns:a16="http://schemas.microsoft.com/office/drawing/2014/main" id="{93E2A6E6-0F38-EB45-8D88-5C5F0DB7BA20}"/>
              </a:ext>
            </a:extLst>
          </p:cNvPr>
          <p:cNvSpPr>
            <a:spLocks noGrp="1"/>
          </p:cNvSpPr>
          <p:nvPr>
            <p:ph type="sldNum" sz="quarter" idx="12"/>
          </p:nvPr>
        </p:nvSpPr>
        <p:spPr/>
        <p:txBody>
          <a:bodyPr/>
          <a:lstStyle/>
          <a:p>
            <a:fld id="{50F209D7-C180-5B4A-A7C2-AD533727DAA3}" type="slidenum">
              <a:rPr lang="en-US" smtClean="0"/>
              <a:t>38</a:t>
            </a:fld>
            <a:endParaRPr lang="en-US"/>
          </a:p>
        </p:txBody>
      </p:sp>
      <p:sp>
        <p:nvSpPr>
          <p:cNvPr id="7" name="Footer Placeholder 2">
            <a:extLst>
              <a:ext uri="{FF2B5EF4-FFF2-40B4-BE49-F238E27FC236}">
                <a16:creationId xmlns:a16="http://schemas.microsoft.com/office/drawing/2014/main" id="{D4F94079-7FE7-A441-A408-C93B3442B832}"/>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707607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64A03-5933-8B47-8A92-2E74AF26E2A7}"/>
              </a:ext>
            </a:extLst>
          </p:cNvPr>
          <p:cNvSpPr>
            <a:spLocks noGrp="1"/>
          </p:cNvSpPr>
          <p:nvPr>
            <p:ph type="title"/>
          </p:nvPr>
        </p:nvSpPr>
        <p:spPr>
          <a:xfrm>
            <a:off x="1809070" y="1115036"/>
            <a:ext cx="8450743" cy="699637"/>
          </a:xfrm>
        </p:spPr>
        <p:txBody>
          <a:bodyPr/>
          <a:lstStyle/>
          <a:p>
            <a:pPr algn="r" rtl="1"/>
            <a:r>
              <a:rPr lang="ar-EG" dirty="0"/>
              <a:t>ما هي الموازنة؟</a:t>
            </a:r>
            <a:endParaRPr lang="en-US" dirty="0"/>
          </a:p>
        </p:txBody>
      </p:sp>
      <p:sp>
        <p:nvSpPr>
          <p:cNvPr id="6" name="Content Placeholder 5">
            <a:extLst>
              <a:ext uri="{FF2B5EF4-FFF2-40B4-BE49-F238E27FC236}">
                <a16:creationId xmlns:a16="http://schemas.microsoft.com/office/drawing/2014/main" id="{7470852C-6490-8748-8D3F-E0493AFA5869}"/>
              </a:ext>
            </a:extLst>
          </p:cNvPr>
          <p:cNvSpPr>
            <a:spLocks noGrp="1"/>
          </p:cNvSpPr>
          <p:nvPr>
            <p:ph idx="1"/>
          </p:nvPr>
        </p:nvSpPr>
        <p:spPr>
          <a:xfrm>
            <a:off x="3920625" y="1800000"/>
            <a:ext cx="6339188" cy="4796544"/>
          </a:xfrm>
        </p:spPr>
        <p:txBody>
          <a:bodyPr/>
          <a:lstStyle/>
          <a:p>
            <a:pPr marL="354012" lvl="3" indent="-342900" algn="r" rtl="1">
              <a:buFont typeface="Arial" panose="020B0604020202020204" pitchFamily="34" charset="0"/>
              <a:buChar char="•"/>
            </a:pPr>
            <a:r>
              <a:rPr lang="ar-EG" dirty="0"/>
              <a:t>الأداة الأقوى للسياسة الاجتماعية والاقتصادية للحكومة</a:t>
            </a:r>
          </a:p>
          <a:p>
            <a:pPr marL="354012" lvl="3" indent="-342900" algn="r" rtl="1">
              <a:buFont typeface="Arial" panose="020B0604020202020204" pitchFamily="34" charset="0"/>
              <a:buChar char="•"/>
            </a:pPr>
            <a:r>
              <a:rPr lang="ar-EG" dirty="0"/>
              <a:t>أساس العقد الاجتماعي بين الشعب والحكومة</a:t>
            </a:r>
            <a:endParaRPr lang="en-US" dirty="0"/>
          </a:p>
        </p:txBody>
      </p:sp>
      <p:sp>
        <p:nvSpPr>
          <p:cNvPr id="4" name="Slide Number Placeholder 3">
            <a:extLst>
              <a:ext uri="{FF2B5EF4-FFF2-40B4-BE49-F238E27FC236}">
                <a16:creationId xmlns:a16="http://schemas.microsoft.com/office/drawing/2014/main" id="{90F3DC33-21AD-0C4E-8341-1CD61BFD85CE}"/>
              </a:ext>
            </a:extLst>
          </p:cNvPr>
          <p:cNvSpPr>
            <a:spLocks noGrp="1"/>
          </p:cNvSpPr>
          <p:nvPr>
            <p:ph type="sldNum" sz="quarter" idx="12"/>
          </p:nvPr>
        </p:nvSpPr>
        <p:spPr/>
        <p:txBody>
          <a:bodyPr/>
          <a:lstStyle/>
          <a:p>
            <a:fld id="{50F209D7-C180-5B4A-A7C2-AD533727DAA3}" type="slidenum">
              <a:rPr lang="en-US" smtClean="0"/>
              <a:t>39</a:t>
            </a:fld>
            <a:endParaRPr lang="en-US"/>
          </a:p>
        </p:txBody>
      </p:sp>
      <p:pic>
        <p:nvPicPr>
          <p:cNvPr id="7" name="Picture 6" descr="Icon&#10;&#10;Description automatically generated">
            <a:extLst>
              <a:ext uri="{FF2B5EF4-FFF2-40B4-BE49-F238E27FC236}">
                <a16:creationId xmlns:a16="http://schemas.microsoft.com/office/drawing/2014/main" id="{F0BAD2EC-4683-ED42-925B-1A5D8A48B9B4}"/>
              </a:ext>
            </a:extLst>
          </p:cNvPr>
          <p:cNvPicPr>
            <a:picLocks noChangeAspect="1"/>
          </p:cNvPicPr>
          <p:nvPr/>
        </p:nvPicPr>
        <p:blipFill>
          <a:blip r:embed="rId2"/>
          <a:stretch>
            <a:fillRect/>
          </a:stretch>
        </p:blipFill>
        <p:spPr>
          <a:xfrm>
            <a:off x="1189818" y="3305489"/>
            <a:ext cx="2835807" cy="1568744"/>
          </a:xfrm>
          <a:prstGeom prst="rect">
            <a:avLst/>
          </a:prstGeom>
        </p:spPr>
      </p:pic>
      <p:sp>
        <p:nvSpPr>
          <p:cNvPr id="8" name="Footer Placeholder 2">
            <a:extLst>
              <a:ext uri="{FF2B5EF4-FFF2-40B4-BE49-F238E27FC236}">
                <a16:creationId xmlns:a16="http://schemas.microsoft.com/office/drawing/2014/main" id="{F793CFA1-DB27-464B-A0B7-293C260E5CB3}"/>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95018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CDDC62-B2A9-D74A-BF04-DFB81725C29B}"/>
              </a:ext>
            </a:extLst>
          </p:cNvPr>
          <p:cNvSpPr>
            <a:spLocks noGrp="1"/>
          </p:cNvSpPr>
          <p:nvPr>
            <p:ph type="title"/>
          </p:nvPr>
        </p:nvSpPr>
        <p:spPr>
          <a:solidFill>
            <a:schemeClr val="accent1"/>
          </a:solidFill>
        </p:spPr>
        <p:txBody>
          <a:bodyPr/>
          <a:lstStyle/>
          <a:p>
            <a:pPr algn="r" rtl="1"/>
            <a:r>
              <a:rPr lang="ar-EG" dirty="0"/>
              <a:t>مقدمة إلى الوحدة 3</a:t>
            </a:r>
            <a:endParaRPr lang="en-GB" dirty="0"/>
          </a:p>
        </p:txBody>
      </p:sp>
      <p:sp>
        <p:nvSpPr>
          <p:cNvPr id="5" name="Slide Number Placeholder 4">
            <a:extLst>
              <a:ext uri="{FF2B5EF4-FFF2-40B4-BE49-F238E27FC236}">
                <a16:creationId xmlns:a16="http://schemas.microsoft.com/office/drawing/2014/main" id="{B665274F-1C9B-7C4A-8D25-EC626BE29635}"/>
              </a:ext>
            </a:extLst>
          </p:cNvPr>
          <p:cNvSpPr>
            <a:spLocks noGrp="1"/>
          </p:cNvSpPr>
          <p:nvPr>
            <p:ph type="sldNum" sz="quarter" idx="12"/>
          </p:nvPr>
        </p:nvSpPr>
        <p:spPr/>
        <p:txBody>
          <a:bodyPr/>
          <a:lstStyle/>
          <a:p>
            <a:fld id="{50F209D7-C180-5B4A-A7C2-AD533727DAA3}" type="slidenum">
              <a:rPr lang="en-US" smtClean="0"/>
              <a:t>4</a:t>
            </a:fld>
            <a:endParaRPr lang="en-US"/>
          </a:p>
        </p:txBody>
      </p:sp>
      <p:sp>
        <p:nvSpPr>
          <p:cNvPr id="7" name="Footer Placeholder 2">
            <a:extLst>
              <a:ext uri="{FF2B5EF4-FFF2-40B4-BE49-F238E27FC236}">
                <a16:creationId xmlns:a16="http://schemas.microsoft.com/office/drawing/2014/main" id="{7389B11E-D06B-BC41-84E9-DA3F42CC80EA}"/>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588061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64A03-5933-8B47-8A92-2E74AF26E2A7}"/>
              </a:ext>
            </a:extLst>
          </p:cNvPr>
          <p:cNvSpPr>
            <a:spLocks noGrp="1"/>
          </p:cNvSpPr>
          <p:nvPr>
            <p:ph type="title"/>
          </p:nvPr>
        </p:nvSpPr>
        <p:spPr>
          <a:xfrm>
            <a:off x="1809070" y="1100363"/>
            <a:ext cx="8450743" cy="699637"/>
          </a:xfrm>
        </p:spPr>
        <p:txBody>
          <a:bodyPr/>
          <a:lstStyle/>
          <a:p>
            <a:pPr algn="r" rtl="1"/>
            <a:r>
              <a:rPr lang="ar-EG" dirty="0"/>
              <a:t>لماذا الميزانيات مهمة؟</a:t>
            </a:r>
            <a:endParaRPr lang="en-GB" dirty="0"/>
          </a:p>
        </p:txBody>
      </p:sp>
      <p:sp>
        <p:nvSpPr>
          <p:cNvPr id="6" name="Content Placeholder 5">
            <a:extLst>
              <a:ext uri="{FF2B5EF4-FFF2-40B4-BE49-F238E27FC236}">
                <a16:creationId xmlns:a16="http://schemas.microsoft.com/office/drawing/2014/main" id="{7470852C-6490-8748-8D3F-E0493AFA5869}"/>
              </a:ext>
            </a:extLst>
          </p:cNvPr>
          <p:cNvSpPr>
            <a:spLocks noGrp="1"/>
          </p:cNvSpPr>
          <p:nvPr>
            <p:ph idx="1"/>
          </p:nvPr>
        </p:nvSpPr>
        <p:spPr>
          <a:xfrm>
            <a:off x="2602523" y="1800000"/>
            <a:ext cx="7657290" cy="4796544"/>
          </a:xfrm>
        </p:spPr>
        <p:txBody>
          <a:bodyPr/>
          <a:lstStyle/>
          <a:p>
            <a:pPr lvl="3" algn="justLow" rtl="1"/>
            <a:r>
              <a:rPr lang="ar-EG" dirty="0"/>
              <a:t>تظهر الميزانيات:</a:t>
            </a:r>
          </a:p>
          <a:p>
            <a:pPr marL="354012" lvl="3" indent="-342900" algn="justLow" rtl="1">
              <a:buFont typeface="Arial" panose="020B0604020202020204" pitchFamily="34" charset="0"/>
              <a:buChar char="•"/>
            </a:pPr>
            <a:r>
              <a:rPr lang="ar-EG" dirty="0"/>
              <a:t>أولويات الحكومة وتوجهاتها وكيفية مواءمتها مع احتياجات المواطنين وحقوقهم</a:t>
            </a:r>
          </a:p>
          <a:p>
            <a:pPr marL="354012" lvl="3" indent="-342900" algn="justLow" rtl="1">
              <a:buFont typeface="Arial" panose="020B0604020202020204" pitchFamily="34" charset="0"/>
              <a:buChar char="•"/>
            </a:pPr>
            <a:r>
              <a:rPr lang="ar-EG" dirty="0"/>
              <a:t>من سيستفيد أو لا يستفيد</a:t>
            </a:r>
          </a:p>
          <a:p>
            <a:pPr marL="354012" lvl="3" indent="-342900" algn="justLow" rtl="1">
              <a:buFont typeface="Arial" panose="020B0604020202020204" pitchFamily="34" charset="0"/>
              <a:buChar char="•"/>
            </a:pPr>
            <a:r>
              <a:rPr lang="ar-EG" dirty="0"/>
              <a:t>إلى أي مدى تفي السياسات أو البرامج بالحقوق وتفي بالالتزامات (أداة مراقبة فعالة)</a:t>
            </a:r>
          </a:p>
          <a:p>
            <a:pPr marL="354012" lvl="3" indent="-342900" algn="justLow" rtl="1">
              <a:buFont typeface="Arial" panose="020B0604020202020204" pitchFamily="34" charset="0"/>
              <a:buChar char="•"/>
            </a:pPr>
            <a:r>
              <a:rPr lang="ar-EG" dirty="0"/>
              <a:t>ما إذا كانت البرامج هي استدامة (اعتمادًا على مصدر الدخل)</a:t>
            </a:r>
          </a:p>
        </p:txBody>
      </p:sp>
      <p:sp>
        <p:nvSpPr>
          <p:cNvPr id="4" name="Slide Number Placeholder 3">
            <a:extLst>
              <a:ext uri="{FF2B5EF4-FFF2-40B4-BE49-F238E27FC236}">
                <a16:creationId xmlns:a16="http://schemas.microsoft.com/office/drawing/2014/main" id="{90F3DC33-21AD-0C4E-8341-1CD61BFD85CE}"/>
              </a:ext>
            </a:extLst>
          </p:cNvPr>
          <p:cNvSpPr>
            <a:spLocks noGrp="1"/>
          </p:cNvSpPr>
          <p:nvPr>
            <p:ph type="sldNum" sz="quarter" idx="12"/>
          </p:nvPr>
        </p:nvSpPr>
        <p:spPr/>
        <p:txBody>
          <a:bodyPr/>
          <a:lstStyle/>
          <a:p>
            <a:fld id="{50F209D7-C180-5B4A-A7C2-AD533727DAA3}" type="slidenum">
              <a:rPr lang="en-US" smtClean="0"/>
              <a:t>40</a:t>
            </a:fld>
            <a:endParaRPr lang="en-US"/>
          </a:p>
        </p:txBody>
      </p:sp>
      <p:sp>
        <p:nvSpPr>
          <p:cNvPr id="7" name="Footer Placeholder 2">
            <a:extLst>
              <a:ext uri="{FF2B5EF4-FFF2-40B4-BE49-F238E27FC236}">
                <a16:creationId xmlns:a16="http://schemas.microsoft.com/office/drawing/2014/main" id="{6930C383-CA86-AE41-8904-C1BF544A81CE}"/>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959552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64A03-5933-8B47-8A92-2E74AF26E2A7}"/>
              </a:ext>
            </a:extLst>
          </p:cNvPr>
          <p:cNvSpPr>
            <a:spLocks noGrp="1"/>
          </p:cNvSpPr>
          <p:nvPr>
            <p:ph type="title"/>
          </p:nvPr>
        </p:nvSpPr>
        <p:spPr>
          <a:xfrm>
            <a:off x="1809070" y="1115036"/>
            <a:ext cx="8450743" cy="699637"/>
          </a:xfrm>
        </p:spPr>
        <p:txBody>
          <a:bodyPr/>
          <a:lstStyle/>
          <a:p>
            <a:pPr algn="r" rtl="1"/>
            <a:r>
              <a:rPr lang="ar-EG" dirty="0"/>
              <a:t>مناقشة المجموعة</a:t>
            </a:r>
            <a:endParaRPr lang="en-GB" dirty="0"/>
          </a:p>
        </p:txBody>
      </p:sp>
      <p:sp>
        <p:nvSpPr>
          <p:cNvPr id="6" name="Content Placeholder 5">
            <a:extLst>
              <a:ext uri="{FF2B5EF4-FFF2-40B4-BE49-F238E27FC236}">
                <a16:creationId xmlns:a16="http://schemas.microsoft.com/office/drawing/2014/main" id="{7470852C-6490-8748-8D3F-E0493AFA5869}"/>
              </a:ext>
            </a:extLst>
          </p:cNvPr>
          <p:cNvSpPr>
            <a:spLocks noGrp="1"/>
          </p:cNvSpPr>
          <p:nvPr>
            <p:ph idx="1"/>
          </p:nvPr>
        </p:nvSpPr>
        <p:spPr>
          <a:xfrm>
            <a:off x="1564906" y="1800000"/>
            <a:ext cx="8694907" cy="4796544"/>
          </a:xfrm>
        </p:spPr>
        <p:txBody>
          <a:bodyPr/>
          <a:lstStyle/>
          <a:p>
            <a:pPr marL="468312" lvl="3" indent="-457200" algn="justLow" rtl="1">
              <a:buSzPct val="100000"/>
              <a:buFont typeface="+mj-lt"/>
              <a:buAutoNum type="arabicPeriod"/>
            </a:pPr>
            <a:r>
              <a:rPr lang="ar-EG" dirty="0"/>
              <a:t>لماذا من المهم أن يستوعب الجمهور المبادئ الأساسية لقرارات الموازنة والسياسة؟</a:t>
            </a:r>
          </a:p>
          <a:p>
            <a:pPr marL="468312" lvl="3" indent="-457200" algn="justLow" rtl="1">
              <a:buSzPct val="100000"/>
              <a:buFont typeface="+mj-lt"/>
              <a:buAutoNum type="arabicPeriod"/>
            </a:pPr>
            <a:r>
              <a:rPr lang="ar-EG" dirty="0"/>
              <a:t>هل تتيح حكومتك معلومات الموازنة للجمهور؟</a:t>
            </a:r>
          </a:p>
          <a:p>
            <a:pPr marL="468312" lvl="3" indent="-457200" algn="justLow" rtl="1">
              <a:buSzPct val="100000"/>
              <a:buFont typeface="+mj-lt"/>
              <a:buAutoNum type="arabicPeriod"/>
            </a:pPr>
            <a:r>
              <a:rPr lang="ar-EG" dirty="0"/>
              <a:t>هل تعرف أين تجد المعلومات أو هل عليك أن تطلبها (باستخدام قانون حرية المعلومات إذا كان موجودًا في بلدك)؟</a:t>
            </a:r>
          </a:p>
        </p:txBody>
      </p:sp>
      <p:sp>
        <p:nvSpPr>
          <p:cNvPr id="4" name="Slide Number Placeholder 3">
            <a:extLst>
              <a:ext uri="{FF2B5EF4-FFF2-40B4-BE49-F238E27FC236}">
                <a16:creationId xmlns:a16="http://schemas.microsoft.com/office/drawing/2014/main" id="{90F3DC33-21AD-0C4E-8341-1CD61BFD85CE}"/>
              </a:ext>
            </a:extLst>
          </p:cNvPr>
          <p:cNvSpPr>
            <a:spLocks noGrp="1"/>
          </p:cNvSpPr>
          <p:nvPr>
            <p:ph type="sldNum" sz="quarter" idx="12"/>
          </p:nvPr>
        </p:nvSpPr>
        <p:spPr/>
        <p:txBody>
          <a:bodyPr/>
          <a:lstStyle/>
          <a:p>
            <a:fld id="{50F209D7-C180-5B4A-A7C2-AD533727DAA3}" type="slidenum">
              <a:rPr lang="en-US" smtClean="0"/>
              <a:t>41</a:t>
            </a:fld>
            <a:endParaRPr lang="en-US"/>
          </a:p>
        </p:txBody>
      </p:sp>
      <p:pic>
        <p:nvPicPr>
          <p:cNvPr id="7" name="Picture 6" descr="Icon&#10;&#10;Description automatically generated">
            <a:extLst>
              <a:ext uri="{FF2B5EF4-FFF2-40B4-BE49-F238E27FC236}">
                <a16:creationId xmlns:a16="http://schemas.microsoft.com/office/drawing/2014/main" id="{DB802496-F409-2E42-ACEE-8DA0F0025797}"/>
              </a:ext>
            </a:extLst>
          </p:cNvPr>
          <p:cNvPicPr>
            <a:picLocks noChangeAspect="1"/>
          </p:cNvPicPr>
          <p:nvPr/>
        </p:nvPicPr>
        <p:blipFill>
          <a:blip r:embed="rId2"/>
          <a:stretch>
            <a:fillRect/>
          </a:stretch>
        </p:blipFill>
        <p:spPr>
          <a:xfrm>
            <a:off x="773186" y="4198272"/>
            <a:ext cx="3480190" cy="2642366"/>
          </a:xfrm>
          <a:prstGeom prst="rect">
            <a:avLst/>
          </a:prstGeom>
        </p:spPr>
      </p:pic>
      <p:sp>
        <p:nvSpPr>
          <p:cNvPr id="8" name="Footer Placeholder 2">
            <a:extLst>
              <a:ext uri="{FF2B5EF4-FFF2-40B4-BE49-F238E27FC236}">
                <a16:creationId xmlns:a16="http://schemas.microsoft.com/office/drawing/2014/main" id="{2667B5BA-BAE4-EC46-B339-ED85D13C0841}"/>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97210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64A03-5933-8B47-8A92-2E74AF26E2A7}"/>
              </a:ext>
            </a:extLst>
          </p:cNvPr>
          <p:cNvSpPr>
            <a:spLocks noGrp="1"/>
          </p:cNvSpPr>
          <p:nvPr>
            <p:ph type="title"/>
          </p:nvPr>
        </p:nvSpPr>
        <p:spPr>
          <a:xfrm>
            <a:off x="1809070" y="1115036"/>
            <a:ext cx="8450743" cy="699637"/>
          </a:xfrm>
        </p:spPr>
        <p:txBody>
          <a:bodyPr/>
          <a:lstStyle/>
          <a:p>
            <a:pPr algn="r" rtl="1"/>
            <a:r>
              <a:rPr lang="ar-EG" dirty="0"/>
              <a:t>تحليل الموازنة</a:t>
            </a:r>
            <a:endParaRPr lang="en-GB" dirty="0"/>
          </a:p>
        </p:txBody>
      </p:sp>
      <p:sp>
        <p:nvSpPr>
          <p:cNvPr id="6" name="Content Placeholder 5">
            <a:extLst>
              <a:ext uri="{FF2B5EF4-FFF2-40B4-BE49-F238E27FC236}">
                <a16:creationId xmlns:a16="http://schemas.microsoft.com/office/drawing/2014/main" id="{7470852C-6490-8748-8D3F-E0493AFA5869}"/>
              </a:ext>
            </a:extLst>
          </p:cNvPr>
          <p:cNvSpPr>
            <a:spLocks noGrp="1"/>
          </p:cNvSpPr>
          <p:nvPr>
            <p:ph idx="1"/>
          </p:nvPr>
        </p:nvSpPr>
        <p:spPr>
          <a:xfrm>
            <a:off x="3000599" y="1800000"/>
            <a:ext cx="7259214" cy="4796544"/>
          </a:xfrm>
        </p:spPr>
        <p:txBody>
          <a:bodyPr/>
          <a:lstStyle/>
          <a:p>
            <a:pPr marL="468312" lvl="3" indent="-457200" algn="justLow" rtl="1">
              <a:buSzPct val="100000"/>
              <a:buFont typeface="Arial" panose="020B0604020202020204" pitchFamily="34" charset="0"/>
              <a:buChar char="•"/>
            </a:pPr>
            <a:r>
              <a:rPr lang="ar-EG" dirty="0"/>
              <a:t>يساعد الناس على فهم أولويات الإنفاق الحكومية</a:t>
            </a:r>
          </a:p>
          <a:p>
            <a:pPr marL="468312" lvl="3" indent="-457200" algn="justLow" rtl="1">
              <a:buSzPct val="100000"/>
              <a:buFont typeface="Arial" panose="020B0604020202020204" pitchFamily="34" charset="0"/>
              <a:buChar char="•"/>
            </a:pPr>
            <a:r>
              <a:rPr lang="ar-EG" dirty="0"/>
              <a:t>يظهر المجموعات التي ستستفيد أو لن تستفيد</a:t>
            </a:r>
          </a:p>
          <a:p>
            <a:pPr marL="468312" lvl="3" indent="-457200" algn="justLow" rtl="1">
              <a:buSzPct val="100000"/>
              <a:buFont typeface="Arial" panose="020B0604020202020204" pitchFamily="34" charset="0"/>
              <a:buChar char="•"/>
            </a:pPr>
            <a:r>
              <a:rPr lang="ar-EG" dirty="0"/>
              <a:t>يوضح مدى تنفيذ البرامج</a:t>
            </a:r>
          </a:p>
          <a:p>
            <a:pPr marL="468312" lvl="3" indent="-457200" algn="justLow" rtl="1">
              <a:buSzPct val="100000"/>
              <a:buFont typeface="Arial" panose="020B0604020202020204" pitchFamily="34" charset="0"/>
              <a:buChar char="•"/>
            </a:pPr>
            <a:r>
              <a:rPr lang="ar-EG" dirty="0"/>
              <a:t>يوضح مدى وفاء الحكومة بالتزاماتها</a:t>
            </a:r>
          </a:p>
          <a:p>
            <a:pPr marL="468312" lvl="3" indent="-457200" algn="justLow" rtl="1">
              <a:buSzPct val="100000"/>
              <a:buFont typeface="Arial" panose="020B0604020202020204" pitchFamily="34" charset="0"/>
              <a:buChar char="•"/>
            </a:pPr>
            <a:r>
              <a:rPr lang="ar-EG" dirty="0"/>
              <a:t>أمر بالغ الأهمية بالنسبة للمواطنين للوصول إلى المعلومات والمشاركة في عمليات صنع القرار بشأن الموازنة</a:t>
            </a:r>
          </a:p>
        </p:txBody>
      </p:sp>
      <p:sp>
        <p:nvSpPr>
          <p:cNvPr id="4" name="Slide Number Placeholder 3">
            <a:extLst>
              <a:ext uri="{FF2B5EF4-FFF2-40B4-BE49-F238E27FC236}">
                <a16:creationId xmlns:a16="http://schemas.microsoft.com/office/drawing/2014/main" id="{90F3DC33-21AD-0C4E-8341-1CD61BFD85CE}"/>
              </a:ext>
            </a:extLst>
          </p:cNvPr>
          <p:cNvSpPr>
            <a:spLocks noGrp="1"/>
          </p:cNvSpPr>
          <p:nvPr>
            <p:ph type="sldNum" sz="quarter" idx="12"/>
          </p:nvPr>
        </p:nvSpPr>
        <p:spPr/>
        <p:txBody>
          <a:bodyPr/>
          <a:lstStyle/>
          <a:p>
            <a:fld id="{50F209D7-C180-5B4A-A7C2-AD533727DAA3}" type="slidenum">
              <a:rPr lang="en-US" smtClean="0"/>
              <a:t>42</a:t>
            </a:fld>
            <a:endParaRPr lang="en-US"/>
          </a:p>
        </p:txBody>
      </p:sp>
      <p:pic>
        <p:nvPicPr>
          <p:cNvPr id="8" name="Picture 7" descr="Icon&#10;&#10;Description automatically generated">
            <a:extLst>
              <a:ext uri="{FF2B5EF4-FFF2-40B4-BE49-F238E27FC236}">
                <a16:creationId xmlns:a16="http://schemas.microsoft.com/office/drawing/2014/main" id="{12328FF0-965C-7340-8D09-B56B70EE433F}"/>
              </a:ext>
            </a:extLst>
          </p:cNvPr>
          <p:cNvPicPr>
            <a:picLocks noChangeAspect="1"/>
          </p:cNvPicPr>
          <p:nvPr/>
        </p:nvPicPr>
        <p:blipFill>
          <a:blip r:embed="rId2"/>
          <a:stretch>
            <a:fillRect/>
          </a:stretch>
        </p:blipFill>
        <p:spPr>
          <a:xfrm>
            <a:off x="970164" y="1814673"/>
            <a:ext cx="1908688" cy="1636018"/>
          </a:xfrm>
          <a:prstGeom prst="rect">
            <a:avLst/>
          </a:prstGeom>
        </p:spPr>
      </p:pic>
      <p:sp>
        <p:nvSpPr>
          <p:cNvPr id="7" name="Footer Placeholder 2">
            <a:extLst>
              <a:ext uri="{FF2B5EF4-FFF2-40B4-BE49-F238E27FC236}">
                <a16:creationId xmlns:a16="http://schemas.microsoft.com/office/drawing/2014/main" id="{1ED379F8-5F75-F644-A3C5-DE3782F60AB0}"/>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622747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F69A-35CA-C64A-9AC7-594AD97DB227}"/>
              </a:ext>
            </a:extLst>
          </p:cNvPr>
          <p:cNvSpPr>
            <a:spLocks noGrp="1"/>
          </p:cNvSpPr>
          <p:nvPr>
            <p:ph type="title"/>
          </p:nvPr>
        </p:nvSpPr>
        <p:spPr>
          <a:xfrm>
            <a:off x="1809070" y="1115036"/>
            <a:ext cx="8450743" cy="699637"/>
          </a:xfrm>
        </p:spPr>
        <p:txBody>
          <a:bodyPr/>
          <a:lstStyle/>
          <a:p>
            <a:pPr algn="r" rtl="1"/>
            <a:r>
              <a:rPr lang="ar-EG" dirty="0"/>
              <a:t>دورة الموازنة</a:t>
            </a:r>
            <a:endParaRPr lang="en-US" dirty="0"/>
          </a:p>
        </p:txBody>
      </p:sp>
      <p:sp>
        <p:nvSpPr>
          <p:cNvPr id="5" name="Slide Number Placeholder 4">
            <a:extLst>
              <a:ext uri="{FF2B5EF4-FFF2-40B4-BE49-F238E27FC236}">
                <a16:creationId xmlns:a16="http://schemas.microsoft.com/office/drawing/2014/main" id="{D1A71C97-613A-D84F-BC58-CC8DF88B3360}"/>
              </a:ext>
            </a:extLst>
          </p:cNvPr>
          <p:cNvSpPr>
            <a:spLocks noGrp="1"/>
          </p:cNvSpPr>
          <p:nvPr>
            <p:ph type="sldNum" sz="quarter" idx="12"/>
          </p:nvPr>
        </p:nvSpPr>
        <p:spPr/>
        <p:txBody>
          <a:bodyPr/>
          <a:lstStyle/>
          <a:p>
            <a:fld id="{50F209D7-C180-5B4A-A7C2-AD533727DAA3}" type="slidenum">
              <a:rPr lang="en-US" smtClean="0"/>
              <a:t>43</a:t>
            </a:fld>
            <a:endParaRPr lang="en-US"/>
          </a:p>
        </p:txBody>
      </p:sp>
      <p:sp>
        <p:nvSpPr>
          <p:cNvPr id="15" name="Footer Placeholder 2">
            <a:extLst>
              <a:ext uri="{FF2B5EF4-FFF2-40B4-BE49-F238E27FC236}">
                <a16:creationId xmlns:a16="http://schemas.microsoft.com/office/drawing/2014/main" id="{F6FBBCF6-BA1D-E947-A7E4-3022CA92101B}"/>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pic>
        <p:nvPicPr>
          <p:cNvPr id="6" name="Picture 5">
            <a:extLst>
              <a:ext uri="{FF2B5EF4-FFF2-40B4-BE49-F238E27FC236}">
                <a16:creationId xmlns:a16="http://schemas.microsoft.com/office/drawing/2014/main" id="{7FE2DBED-839E-8146-A354-304FAD1EFD96}"/>
              </a:ext>
            </a:extLst>
          </p:cNvPr>
          <p:cNvPicPr>
            <a:picLocks noChangeAspect="1"/>
          </p:cNvPicPr>
          <p:nvPr/>
        </p:nvPicPr>
        <p:blipFill>
          <a:blip r:embed="rId2"/>
          <a:stretch>
            <a:fillRect/>
          </a:stretch>
        </p:blipFill>
        <p:spPr>
          <a:xfrm>
            <a:off x="586153" y="2149038"/>
            <a:ext cx="9673659" cy="3141925"/>
          </a:xfrm>
          <a:prstGeom prst="rect">
            <a:avLst/>
          </a:prstGeom>
        </p:spPr>
      </p:pic>
    </p:spTree>
    <p:extLst>
      <p:ext uri="{BB962C8B-B14F-4D97-AF65-F5344CB8AC3E}">
        <p14:creationId xmlns:p14="http://schemas.microsoft.com/office/powerpoint/2010/main" val="3572694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F69A-35CA-C64A-9AC7-594AD97DB227}"/>
              </a:ext>
            </a:extLst>
          </p:cNvPr>
          <p:cNvSpPr>
            <a:spLocks noGrp="1"/>
          </p:cNvSpPr>
          <p:nvPr>
            <p:ph type="title"/>
          </p:nvPr>
        </p:nvSpPr>
        <p:spPr>
          <a:xfrm>
            <a:off x="1809070" y="1127433"/>
            <a:ext cx="8450743" cy="699637"/>
          </a:xfrm>
        </p:spPr>
        <p:txBody>
          <a:bodyPr/>
          <a:lstStyle/>
          <a:p>
            <a:pPr algn="r" rtl="1"/>
            <a:r>
              <a:rPr lang="ar-EG" dirty="0"/>
              <a:t>التأثير في مختلف مراحل دورة الموازنة</a:t>
            </a:r>
            <a:endParaRPr lang="en-US" dirty="0"/>
          </a:p>
        </p:txBody>
      </p:sp>
      <p:sp>
        <p:nvSpPr>
          <p:cNvPr id="5" name="Slide Number Placeholder 4">
            <a:extLst>
              <a:ext uri="{FF2B5EF4-FFF2-40B4-BE49-F238E27FC236}">
                <a16:creationId xmlns:a16="http://schemas.microsoft.com/office/drawing/2014/main" id="{D1A71C97-613A-D84F-BC58-CC8DF88B3360}"/>
              </a:ext>
            </a:extLst>
          </p:cNvPr>
          <p:cNvSpPr>
            <a:spLocks noGrp="1"/>
          </p:cNvSpPr>
          <p:nvPr>
            <p:ph type="sldNum" sz="quarter" idx="12"/>
          </p:nvPr>
        </p:nvSpPr>
        <p:spPr/>
        <p:txBody>
          <a:bodyPr/>
          <a:lstStyle/>
          <a:p>
            <a:fld id="{50F209D7-C180-5B4A-A7C2-AD533727DAA3}" type="slidenum">
              <a:rPr lang="en-US" smtClean="0"/>
              <a:t>44</a:t>
            </a:fld>
            <a:endParaRPr lang="en-US"/>
          </a:p>
        </p:txBody>
      </p:sp>
      <p:sp>
        <p:nvSpPr>
          <p:cNvPr id="15" name="Footer Placeholder 2">
            <a:extLst>
              <a:ext uri="{FF2B5EF4-FFF2-40B4-BE49-F238E27FC236}">
                <a16:creationId xmlns:a16="http://schemas.microsoft.com/office/drawing/2014/main" id="{EAA8F69C-4F33-9E4C-8C20-6958EB994DC2}"/>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pic>
        <p:nvPicPr>
          <p:cNvPr id="3" name="Picture 2">
            <a:extLst>
              <a:ext uri="{FF2B5EF4-FFF2-40B4-BE49-F238E27FC236}">
                <a16:creationId xmlns:a16="http://schemas.microsoft.com/office/drawing/2014/main" id="{60D405B3-622B-1C46-9927-7383AB083D70}"/>
              </a:ext>
            </a:extLst>
          </p:cNvPr>
          <p:cNvPicPr>
            <a:picLocks noChangeAspect="1"/>
          </p:cNvPicPr>
          <p:nvPr/>
        </p:nvPicPr>
        <p:blipFill>
          <a:blip r:embed="rId2"/>
          <a:stretch>
            <a:fillRect/>
          </a:stretch>
        </p:blipFill>
        <p:spPr>
          <a:xfrm>
            <a:off x="564463" y="2214773"/>
            <a:ext cx="9695350" cy="3148970"/>
          </a:xfrm>
          <a:prstGeom prst="rect">
            <a:avLst/>
          </a:prstGeom>
        </p:spPr>
      </p:pic>
    </p:spTree>
    <p:extLst>
      <p:ext uri="{BB962C8B-B14F-4D97-AF65-F5344CB8AC3E}">
        <p14:creationId xmlns:p14="http://schemas.microsoft.com/office/powerpoint/2010/main" val="3781530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i="1" dirty="0"/>
              <a:t>أموال حقيقية، قوة واقعية: الموازنة التشاركية</a:t>
            </a:r>
            <a:endParaRPr lang="en-US" dirty="0"/>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1809070" y="1796838"/>
            <a:ext cx="8450743" cy="4796544"/>
          </a:xfrm>
        </p:spPr>
        <p:txBody>
          <a:bodyPr/>
          <a:lstStyle/>
          <a:p>
            <a:pPr lvl="4" algn="r" rtl="1"/>
            <a:r>
              <a:rPr lang="ar-EG" dirty="0"/>
              <a:t>فيديو من مشروع الموازنة التشاركية، مدينة نيويورك</a:t>
            </a:r>
          </a:p>
          <a:p>
            <a:pPr lvl="4"/>
            <a:r>
              <a:rPr lang="en-US" b="1" dirty="0">
                <a:solidFill>
                  <a:schemeClr val="tx2"/>
                </a:solidFill>
              </a:rPr>
              <a:t>www.youtube.com/watch?v=E1OQ-6_07TI&amp;t=130s </a:t>
            </a:r>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45</a:t>
            </a:fld>
            <a:endParaRPr lang="en-US"/>
          </a:p>
        </p:txBody>
      </p:sp>
      <p:pic>
        <p:nvPicPr>
          <p:cNvPr id="3" name="Picture 2" descr="Icon&#10;&#10;Description automatically generated">
            <a:extLst>
              <a:ext uri="{FF2B5EF4-FFF2-40B4-BE49-F238E27FC236}">
                <a16:creationId xmlns:a16="http://schemas.microsoft.com/office/drawing/2014/main" id="{3A82D308-B345-9549-86B3-3E0EF2E20E64}"/>
              </a:ext>
            </a:extLst>
          </p:cNvPr>
          <p:cNvPicPr>
            <a:picLocks noChangeAspect="1"/>
          </p:cNvPicPr>
          <p:nvPr/>
        </p:nvPicPr>
        <p:blipFill>
          <a:blip r:embed="rId2"/>
          <a:stretch>
            <a:fillRect/>
          </a:stretch>
        </p:blipFill>
        <p:spPr>
          <a:xfrm>
            <a:off x="3264061" y="3334002"/>
            <a:ext cx="3927284" cy="1309095"/>
          </a:xfrm>
          <a:prstGeom prst="rect">
            <a:avLst/>
          </a:prstGeom>
        </p:spPr>
      </p:pic>
      <p:sp>
        <p:nvSpPr>
          <p:cNvPr id="8" name="Footer Placeholder 2">
            <a:extLst>
              <a:ext uri="{FF2B5EF4-FFF2-40B4-BE49-F238E27FC236}">
                <a16:creationId xmlns:a16="http://schemas.microsoft.com/office/drawing/2014/main" id="{64C38F15-F3AD-DC4D-B0A2-58DCA9166C7E}"/>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891152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1154706" y="1115037"/>
            <a:ext cx="9105107" cy="684964"/>
          </a:xfrm>
        </p:spPr>
        <p:txBody>
          <a:bodyPr/>
          <a:lstStyle/>
          <a:p>
            <a:pPr algn="r" rtl="1"/>
            <a:r>
              <a:rPr lang="ar-EG" dirty="0"/>
              <a:t>مناقشة المجموعة</a:t>
            </a:r>
            <a:endParaRPr lang="en-GB" dirty="0"/>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1809070" y="1788293"/>
            <a:ext cx="8450743" cy="4796544"/>
          </a:xfrm>
        </p:spPr>
        <p:txBody>
          <a:bodyPr/>
          <a:lstStyle/>
          <a:p>
            <a:pPr marL="354012" lvl="3" indent="-342900" algn="r" rtl="1">
              <a:buFont typeface="Arial" panose="020B0604020202020204" pitchFamily="34" charset="0"/>
              <a:buChar char="•"/>
            </a:pPr>
            <a:r>
              <a:rPr lang="ar-EG" dirty="0"/>
              <a:t>ما هي مزايا الموازنة التشاركية؟</a:t>
            </a:r>
          </a:p>
          <a:p>
            <a:pPr marL="354012" lvl="3" indent="-342900" algn="r" rtl="1">
              <a:buFont typeface="Arial" panose="020B0604020202020204" pitchFamily="34" charset="0"/>
              <a:buChar char="•"/>
            </a:pPr>
            <a:r>
              <a:rPr lang="ar-EG" dirty="0"/>
              <a:t>ما هي التحديات؟</a:t>
            </a:r>
          </a:p>
          <a:p>
            <a:pPr marL="354012" lvl="3" indent="-342900" algn="r" rtl="1">
              <a:buFont typeface="Arial" panose="020B0604020202020204" pitchFamily="34" charset="0"/>
              <a:buChar char="•"/>
            </a:pPr>
            <a:r>
              <a:rPr lang="ar-EG" dirty="0"/>
              <a:t>هل تعتقد أن كبار السن سيواجهون تحديات كونهم جزءًا من عملية صنع الموازنة التشاركية؟</a:t>
            </a:r>
            <a:endParaRPr lang="en-US"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46</a:t>
            </a:fld>
            <a:endParaRPr lang="en-US"/>
          </a:p>
        </p:txBody>
      </p:sp>
      <p:pic>
        <p:nvPicPr>
          <p:cNvPr id="8" name="Picture 7" descr="Icon&#10;&#10;Description automatically generated">
            <a:extLst>
              <a:ext uri="{FF2B5EF4-FFF2-40B4-BE49-F238E27FC236}">
                <a16:creationId xmlns:a16="http://schemas.microsoft.com/office/drawing/2014/main" id="{A2050862-4149-6840-8F24-D5CD1EB37175}"/>
              </a:ext>
            </a:extLst>
          </p:cNvPr>
          <p:cNvPicPr>
            <a:picLocks noChangeAspect="1"/>
          </p:cNvPicPr>
          <p:nvPr/>
        </p:nvPicPr>
        <p:blipFill>
          <a:blip r:embed="rId2"/>
          <a:stretch>
            <a:fillRect/>
          </a:stretch>
        </p:blipFill>
        <p:spPr>
          <a:xfrm>
            <a:off x="576000" y="4198272"/>
            <a:ext cx="3480190" cy="2642366"/>
          </a:xfrm>
          <a:prstGeom prst="rect">
            <a:avLst/>
          </a:prstGeom>
        </p:spPr>
      </p:pic>
      <p:sp>
        <p:nvSpPr>
          <p:cNvPr id="9" name="Footer Placeholder 2">
            <a:extLst>
              <a:ext uri="{FF2B5EF4-FFF2-40B4-BE49-F238E27FC236}">
                <a16:creationId xmlns:a16="http://schemas.microsoft.com/office/drawing/2014/main" id="{A8982C43-E169-9244-80FC-ABBCC5FD665A}"/>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485310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9F6011-C63D-3D4E-AE64-B45EFC1D511B}"/>
              </a:ext>
            </a:extLst>
          </p:cNvPr>
          <p:cNvSpPr>
            <a:spLocks noGrp="1"/>
          </p:cNvSpPr>
          <p:nvPr>
            <p:ph type="title"/>
          </p:nvPr>
        </p:nvSpPr>
        <p:spPr>
          <a:solidFill>
            <a:schemeClr val="accent2"/>
          </a:solidFill>
        </p:spPr>
        <p:txBody>
          <a:bodyPr/>
          <a:lstStyle/>
          <a:p>
            <a:pPr algn="justLow" rtl="1"/>
            <a:r>
              <a:rPr lang="ar-EG" dirty="0"/>
              <a:t>التفكير في أساليب المساءلة الاجتماعية</a:t>
            </a:r>
            <a:endParaRPr lang="en-US" dirty="0"/>
          </a:p>
        </p:txBody>
      </p:sp>
      <p:sp>
        <p:nvSpPr>
          <p:cNvPr id="5" name="Slide Number Placeholder 4">
            <a:extLst>
              <a:ext uri="{FF2B5EF4-FFF2-40B4-BE49-F238E27FC236}">
                <a16:creationId xmlns:a16="http://schemas.microsoft.com/office/drawing/2014/main" id="{96004478-830B-0542-81EE-4DDC5E44CC5E}"/>
              </a:ext>
            </a:extLst>
          </p:cNvPr>
          <p:cNvSpPr>
            <a:spLocks noGrp="1"/>
          </p:cNvSpPr>
          <p:nvPr>
            <p:ph type="sldNum" sz="quarter" idx="12"/>
          </p:nvPr>
        </p:nvSpPr>
        <p:spPr/>
        <p:txBody>
          <a:bodyPr/>
          <a:lstStyle/>
          <a:p>
            <a:fld id="{50F209D7-C180-5B4A-A7C2-AD533727DAA3}" type="slidenum">
              <a:rPr lang="en-US" smtClean="0"/>
              <a:t>47</a:t>
            </a:fld>
            <a:endParaRPr lang="en-US"/>
          </a:p>
        </p:txBody>
      </p:sp>
      <p:sp>
        <p:nvSpPr>
          <p:cNvPr id="7" name="Footer Placeholder 2">
            <a:extLst>
              <a:ext uri="{FF2B5EF4-FFF2-40B4-BE49-F238E27FC236}">
                <a16:creationId xmlns:a16="http://schemas.microsoft.com/office/drawing/2014/main" id="{F0032213-0CA7-3045-AB2D-D5EB24EE051F}"/>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280150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6"/>
            <a:ext cx="9827813" cy="684964"/>
          </a:xfrm>
        </p:spPr>
        <p:txBody>
          <a:bodyPr/>
          <a:lstStyle/>
          <a:p>
            <a:pPr algn="r" rtl="1"/>
            <a:r>
              <a:rPr lang="ar-EG" dirty="0"/>
              <a:t>ما الذي يمكن أن نفعله أكثر من ذلك؟</a:t>
            </a:r>
            <a:endParaRPr lang="en-GB" dirty="0"/>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936351" y="1800000"/>
            <a:ext cx="9323462" cy="4796544"/>
          </a:xfrm>
        </p:spPr>
        <p:txBody>
          <a:bodyPr/>
          <a:lstStyle/>
          <a:p>
            <a:pPr marL="354012" lvl="3" indent="-342900" algn="justLow" rtl="1">
              <a:buFont typeface="Arial" panose="020B0604020202020204" pitchFamily="34" charset="0"/>
              <a:buChar char="•"/>
            </a:pPr>
            <a:r>
              <a:rPr lang="ar-EG" sz="2200" dirty="0"/>
              <a:t>بطاقة تقييم المجتمع لتقييم جودة الخدمات المقدمة لكبار السن</a:t>
            </a:r>
          </a:p>
          <a:p>
            <a:pPr marL="354012" lvl="3" indent="-342900" algn="justLow" rtl="1">
              <a:buFont typeface="Arial" panose="020B0604020202020204" pitchFamily="34" charset="0"/>
              <a:buChar char="•"/>
            </a:pPr>
            <a:r>
              <a:rPr lang="ar-EG" sz="2200" dirty="0"/>
              <a:t>الفحص الاجتماعي</a:t>
            </a:r>
          </a:p>
          <a:p>
            <a:pPr marL="354012" lvl="3" indent="-342900" algn="justLow" rtl="1">
              <a:buFont typeface="Arial" panose="020B0604020202020204" pitchFamily="34" charset="0"/>
              <a:buChar char="•"/>
            </a:pPr>
            <a:r>
              <a:rPr lang="ar-EG" sz="2200" dirty="0"/>
              <a:t>الموازنة التشاركية: في المجتمع/ البلدية</a:t>
            </a:r>
          </a:p>
          <a:p>
            <a:pPr marL="354012" lvl="3" indent="-342900" algn="justLow" rtl="1">
              <a:buFont typeface="Arial" panose="020B0604020202020204" pitchFamily="34" charset="0"/>
              <a:buChar char="•"/>
            </a:pPr>
            <a:r>
              <a:rPr lang="ar-EG" sz="2200" dirty="0"/>
              <a:t>بطاقة تقييم المجتمع/ الفحص الاجتماعي لجمع الأدلة للدعوة إلى تخصيص أفضل للموارد</a:t>
            </a:r>
          </a:p>
          <a:p>
            <a:pPr marL="354012" lvl="3" indent="-342900" algn="justLow" rtl="1">
              <a:buFont typeface="Arial" panose="020B0604020202020204" pitchFamily="34" charset="0"/>
              <a:buChar char="•"/>
            </a:pPr>
            <a:r>
              <a:rPr lang="ar-EG" sz="2200" dirty="0"/>
              <a:t>تتبع نفقات الموازنة لتحديد المعوقات</a:t>
            </a:r>
          </a:p>
          <a:p>
            <a:pPr marL="354012" lvl="3" indent="-342900" algn="justLow" rtl="1">
              <a:buFont typeface="Arial" panose="020B0604020202020204" pitchFamily="34" charset="0"/>
              <a:buChar char="•"/>
            </a:pPr>
            <a:r>
              <a:rPr lang="ar-EG" sz="2200" dirty="0"/>
              <a:t>المشاركة في الأنظمة الأساسية/ الشبكات المتعلقة بالموازنة</a:t>
            </a:r>
          </a:p>
          <a:p>
            <a:pPr marL="354012" lvl="3" indent="-342900" algn="justLow" rtl="1">
              <a:buFont typeface="Arial" panose="020B0604020202020204" pitchFamily="34" charset="0"/>
              <a:buChar char="•"/>
            </a:pPr>
            <a:r>
              <a:rPr lang="ar-EG" sz="2200" dirty="0"/>
              <a:t>تمويل البحث على تحليل الموازنة</a:t>
            </a:r>
            <a:endParaRPr lang="en-US" sz="2200"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48</a:t>
            </a:fld>
            <a:endParaRPr lang="en-US"/>
          </a:p>
        </p:txBody>
      </p:sp>
      <p:sp>
        <p:nvSpPr>
          <p:cNvPr id="8" name="Footer Placeholder 2">
            <a:extLst>
              <a:ext uri="{FF2B5EF4-FFF2-40B4-BE49-F238E27FC236}">
                <a16:creationId xmlns:a16="http://schemas.microsoft.com/office/drawing/2014/main" id="{627CCC97-DFBA-1F49-A1B1-B1165FBBAF28}"/>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834266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9F6011-C63D-3D4E-AE64-B45EFC1D511B}"/>
              </a:ext>
            </a:extLst>
          </p:cNvPr>
          <p:cNvSpPr>
            <a:spLocks noGrp="1"/>
          </p:cNvSpPr>
          <p:nvPr>
            <p:ph type="title"/>
          </p:nvPr>
        </p:nvSpPr>
        <p:spPr>
          <a:solidFill>
            <a:schemeClr val="accent3"/>
          </a:solidFill>
        </p:spPr>
        <p:txBody>
          <a:bodyPr/>
          <a:lstStyle/>
          <a:p>
            <a:pPr algn="justLow" rtl="1"/>
            <a:r>
              <a:rPr lang="ar-EG" dirty="0"/>
              <a:t>عوامل التمكين والحواجز أمام التعبير عن الرأي</a:t>
            </a:r>
            <a:endParaRPr lang="en-GB" dirty="0"/>
          </a:p>
        </p:txBody>
      </p:sp>
      <p:sp>
        <p:nvSpPr>
          <p:cNvPr id="5" name="Slide Number Placeholder 4">
            <a:extLst>
              <a:ext uri="{FF2B5EF4-FFF2-40B4-BE49-F238E27FC236}">
                <a16:creationId xmlns:a16="http://schemas.microsoft.com/office/drawing/2014/main" id="{96004478-830B-0542-81EE-4DDC5E44CC5E}"/>
              </a:ext>
            </a:extLst>
          </p:cNvPr>
          <p:cNvSpPr>
            <a:spLocks noGrp="1"/>
          </p:cNvSpPr>
          <p:nvPr>
            <p:ph type="sldNum" sz="quarter" idx="12"/>
          </p:nvPr>
        </p:nvSpPr>
        <p:spPr/>
        <p:txBody>
          <a:bodyPr/>
          <a:lstStyle/>
          <a:p>
            <a:fld id="{50F209D7-C180-5B4A-A7C2-AD533727DAA3}" type="slidenum">
              <a:rPr lang="en-US" smtClean="0"/>
              <a:t>49</a:t>
            </a:fld>
            <a:endParaRPr lang="en-US"/>
          </a:p>
        </p:txBody>
      </p:sp>
      <p:sp>
        <p:nvSpPr>
          <p:cNvPr id="7" name="Footer Placeholder 2">
            <a:extLst>
              <a:ext uri="{FF2B5EF4-FFF2-40B4-BE49-F238E27FC236}">
                <a16:creationId xmlns:a16="http://schemas.microsoft.com/office/drawing/2014/main" id="{EE1E9240-E695-7248-B663-E01591F668C1}"/>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06885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F96F-A8B3-D444-B8D4-9BF4AAB8ACDA}"/>
              </a:ext>
            </a:extLst>
          </p:cNvPr>
          <p:cNvSpPr>
            <a:spLocks noGrp="1"/>
          </p:cNvSpPr>
          <p:nvPr>
            <p:ph type="title"/>
          </p:nvPr>
        </p:nvSpPr>
        <p:spPr>
          <a:xfrm>
            <a:off x="7598236" y="1115036"/>
            <a:ext cx="2661577" cy="957604"/>
          </a:xfrm>
        </p:spPr>
        <p:txBody>
          <a:bodyPr/>
          <a:lstStyle/>
          <a:p>
            <a:pPr algn="r" rtl="1"/>
            <a:r>
              <a:rPr lang="ar-EG" dirty="0"/>
              <a:t>إطار التعبير عن الرأي</a:t>
            </a:r>
            <a:endParaRPr lang="en-US" dirty="0"/>
          </a:p>
        </p:txBody>
      </p:sp>
      <p:sp>
        <p:nvSpPr>
          <p:cNvPr id="5" name="Slide Number Placeholder 4">
            <a:extLst>
              <a:ext uri="{FF2B5EF4-FFF2-40B4-BE49-F238E27FC236}">
                <a16:creationId xmlns:a16="http://schemas.microsoft.com/office/drawing/2014/main" id="{B624FF8A-E9B1-544E-9F9A-9B23667EBB9F}"/>
              </a:ext>
            </a:extLst>
          </p:cNvPr>
          <p:cNvSpPr>
            <a:spLocks noGrp="1"/>
          </p:cNvSpPr>
          <p:nvPr>
            <p:ph type="sldNum" sz="quarter" idx="12"/>
          </p:nvPr>
        </p:nvSpPr>
        <p:spPr/>
        <p:txBody>
          <a:bodyPr/>
          <a:lstStyle/>
          <a:p>
            <a:fld id="{50F209D7-C180-5B4A-A7C2-AD533727DAA3}" type="slidenum">
              <a:rPr lang="en-US" smtClean="0"/>
              <a:t>5</a:t>
            </a:fld>
            <a:endParaRPr lang="en-US"/>
          </a:p>
        </p:txBody>
      </p:sp>
      <p:pic>
        <p:nvPicPr>
          <p:cNvPr id="7" name="Picture 6">
            <a:extLst>
              <a:ext uri="{FF2B5EF4-FFF2-40B4-BE49-F238E27FC236}">
                <a16:creationId xmlns:a16="http://schemas.microsoft.com/office/drawing/2014/main" id="{83DFDA1D-EBF0-4E22-945C-52B438F2D940}"/>
              </a:ext>
            </a:extLst>
          </p:cNvPr>
          <p:cNvPicPr>
            <a:picLocks noChangeAspect="1"/>
          </p:cNvPicPr>
          <p:nvPr/>
        </p:nvPicPr>
        <p:blipFill>
          <a:blip r:embed="rId2"/>
          <a:srcRect/>
          <a:stretch/>
        </p:blipFill>
        <p:spPr>
          <a:xfrm>
            <a:off x="2609056" y="638573"/>
            <a:ext cx="6443630" cy="6368877"/>
          </a:xfrm>
          <a:prstGeom prst="rect">
            <a:avLst/>
          </a:prstGeom>
        </p:spPr>
      </p:pic>
      <p:sp>
        <p:nvSpPr>
          <p:cNvPr id="8" name="Oval 7">
            <a:extLst>
              <a:ext uri="{FF2B5EF4-FFF2-40B4-BE49-F238E27FC236}">
                <a16:creationId xmlns:a16="http://schemas.microsoft.com/office/drawing/2014/main" id="{F0461670-97C3-4156-84B2-D51E713B8AE8}"/>
              </a:ext>
            </a:extLst>
          </p:cNvPr>
          <p:cNvSpPr/>
          <p:nvPr/>
        </p:nvSpPr>
        <p:spPr>
          <a:xfrm>
            <a:off x="3200400" y="2570940"/>
            <a:ext cx="1225550" cy="1252071"/>
          </a:xfrm>
          <a:prstGeom prst="ellipse">
            <a:avLst/>
          </a:prstGeom>
          <a:solidFill>
            <a:srgbClr val="ED1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واع ومتمكن</a:t>
            </a:r>
            <a:endParaRPr lang="en-GB"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Oval 8">
            <a:extLst>
              <a:ext uri="{FF2B5EF4-FFF2-40B4-BE49-F238E27FC236}">
                <a16:creationId xmlns:a16="http://schemas.microsoft.com/office/drawing/2014/main" id="{D4E6E74D-720E-420C-AE2D-140ABF538B4C}"/>
              </a:ext>
            </a:extLst>
          </p:cNvPr>
          <p:cNvSpPr/>
          <p:nvPr/>
        </p:nvSpPr>
        <p:spPr>
          <a:xfrm>
            <a:off x="5186956" y="1129490"/>
            <a:ext cx="1225550" cy="1252071"/>
          </a:xfrm>
          <a:prstGeom prst="ellipse">
            <a:avLst/>
          </a:prstGeom>
          <a:solidFill>
            <a:srgbClr val="ED1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algn="ctr" rtl="1" fontAlgn="auto">
              <a:lnSpc>
                <a:spcPct val="120000"/>
              </a:lnSpc>
              <a:spcBef>
                <a:spcPts val="1039"/>
              </a:spcBef>
              <a:spcAft>
                <a:spcPts val="600"/>
              </a:spcAft>
              <a:buClr>
                <a:schemeClr val="accent1"/>
              </a:buClr>
              <a:buSzPct val="120000"/>
              <a:defRPr/>
            </a:pPr>
            <a:r>
              <a:rPr lang="ar-EG" dirty="0">
                <a:solidFill>
                  <a:schemeClr val="bg1"/>
                </a:solidFill>
                <a:latin typeface="Sakkal Majalla" panose="02000000000000000000" pitchFamily="2" charset="-78"/>
                <a:cs typeface="Sakkal Majalla" panose="02000000000000000000" pitchFamily="2" charset="-78"/>
              </a:rPr>
              <a:t>مشترك ومتحد</a:t>
            </a:r>
            <a:endParaRPr lang="en-GB" dirty="0">
              <a:solidFill>
                <a:schemeClr val="bg1"/>
              </a:solidFill>
              <a:latin typeface="Sakkal Majalla" panose="02000000000000000000" pitchFamily="2" charset="-78"/>
              <a:cs typeface="Sakkal Majalla" panose="02000000000000000000" pitchFamily="2" charset="-78"/>
            </a:endParaRPr>
          </a:p>
        </p:txBody>
      </p:sp>
      <p:sp>
        <p:nvSpPr>
          <p:cNvPr id="10" name="Oval 9">
            <a:extLst>
              <a:ext uri="{FF2B5EF4-FFF2-40B4-BE49-F238E27FC236}">
                <a16:creationId xmlns:a16="http://schemas.microsoft.com/office/drawing/2014/main" id="{65FFDF79-957D-4344-8561-04551896D694}"/>
              </a:ext>
            </a:extLst>
          </p:cNvPr>
          <p:cNvSpPr/>
          <p:nvPr/>
        </p:nvSpPr>
        <p:spPr>
          <a:xfrm>
            <a:off x="7186580" y="2576979"/>
            <a:ext cx="1225550" cy="1252071"/>
          </a:xfrm>
          <a:prstGeom prst="ellipse">
            <a:avLst/>
          </a:prstGeom>
          <a:solidFill>
            <a:srgbClr val="ED1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منتشر</a:t>
            </a:r>
            <a:endParaRPr lang="en-GB"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Oval 10">
            <a:extLst>
              <a:ext uri="{FF2B5EF4-FFF2-40B4-BE49-F238E27FC236}">
                <a16:creationId xmlns:a16="http://schemas.microsoft.com/office/drawing/2014/main" id="{C3B5DA57-AF6C-4568-82B1-4600F87C2115}"/>
              </a:ext>
            </a:extLst>
          </p:cNvPr>
          <p:cNvSpPr/>
          <p:nvPr/>
        </p:nvSpPr>
        <p:spPr>
          <a:xfrm>
            <a:off x="5141146" y="3140721"/>
            <a:ext cx="1348105" cy="1377278"/>
          </a:xfrm>
          <a:prstGeom prst="ellipse">
            <a:avLst/>
          </a:prstGeom>
          <a:solidFill>
            <a:srgbClr val="ED1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algn="ctr" rtl="1" fontAlgn="auto">
              <a:lnSpc>
                <a:spcPct val="120000"/>
              </a:lnSpc>
              <a:spcBef>
                <a:spcPts val="1039"/>
              </a:spcBef>
              <a:spcAft>
                <a:spcPts val="600"/>
              </a:spcAft>
              <a:buClr>
                <a:schemeClr val="accent1"/>
              </a:buClr>
              <a:buSzPct val="120000"/>
              <a:defRPr/>
            </a:pPr>
            <a:r>
              <a:rPr lang="ar-EG" sz="1600" dirty="0">
                <a:solidFill>
                  <a:schemeClr val="bg1"/>
                </a:solidFill>
                <a:latin typeface="Sakkal Majalla" panose="02000000000000000000" pitchFamily="2" charset="-78"/>
                <a:cs typeface="Sakkal Majalla" panose="02000000000000000000" pitchFamily="2" charset="-78"/>
              </a:rPr>
              <a:t>التعبير عن الرأي لكبار السن</a:t>
            </a:r>
            <a:endParaRPr lang="en-GB" sz="1600" dirty="0">
              <a:solidFill>
                <a:schemeClr val="bg1"/>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529297CA-C90D-4C50-97B3-E739B7489E68}"/>
              </a:ext>
            </a:extLst>
          </p:cNvPr>
          <p:cNvSpPr txBox="1"/>
          <p:nvPr/>
        </p:nvSpPr>
        <p:spPr>
          <a:xfrm>
            <a:off x="5342134" y="2598305"/>
            <a:ext cx="915194" cy="261610"/>
          </a:xfrm>
          <a:prstGeom prst="rect">
            <a:avLst/>
          </a:prstGeom>
          <a:solidFill>
            <a:srgbClr val="F25821"/>
          </a:solidFill>
        </p:spPr>
        <p:txBody>
          <a:bodyPr wrap="square" rtlCol="0">
            <a:spAutoFit/>
          </a:bodyPr>
          <a:lstStyle/>
          <a:p>
            <a:pPr algn="ctr" rtl="1"/>
            <a:r>
              <a:rPr lang="ar-EG" sz="1050" dirty="0">
                <a:solidFill>
                  <a:schemeClr val="bg1"/>
                </a:solidFill>
              </a:rPr>
              <a:t>القوة مع</a:t>
            </a:r>
            <a:endParaRPr lang="en-US" sz="1050" dirty="0">
              <a:solidFill>
                <a:schemeClr val="bg1"/>
              </a:solidFill>
            </a:endParaRPr>
          </a:p>
        </p:txBody>
      </p:sp>
      <p:sp>
        <p:nvSpPr>
          <p:cNvPr id="13" name="TextBox 12">
            <a:extLst>
              <a:ext uri="{FF2B5EF4-FFF2-40B4-BE49-F238E27FC236}">
                <a16:creationId xmlns:a16="http://schemas.microsoft.com/office/drawing/2014/main" id="{22C83D6B-67D1-4FF1-93B6-A5ACDA83FDD9}"/>
              </a:ext>
            </a:extLst>
          </p:cNvPr>
          <p:cNvSpPr txBox="1"/>
          <p:nvPr/>
        </p:nvSpPr>
        <p:spPr>
          <a:xfrm rot="5642482">
            <a:off x="6463584" y="3792889"/>
            <a:ext cx="915194" cy="261610"/>
          </a:xfrm>
          <a:prstGeom prst="rect">
            <a:avLst/>
          </a:prstGeom>
          <a:solidFill>
            <a:srgbClr val="F25821"/>
          </a:solidFill>
        </p:spPr>
        <p:txBody>
          <a:bodyPr wrap="square" rtlCol="0">
            <a:spAutoFit/>
          </a:bodyPr>
          <a:lstStyle/>
          <a:p>
            <a:pPr algn="ctr" rtl="1"/>
            <a:r>
              <a:rPr lang="ar-EG" sz="1050" dirty="0">
                <a:solidFill>
                  <a:schemeClr val="bg1"/>
                </a:solidFill>
              </a:rPr>
              <a:t>القوة إلى</a:t>
            </a:r>
            <a:endParaRPr lang="en-US" sz="1050" dirty="0">
              <a:solidFill>
                <a:schemeClr val="bg1"/>
              </a:solidFill>
            </a:endParaRPr>
          </a:p>
        </p:txBody>
      </p:sp>
      <p:sp>
        <p:nvSpPr>
          <p:cNvPr id="14" name="TextBox 13">
            <a:extLst>
              <a:ext uri="{FF2B5EF4-FFF2-40B4-BE49-F238E27FC236}">
                <a16:creationId xmlns:a16="http://schemas.microsoft.com/office/drawing/2014/main" id="{594065D3-09B8-42F3-B515-21B478B0DFEF}"/>
              </a:ext>
            </a:extLst>
          </p:cNvPr>
          <p:cNvSpPr txBox="1"/>
          <p:nvPr/>
        </p:nvSpPr>
        <p:spPr>
          <a:xfrm rot="10800000">
            <a:off x="5373274" y="4798805"/>
            <a:ext cx="915194" cy="261610"/>
          </a:xfrm>
          <a:prstGeom prst="rect">
            <a:avLst/>
          </a:prstGeom>
          <a:solidFill>
            <a:srgbClr val="F25821"/>
          </a:solidFill>
        </p:spPr>
        <p:txBody>
          <a:bodyPr wrap="square" rtlCol="0">
            <a:spAutoFit/>
          </a:bodyPr>
          <a:lstStyle/>
          <a:p>
            <a:pPr algn="ctr" rtl="1"/>
            <a:r>
              <a:rPr lang="ar-EG" sz="1050" dirty="0">
                <a:solidFill>
                  <a:schemeClr val="bg1"/>
                </a:solidFill>
              </a:rPr>
              <a:t>القوة أعلى</a:t>
            </a:r>
            <a:endParaRPr lang="en-US" sz="1050" dirty="0">
              <a:solidFill>
                <a:schemeClr val="bg1"/>
              </a:solidFill>
            </a:endParaRPr>
          </a:p>
        </p:txBody>
      </p:sp>
      <p:sp>
        <p:nvSpPr>
          <p:cNvPr id="15" name="TextBox 14">
            <a:extLst>
              <a:ext uri="{FF2B5EF4-FFF2-40B4-BE49-F238E27FC236}">
                <a16:creationId xmlns:a16="http://schemas.microsoft.com/office/drawing/2014/main" id="{5B0F14B9-CD1E-4092-93B0-A997D85D3CCA}"/>
              </a:ext>
            </a:extLst>
          </p:cNvPr>
          <p:cNvSpPr txBox="1"/>
          <p:nvPr/>
        </p:nvSpPr>
        <p:spPr>
          <a:xfrm rot="19396874">
            <a:off x="3838697" y="1830184"/>
            <a:ext cx="1243332" cy="253916"/>
          </a:xfrm>
          <a:prstGeom prst="rect">
            <a:avLst/>
          </a:prstGeom>
          <a:solidFill>
            <a:schemeClr val="bg1"/>
          </a:solidFill>
        </p:spPr>
        <p:txBody>
          <a:bodyPr wrap="square" rtlCol="0">
            <a:spAutoFit/>
          </a:bodyPr>
          <a:lstStyle/>
          <a:p>
            <a:pPr algn="ctr" rtl="1"/>
            <a:r>
              <a:rPr lang="ar-EG" sz="1050" dirty="0">
                <a:solidFill>
                  <a:srgbClr val="938671"/>
                </a:solidFill>
              </a:rPr>
              <a:t>مجالات النشاط</a:t>
            </a:r>
            <a:endParaRPr lang="en-US" sz="1050" dirty="0">
              <a:solidFill>
                <a:srgbClr val="938671"/>
              </a:solidFill>
            </a:endParaRPr>
          </a:p>
        </p:txBody>
      </p:sp>
      <p:sp>
        <p:nvSpPr>
          <p:cNvPr id="16" name="TextBox 15">
            <a:extLst>
              <a:ext uri="{FF2B5EF4-FFF2-40B4-BE49-F238E27FC236}">
                <a16:creationId xmlns:a16="http://schemas.microsoft.com/office/drawing/2014/main" id="{C4C3132A-AD65-4204-BD22-A71616AB33D8}"/>
              </a:ext>
            </a:extLst>
          </p:cNvPr>
          <p:cNvSpPr txBox="1"/>
          <p:nvPr/>
        </p:nvSpPr>
        <p:spPr>
          <a:xfrm rot="2263140">
            <a:off x="6528107" y="1816687"/>
            <a:ext cx="1243332" cy="253916"/>
          </a:xfrm>
          <a:prstGeom prst="rect">
            <a:avLst/>
          </a:prstGeom>
          <a:solidFill>
            <a:schemeClr val="bg1"/>
          </a:solidFill>
        </p:spPr>
        <p:txBody>
          <a:bodyPr wrap="square" rtlCol="0">
            <a:spAutoFit/>
          </a:bodyPr>
          <a:lstStyle/>
          <a:p>
            <a:pPr algn="ctr" rtl="1"/>
            <a:r>
              <a:rPr lang="ar-EG" sz="1050" dirty="0">
                <a:solidFill>
                  <a:srgbClr val="938671"/>
                </a:solidFill>
              </a:rPr>
              <a:t>مجالات النشاط</a:t>
            </a:r>
            <a:endParaRPr lang="en-US" sz="1050" dirty="0">
              <a:solidFill>
                <a:srgbClr val="938671"/>
              </a:solidFill>
            </a:endParaRPr>
          </a:p>
        </p:txBody>
      </p:sp>
      <p:sp>
        <p:nvSpPr>
          <p:cNvPr id="17" name="TextBox 16">
            <a:extLst>
              <a:ext uri="{FF2B5EF4-FFF2-40B4-BE49-F238E27FC236}">
                <a16:creationId xmlns:a16="http://schemas.microsoft.com/office/drawing/2014/main" id="{B2DB370D-67A9-441E-AFDA-26059FC88599}"/>
              </a:ext>
            </a:extLst>
          </p:cNvPr>
          <p:cNvSpPr txBox="1"/>
          <p:nvPr/>
        </p:nvSpPr>
        <p:spPr>
          <a:xfrm rot="17202606">
            <a:off x="7392596" y="4435147"/>
            <a:ext cx="1243332" cy="253916"/>
          </a:xfrm>
          <a:prstGeom prst="rect">
            <a:avLst/>
          </a:prstGeom>
          <a:solidFill>
            <a:schemeClr val="bg1"/>
          </a:solidFill>
        </p:spPr>
        <p:txBody>
          <a:bodyPr wrap="square" rtlCol="0">
            <a:spAutoFit/>
          </a:bodyPr>
          <a:lstStyle/>
          <a:p>
            <a:pPr algn="ctr" rtl="1"/>
            <a:r>
              <a:rPr lang="ar-EG" sz="1050" dirty="0">
                <a:solidFill>
                  <a:srgbClr val="938671"/>
                </a:solidFill>
              </a:rPr>
              <a:t>مجالات النشاط</a:t>
            </a:r>
            <a:endParaRPr lang="en-US" sz="1050" dirty="0">
              <a:solidFill>
                <a:srgbClr val="938671"/>
              </a:solidFill>
            </a:endParaRPr>
          </a:p>
        </p:txBody>
      </p:sp>
      <p:sp>
        <p:nvSpPr>
          <p:cNvPr id="18" name="TextBox 17">
            <a:extLst>
              <a:ext uri="{FF2B5EF4-FFF2-40B4-BE49-F238E27FC236}">
                <a16:creationId xmlns:a16="http://schemas.microsoft.com/office/drawing/2014/main" id="{944EA533-2C77-4723-8470-6F5715A9754B}"/>
              </a:ext>
            </a:extLst>
          </p:cNvPr>
          <p:cNvSpPr txBox="1"/>
          <p:nvPr/>
        </p:nvSpPr>
        <p:spPr>
          <a:xfrm>
            <a:off x="5263592" y="6039114"/>
            <a:ext cx="1243332" cy="253916"/>
          </a:xfrm>
          <a:prstGeom prst="rect">
            <a:avLst/>
          </a:prstGeom>
          <a:solidFill>
            <a:schemeClr val="bg1"/>
          </a:solidFill>
        </p:spPr>
        <p:txBody>
          <a:bodyPr wrap="square" rtlCol="0">
            <a:spAutoFit/>
          </a:bodyPr>
          <a:lstStyle/>
          <a:p>
            <a:pPr algn="ctr" rtl="1"/>
            <a:r>
              <a:rPr lang="ar-EG" sz="1050" dirty="0">
                <a:solidFill>
                  <a:srgbClr val="938671"/>
                </a:solidFill>
              </a:rPr>
              <a:t>مجالات النشاط</a:t>
            </a:r>
            <a:endParaRPr lang="en-US" sz="1050" dirty="0">
              <a:solidFill>
                <a:srgbClr val="938671"/>
              </a:solidFill>
            </a:endParaRPr>
          </a:p>
        </p:txBody>
      </p:sp>
      <p:sp>
        <p:nvSpPr>
          <p:cNvPr id="19" name="TextBox 18">
            <a:extLst>
              <a:ext uri="{FF2B5EF4-FFF2-40B4-BE49-F238E27FC236}">
                <a16:creationId xmlns:a16="http://schemas.microsoft.com/office/drawing/2014/main" id="{8FFCC270-C75A-4F26-A2E3-0CDA959983E1}"/>
              </a:ext>
            </a:extLst>
          </p:cNvPr>
          <p:cNvSpPr txBox="1"/>
          <p:nvPr/>
        </p:nvSpPr>
        <p:spPr>
          <a:xfrm rot="15086829">
            <a:off x="2977381" y="4416440"/>
            <a:ext cx="1243332" cy="253916"/>
          </a:xfrm>
          <a:prstGeom prst="rect">
            <a:avLst/>
          </a:prstGeom>
          <a:solidFill>
            <a:schemeClr val="bg1"/>
          </a:solidFill>
        </p:spPr>
        <p:txBody>
          <a:bodyPr wrap="square" rtlCol="0">
            <a:spAutoFit/>
          </a:bodyPr>
          <a:lstStyle/>
          <a:p>
            <a:pPr algn="ctr" rtl="1"/>
            <a:r>
              <a:rPr lang="ar-EG" sz="1050" dirty="0">
                <a:solidFill>
                  <a:srgbClr val="938671"/>
                </a:solidFill>
              </a:rPr>
              <a:t>مجالات النشاط</a:t>
            </a:r>
            <a:endParaRPr lang="en-US" sz="1050" dirty="0">
              <a:solidFill>
                <a:srgbClr val="938671"/>
              </a:solidFill>
            </a:endParaRPr>
          </a:p>
        </p:txBody>
      </p:sp>
      <p:sp>
        <p:nvSpPr>
          <p:cNvPr id="20" name="TextBox 19">
            <a:extLst>
              <a:ext uri="{FF2B5EF4-FFF2-40B4-BE49-F238E27FC236}">
                <a16:creationId xmlns:a16="http://schemas.microsoft.com/office/drawing/2014/main" id="{6018085E-40B3-42D2-926C-3C0FFD4EAE49}"/>
              </a:ext>
            </a:extLst>
          </p:cNvPr>
          <p:cNvSpPr txBox="1"/>
          <p:nvPr/>
        </p:nvSpPr>
        <p:spPr>
          <a:xfrm rot="15977287">
            <a:off x="4247695" y="3715336"/>
            <a:ext cx="915194" cy="261610"/>
          </a:xfrm>
          <a:prstGeom prst="rect">
            <a:avLst/>
          </a:prstGeom>
          <a:solidFill>
            <a:srgbClr val="F25821"/>
          </a:solidFill>
        </p:spPr>
        <p:txBody>
          <a:bodyPr wrap="square" rtlCol="0">
            <a:spAutoFit/>
          </a:bodyPr>
          <a:lstStyle/>
          <a:p>
            <a:pPr algn="ctr" rtl="1"/>
            <a:r>
              <a:rPr lang="ar-EG" sz="1050" dirty="0">
                <a:solidFill>
                  <a:schemeClr val="bg1"/>
                </a:solidFill>
              </a:rPr>
              <a:t>القوة ضمن</a:t>
            </a:r>
            <a:endParaRPr lang="en-US" sz="1050" dirty="0">
              <a:solidFill>
                <a:schemeClr val="bg1"/>
              </a:solidFill>
            </a:endParaRPr>
          </a:p>
        </p:txBody>
      </p:sp>
      <p:sp>
        <p:nvSpPr>
          <p:cNvPr id="27" name="Oval 26">
            <a:extLst>
              <a:ext uri="{FF2B5EF4-FFF2-40B4-BE49-F238E27FC236}">
                <a16:creationId xmlns:a16="http://schemas.microsoft.com/office/drawing/2014/main" id="{8A950F6D-9F7B-4BF7-999B-AFA833040695}"/>
              </a:ext>
            </a:extLst>
          </p:cNvPr>
          <p:cNvSpPr/>
          <p:nvPr/>
        </p:nvSpPr>
        <p:spPr>
          <a:xfrm>
            <a:off x="3987741" y="4886497"/>
            <a:ext cx="1225550" cy="1252071"/>
          </a:xfrm>
          <a:prstGeom prst="ellipse">
            <a:avLst/>
          </a:prstGeom>
          <a:solidFill>
            <a:srgbClr val="ED1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مشارك</a:t>
            </a:r>
            <a:endParaRPr lang="en-GB"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8" name="Oval 27">
            <a:extLst>
              <a:ext uri="{FF2B5EF4-FFF2-40B4-BE49-F238E27FC236}">
                <a16:creationId xmlns:a16="http://schemas.microsoft.com/office/drawing/2014/main" id="{C3F68C55-97FB-44E9-A93E-83765AA1CF71}"/>
              </a:ext>
            </a:extLst>
          </p:cNvPr>
          <p:cNvSpPr/>
          <p:nvPr/>
        </p:nvSpPr>
        <p:spPr>
          <a:xfrm>
            <a:off x="6421346" y="4892536"/>
            <a:ext cx="1225550" cy="1252071"/>
          </a:xfrm>
          <a:prstGeom prst="ellipse">
            <a:avLst/>
          </a:prstGeom>
          <a:solidFill>
            <a:srgbClr val="ED1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مسموع</a:t>
            </a:r>
            <a:endParaRPr lang="en-GB" sz="1800" b="0"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1" name="Footer Placeholder 2">
            <a:extLst>
              <a:ext uri="{FF2B5EF4-FFF2-40B4-BE49-F238E27FC236}">
                <a16:creationId xmlns:a16="http://schemas.microsoft.com/office/drawing/2014/main" id="{BA9723D9-1802-DE4C-8301-FC9F233783FE}"/>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82681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dirty="0"/>
              <a:t>عوامل التمكين</a:t>
            </a:r>
            <a:r>
              <a:rPr lang="en-GB" dirty="0"/>
              <a:t> </a:t>
            </a:r>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2030213" y="1800000"/>
            <a:ext cx="8229600" cy="4796544"/>
          </a:xfrm>
        </p:spPr>
        <p:txBody>
          <a:bodyPr/>
          <a:lstStyle/>
          <a:p>
            <a:pPr marL="354012" lvl="3" indent="-342900" algn="r" rtl="1">
              <a:buFont typeface="Arial" panose="020B0604020202020204" pitchFamily="34" charset="0"/>
              <a:buChar char="•"/>
            </a:pPr>
            <a:r>
              <a:rPr lang="ar-EG" dirty="0"/>
              <a:t>فهم كبار السن لحقوقهم وكيفية التنظيم الجماعي</a:t>
            </a:r>
          </a:p>
          <a:p>
            <a:pPr marL="354012" lvl="3" indent="-342900" algn="r" rtl="1">
              <a:buFont typeface="Arial" panose="020B0604020202020204" pitchFamily="34" charset="0"/>
              <a:buChar char="•"/>
            </a:pPr>
            <a:r>
              <a:rPr lang="ar-EG" dirty="0"/>
              <a:t>مجتمع مدني قوي لدعم التعبير عن الرأي</a:t>
            </a:r>
          </a:p>
          <a:p>
            <a:pPr marL="354012" lvl="3" indent="-342900" algn="r" rtl="1">
              <a:buFont typeface="Arial" panose="020B0604020202020204" pitchFamily="34" charset="0"/>
              <a:buChar char="•"/>
            </a:pPr>
            <a:r>
              <a:rPr lang="ar-EG" dirty="0"/>
              <a:t>مساحات يلتقي فيها كبار السن (مثل جمعيات كبار السن)</a:t>
            </a:r>
          </a:p>
          <a:p>
            <a:pPr marL="354012" lvl="3" indent="-342900" algn="r" rtl="1">
              <a:buFont typeface="Arial" panose="020B0604020202020204" pitchFamily="34" charset="0"/>
              <a:buChar char="•"/>
            </a:pPr>
            <a:r>
              <a:rPr lang="ar-EG" dirty="0"/>
              <a:t>العمل فيما بين الأجيال</a:t>
            </a:r>
          </a:p>
          <a:p>
            <a:pPr marL="354012" lvl="3" indent="-342900" algn="r" rtl="1">
              <a:buFont typeface="Arial" panose="020B0604020202020204" pitchFamily="34" charset="0"/>
              <a:buChar char="•"/>
            </a:pPr>
            <a:r>
              <a:rPr lang="ar-EG" dirty="0"/>
              <a:t>نهج تعاوني والعمل مع مختلف أصحاب المصلحة</a:t>
            </a:r>
          </a:p>
          <a:p>
            <a:pPr marL="354012" lvl="3" indent="-342900" algn="r" rtl="1">
              <a:buFont typeface="Arial" panose="020B0604020202020204" pitchFamily="34" charset="0"/>
              <a:buChar char="•"/>
            </a:pPr>
            <a:r>
              <a:rPr lang="ar-EG" dirty="0"/>
              <a:t>الاندماج بشكل بناء مع الحكومات لتغيير علاقات القوة</a:t>
            </a:r>
            <a:endParaRPr lang="en-US"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50</a:t>
            </a:fld>
            <a:endParaRPr lang="en-US"/>
          </a:p>
        </p:txBody>
      </p:sp>
      <p:sp>
        <p:nvSpPr>
          <p:cNvPr id="8" name="Footer Placeholder 2">
            <a:extLst>
              <a:ext uri="{FF2B5EF4-FFF2-40B4-BE49-F238E27FC236}">
                <a16:creationId xmlns:a16="http://schemas.microsoft.com/office/drawing/2014/main" id="{03A1C0CE-D653-EC44-9A59-8E216F8F5291}"/>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274448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dirty="0"/>
              <a:t>استيعاب كيفية الاندماج مع ممثلي الحكومة</a:t>
            </a:r>
            <a:r>
              <a:rPr lang="en-GB" dirty="0"/>
              <a:t> </a:t>
            </a:r>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2093245" y="1877989"/>
            <a:ext cx="8166568" cy="4796544"/>
          </a:xfrm>
        </p:spPr>
        <p:txBody>
          <a:bodyPr/>
          <a:lstStyle/>
          <a:p>
            <a:pPr marL="354012" lvl="3" indent="-342900" algn="r" rtl="1">
              <a:buFont typeface="Arial" panose="020B0604020202020204" pitchFamily="34" charset="0"/>
              <a:buChar char="•"/>
            </a:pPr>
            <a:r>
              <a:rPr lang="ar-EG" dirty="0"/>
              <a:t>تحليل أصحاب المصلحة مهم من أجل:</a:t>
            </a:r>
          </a:p>
          <a:p>
            <a:pPr marL="354012" lvl="3" indent="-342900" algn="r" rtl="1">
              <a:buFont typeface="Arial" panose="020B0604020202020204" pitchFamily="34" charset="0"/>
              <a:buChar char="•"/>
            </a:pPr>
            <a:r>
              <a:rPr lang="ar-EG" dirty="0"/>
              <a:t>استيعاب الحوافز</a:t>
            </a:r>
          </a:p>
          <a:p>
            <a:pPr marL="354012" lvl="3" indent="-342900" algn="r" rtl="1">
              <a:buFont typeface="Arial" panose="020B0604020202020204" pitchFamily="34" charset="0"/>
              <a:buChar char="•"/>
            </a:pPr>
            <a:r>
              <a:rPr lang="ar-EG" dirty="0"/>
              <a:t>فهم علاقات القوة</a:t>
            </a:r>
          </a:p>
          <a:p>
            <a:pPr marL="354012" lvl="3" indent="-342900" algn="r" rtl="1">
              <a:buFont typeface="Arial" panose="020B0604020202020204" pitchFamily="34" charset="0"/>
              <a:buChar char="•"/>
            </a:pPr>
            <a:r>
              <a:rPr lang="ar-EG" dirty="0"/>
              <a:t>التعرف على المؤثرات الخارجية والداخلية</a:t>
            </a:r>
          </a:p>
          <a:p>
            <a:pPr marL="354012" lvl="3" indent="-342900" algn="r" rtl="1">
              <a:buFont typeface="Arial" panose="020B0604020202020204" pitchFamily="34" charset="0"/>
              <a:buChar char="•"/>
            </a:pPr>
            <a:r>
              <a:rPr lang="ar-EG" dirty="0"/>
              <a:t>الابتعاد عن انقسام الدولة-المواطن</a:t>
            </a:r>
          </a:p>
          <a:p>
            <a:pPr marL="354012" lvl="3" indent="-342900" algn="r" rtl="1">
              <a:buFont typeface="Arial" panose="020B0604020202020204" pitchFamily="34" charset="0"/>
              <a:buChar char="•"/>
            </a:pPr>
            <a:r>
              <a:rPr lang="ar-EG" dirty="0"/>
              <a:t>اعتماد نهج تعاوني</a:t>
            </a:r>
          </a:p>
          <a:p>
            <a:pPr marL="354012" lvl="3" indent="-342900" algn="r" rtl="1">
              <a:buFont typeface="Arial" panose="020B0604020202020204" pitchFamily="34" charset="0"/>
              <a:buChar char="•"/>
            </a:pPr>
            <a:r>
              <a:rPr lang="ar-EG" dirty="0"/>
              <a:t>استخدام "دعم تنفيذ السياسة" كنقطة دخول</a:t>
            </a:r>
            <a:endParaRPr lang="en-US"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51</a:t>
            </a:fld>
            <a:endParaRPr lang="en-US"/>
          </a:p>
        </p:txBody>
      </p:sp>
      <p:sp>
        <p:nvSpPr>
          <p:cNvPr id="8" name="Footer Placeholder 2">
            <a:extLst>
              <a:ext uri="{FF2B5EF4-FFF2-40B4-BE49-F238E27FC236}">
                <a16:creationId xmlns:a16="http://schemas.microsoft.com/office/drawing/2014/main" id="{9DCEA166-7558-C54E-BF3F-78CEDE2B520F}"/>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468009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dirty="0"/>
              <a:t>مناقشة المجموعة</a:t>
            </a:r>
            <a:endParaRPr lang="en-GB" dirty="0"/>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1799475" y="1800000"/>
            <a:ext cx="8460338" cy="4796544"/>
          </a:xfrm>
        </p:spPr>
        <p:txBody>
          <a:bodyPr/>
          <a:lstStyle/>
          <a:p>
            <a:pPr lvl="3" algn="justLow" rtl="1"/>
            <a:r>
              <a:rPr lang="ar-EG" sz="2400" dirty="0"/>
              <a:t>ما هي أنجح الاستراتيجيات التي واجهتها أو استخدمتها للتواصل مع ممثلي الحكومة؟</a:t>
            </a:r>
            <a:endParaRPr lang="en-US" sz="2400"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52</a:t>
            </a:fld>
            <a:endParaRPr lang="en-US"/>
          </a:p>
        </p:txBody>
      </p:sp>
      <p:pic>
        <p:nvPicPr>
          <p:cNvPr id="8" name="Picture 7" descr="Icon&#10;&#10;Description automatically generated">
            <a:extLst>
              <a:ext uri="{FF2B5EF4-FFF2-40B4-BE49-F238E27FC236}">
                <a16:creationId xmlns:a16="http://schemas.microsoft.com/office/drawing/2014/main" id="{62B4B056-7817-3942-89FD-6011EFFC5967}"/>
              </a:ext>
            </a:extLst>
          </p:cNvPr>
          <p:cNvPicPr>
            <a:picLocks noChangeAspect="1"/>
          </p:cNvPicPr>
          <p:nvPr/>
        </p:nvPicPr>
        <p:blipFill>
          <a:blip r:embed="rId2"/>
          <a:stretch>
            <a:fillRect/>
          </a:stretch>
        </p:blipFill>
        <p:spPr>
          <a:xfrm>
            <a:off x="898752" y="4198272"/>
            <a:ext cx="3480190" cy="2642366"/>
          </a:xfrm>
          <a:prstGeom prst="rect">
            <a:avLst/>
          </a:prstGeom>
        </p:spPr>
      </p:pic>
      <p:sp>
        <p:nvSpPr>
          <p:cNvPr id="9" name="Footer Placeholder 2">
            <a:extLst>
              <a:ext uri="{FF2B5EF4-FFF2-40B4-BE49-F238E27FC236}">
                <a16:creationId xmlns:a16="http://schemas.microsoft.com/office/drawing/2014/main" id="{D5635DD1-54FE-2C49-941E-FC3609FC7717}"/>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726035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dirty="0"/>
              <a:t>نصائح حول كيفية الاندماج مع ممثلي الحكومة</a:t>
            </a:r>
            <a:r>
              <a:rPr lang="en-GB" dirty="0"/>
              <a:t> </a:t>
            </a:r>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1729612" y="1937809"/>
            <a:ext cx="8530201" cy="4796544"/>
          </a:xfrm>
        </p:spPr>
        <p:txBody>
          <a:bodyPr/>
          <a:lstStyle/>
          <a:p>
            <a:pPr marL="354012" lvl="3" indent="-342900" algn="r" rtl="1">
              <a:buFont typeface="Arial" panose="020B0604020202020204" pitchFamily="34" charset="0"/>
              <a:buChar char="•"/>
            </a:pPr>
            <a:r>
              <a:rPr lang="ar-EG" dirty="0"/>
              <a:t>تحليل أصحاب المصلحة: مفتاح لاستيعاب الحوافز وعلاقات القوة والقدرات والموارد.</a:t>
            </a:r>
          </a:p>
          <a:p>
            <a:pPr marL="354012" lvl="3" indent="-342900" algn="r" rtl="1">
              <a:buFont typeface="Arial" panose="020B0604020202020204" pitchFamily="34" charset="0"/>
              <a:buChar char="•"/>
            </a:pPr>
            <a:r>
              <a:rPr lang="ar-EG" dirty="0"/>
              <a:t>النهج التعاوني: تنظيم أنشطة بناء القدرات المشتركة بين الحكومة والمواطن</a:t>
            </a:r>
          </a:p>
          <a:p>
            <a:pPr marL="354012" lvl="3" indent="-342900" algn="r" rtl="1">
              <a:buFont typeface="Arial" panose="020B0604020202020204" pitchFamily="34" charset="0"/>
              <a:buChar char="•"/>
            </a:pPr>
            <a:r>
              <a:rPr lang="ar-EG" dirty="0"/>
              <a:t>استدامة التعامل مع ممثلي الحكومة</a:t>
            </a:r>
          </a:p>
          <a:p>
            <a:pPr marL="354012" lvl="3" indent="-342900" algn="r" rtl="1">
              <a:buFont typeface="Arial" panose="020B0604020202020204" pitchFamily="34" charset="0"/>
              <a:buChar char="•"/>
            </a:pPr>
            <a:r>
              <a:rPr lang="ar-EG" dirty="0"/>
              <a:t>دور المنظم: الربط مع المنظمات غير الحكومية والجهات المانحة</a:t>
            </a:r>
          </a:p>
          <a:p>
            <a:pPr marL="354012" lvl="3" indent="-342900" algn="r" rtl="1">
              <a:buFont typeface="Arial" panose="020B0604020202020204" pitchFamily="34" charset="0"/>
              <a:buChar char="•"/>
            </a:pPr>
            <a:r>
              <a:rPr lang="ar-EG" dirty="0"/>
              <a:t>إشراك ممثلين حكوميين من اليوم الأول</a:t>
            </a:r>
            <a:endParaRPr lang="en-US"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53</a:t>
            </a:fld>
            <a:endParaRPr lang="en-US"/>
          </a:p>
        </p:txBody>
      </p:sp>
      <p:sp>
        <p:nvSpPr>
          <p:cNvPr id="8" name="Footer Placeholder 2">
            <a:extLst>
              <a:ext uri="{FF2B5EF4-FFF2-40B4-BE49-F238E27FC236}">
                <a16:creationId xmlns:a16="http://schemas.microsoft.com/office/drawing/2014/main" id="{3A3B9BE7-92F5-EC45-9045-EFA1380F9248}"/>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2417080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dirty="0"/>
              <a:t>المخاطر الرئيسية</a:t>
            </a:r>
            <a:endParaRPr lang="en-GB" dirty="0"/>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1816568" y="1800000"/>
            <a:ext cx="8443245" cy="4796544"/>
          </a:xfrm>
        </p:spPr>
        <p:txBody>
          <a:bodyPr/>
          <a:lstStyle/>
          <a:p>
            <a:pPr marL="354012" lvl="3" indent="-342900" algn="r" rtl="1">
              <a:buFont typeface="Arial" panose="020B0604020202020204" pitchFamily="34" charset="0"/>
              <a:buChar char="•"/>
            </a:pPr>
            <a:r>
              <a:rPr lang="ar-EG" dirty="0"/>
              <a:t>القمع والعنف</a:t>
            </a:r>
          </a:p>
          <a:p>
            <a:pPr marL="354012" lvl="3" indent="-342900" algn="r" rtl="1">
              <a:buFont typeface="Arial" panose="020B0604020202020204" pitchFamily="34" charset="0"/>
              <a:buChar char="•"/>
            </a:pPr>
            <a:r>
              <a:rPr lang="ar-EG" dirty="0"/>
              <a:t>تفاقم النزاعات</a:t>
            </a:r>
          </a:p>
          <a:p>
            <a:pPr marL="354012" lvl="3" indent="-342900" algn="r" rtl="1">
              <a:buFont typeface="Arial" panose="020B0604020202020204" pitchFamily="34" charset="0"/>
              <a:buChar char="•"/>
            </a:pPr>
            <a:r>
              <a:rPr lang="ar-EG" dirty="0"/>
              <a:t>تغذية علاقات القوة غير المتكافئة والأعراف الاجتماعية الكامنة</a:t>
            </a:r>
          </a:p>
          <a:p>
            <a:pPr marL="354012" lvl="3" indent="-342900" algn="r" rtl="1">
              <a:buFont typeface="Arial" panose="020B0604020202020204" pitchFamily="34" charset="0"/>
              <a:buChar char="•"/>
            </a:pPr>
            <a:r>
              <a:rPr lang="ar-EG" dirty="0"/>
              <a:t>عدم وجود نتائج ملموسة مباشرة</a:t>
            </a:r>
          </a:p>
          <a:p>
            <a:pPr marL="354012" lvl="3" indent="-342900" algn="r" rtl="1">
              <a:buFont typeface="Arial" panose="020B0604020202020204" pitchFamily="34" charset="0"/>
              <a:buChar char="•"/>
            </a:pPr>
            <a:r>
              <a:rPr lang="ar-EG" dirty="0"/>
              <a:t>التعب/ الإحباط</a:t>
            </a:r>
          </a:p>
          <a:p>
            <a:pPr marL="354012" lvl="3" indent="-342900" algn="r" rtl="1">
              <a:buFont typeface="Arial" panose="020B0604020202020204" pitchFamily="34" charset="0"/>
              <a:buChar char="•"/>
            </a:pPr>
            <a:r>
              <a:rPr lang="ar-EG" dirty="0"/>
              <a:t>تقلب التغيرات</a:t>
            </a:r>
          </a:p>
          <a:p>
            <a:pPr marL="354012" lvl="3" indent="-342900" algn="r" rtl="1">
              <a:buFont typeface="Arial" panose="020B0604020202020204" pitchFamily="34" charset="0"/>
              <a:buChar char="•"/>
            </a:pPr>
            <a:r>
              <a:rPr lang="ar-EG" dirty="0"/>
              <a:t>عمل افتراضات "سهلة"</a:t>
            </a:r>
            <a:endParaRPr lang="en-US"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54</a:t>
            </a:fld>
            <a:endParaRPr lang="en-US"/>
          </a:p>
        </p:txBody>
      </p:sp>
      <p:sp>
        <p:nvSpPr>
          <p:cNvPr id="8" name="Footer Placeholder 2">
            <a:extLst>
              <a:ext uri="{FF2B5EF4-FFF2-40B4-BE49-F238E27FC236}">
                <a16:creationId xmlns:a16="http://schemas.microsoft.com/office/drawing/2014/main" id="{B0E9F363-83EA-1246-ADD4-E2839FFD114F}"/>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548338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C28D9-E2F0-1840-83FF-95D146CD4EF3}"/>
              </a:ext>
            </a:extLst>
          </p:cNvPr>
          <p:cNvSpPr>
            <a:spLocks noGrp="1"/>
          </p:cNvSpPr>
          <p:nvPr>
            <p:ph type="title"/>
          </p:nvPr>
        </p:nvSpPr>
        <p:spPr>
          <a:xfrm>
            <a:off x="432000" y="1115037"/>
            <a:ext cx="9827813" cy="684964"/>
          </a:xfrm>
        </p:spPr>
        <p:txBody>
          <a:bodyPr/>
          <a:lstStyle/>
          <a:p>
            <a:pPr algn="r" rtl="1"/>
            <a:r>
              <a:rPr lang="ar-EG" dirty="0"/>
              <a:t>التغلب على الحواجز وتخفيف المخاطر</a:t>
            </a:r>
            <a:endParaRPr lang="en-GB" dirty="0"/>
          </a:p>
        </p:txBody>
      </p:sp>
      <p:sp>
        <p:nvSpPr>
          <p:cNvPr id="7" name="Content Placeholder 6">
            <a:extLst>
              <a:ext uri="{FF2B5EF4-FFF2-40B4-BE49-F238E27FC236}">
                <a16:creationId xmlns:a16="http://schemas.microsoft.com/office/drawing/2014/main" id="{33F10EA4-69A6-BB4A-9C71-A813D2D17943}"/>
              </a:ext>
            </a:extLst>
          </p:cNvPr>
          <p:cNvSpPr>
            <a:spLocks noGrp="1"/>
          </p:cNvSpPr>
          <p:nvPr>
            <p:ph idx="1"/>
          </p:nvPr>
        </p:nvSpPr>
        <p:spPr>
          <a:xfrm>
            <a:off x="1322182" y="1800000"/>
            <a:ext cx="8937631" cy="4796544"/>
          </a:xfrm>
        </p:spPr>
        <p:txBody>
          <a:bodyPr/>
          <a:lstStyle/>
          <a:p>
            <a:pPr marL="354012" lvl="3" indent="-342900" algn="r" rtl="1">
              <a:buFont typeface="Arial" panose="020B0604020202020204" pitchFamily="34" charset="0"/>
              <a:buChar char="•"/>
            </a:pPr>
            <a:r>
              <a:rPr lang="ar-EG" dirty="0"/>
              <a:t>قم بتحليل السياق:</a:t>
            </a:r>
          </a:p>
          <a:p>
            <a:pPr marL="744538" lvl="3" indent="-349250" algn="r" rtl="1">
              <a:buFontTx/>
              <a:buChar char="-"/>
            </a:pPr>
            <a:r>
              <a:rPr lang="ar-EG" dirty="0"/>
              <a:t>سياسيًا واقتصاديًا</a:t>
            </a:r>
          </a:p>
          <a:p>
            <a:pPr marL="744538" lvl="3" indent="-349250" algn="r" rtl="1">
              <a:buFontTx/>
              <a:buChar char="-"/>
            </a:pPr>
            <a:r>
              <a:rPr lang="ar-EG" dirty="0"/>
              <a:t>بيئيًا وجسديًا</a:t>
            </a:r>
          </a:p>
          <a:p>
            <a:pPr marL="744538" lvl="3" indent="-349250" algn="r" rtl="1">
              <a:buFontTx/>
              <a:buChar char="-"/>
            </a:pPr>
            <a:r>
              <a:rPr lang="ar-EG" dirty="0"/>
              <a:t>اجتماعيًا وثقافيًا</a:t>
            </a:r>
          </a:p>
          <a:p>
            <a:pPr marL="354012" lvl="3" indent="-342900" algn="r" rtl="1">
              <a:buFont typeface="Arial" panose="020B0604020202020204" pitchFamily="34" charset="0"/>
              <a:buChar char="•"/>
            </a:pPr>
            <a:r>
              <a:rPr lang="ar-EG" dirty="0"/>
              <a:t>فهم ديناميات القوة غير المتكافئة على كل المستويات ومعالجتها</a:t>
            </a:r>
          </a:p>
          <a:p>
            <a:pPr marL="354012" lvl="3" indent="-342900" algn="r" rtl="1">
              <a:buFont typeface="Arial" panose="020B0604020202020204" pitchFamily="34" charset="0"/>
              <a:buChar char="•"/>
            </a:pPr>
            <a:r>
              <a:rPr lang="ar-EG" dirty="0"/>
              <a:t>فهم التقاطع بين العمر والنوع الاجتماعي وذوي الاحتياجات الخاصة ومعالجتها في كل نهج</a:t>
            </a:r>
          </a:p>
          <a:p>
            <a:pPr marL="354012" lvl="3" indent="-342900" algn="r" rtl="1">
              <a:buFont typeface="Arial" panose="020B0604020202020204" pitchFamily="34" charset="0"/>
              <a:buChar char="•"/>
            </a:pPr>
            <a:r>
              <a:rPr lang="ar-EG" dirty="0"/>
              <a:t>اعتماد نهج "عدم الإضرار" في تدخلك</a:t>
            </a:r>
          </a:p>
          <a:p>
            <a:pPr marL="354012" lvl="3" indent="-342900" algn="r" rtl="1">
              <a:buFont typeface="Arial" panose="020B0604020202020204" pitchFamily="34" charset="0"/>
              <a:buChar char="•"/>
            </a:pPr>
            <a:r>
              <a:rPr lang="ar-EG" dirty="0"/>
              <a:t>العمل مع كل الأحزاب السياسية - دعم غير حزبي</a:t>
            </a:r>
          </a:p>
          <a:p>
            <a:pPr marL="354012" lvl="3" indent="-342900" algn="r" rtl="1">
              <a:buFont typeface="Arial" panose="020B0604020202020204" pitchFamily="34" charset="0"/>
              <a:buChar char="•"/>
            </a:pPr>
            <a:r>
              <a:rPr lang="ar-EG" dirty="0"/>
              <a:t>إنشاء ائتلافات أصحاب المصلحة المتعددين</a:t>
            </a:r>
            <a:endParaRPr lang="en-US" dirty="0"/>
          </a:p>
        </p:txBody>
      </p:sp>
      <p:sp>
        <p:nvSpPr>
          <p:cNvPr id="5" name="Slide Number Placeholder 4">
            <a:extLst>
              <a:ext uri="{FF2B5EF4-FFF2-40B4-BE49-F238E27FC236}">
                <a16:creationId xmlns:a16="http://schemas.microsoft.com/office/drawing/2014/main" id="{392B9802-A874-A64E-90CD-35A14DBE2BC2}"/>
              </a:ext>
            </a:extLst>
          </p:cNvPr>
          <p:cNvSpPr>
            <a:spLocks noGrp="1"/>
          </p:cNvSpPr>
          <p:nvPr>
            <p:ph type="sldNum" sz="quarter" idx="12"/>
          </p:nvPr>
        </p:nvSpPr>
        <p:spPr/>
        <p:txBody>
          <a:bodyPr/>
          <a:lstStyle/>
          <a:p>
            <a:fld id="{50F209D7-C180-5B4A-A7C2-AD533727DAA3}" type="slidenum">
              <a:rPr lang="en-US" smtClean="0"/>
              <a:t>55</a:t>
            </a:fld>
            <a:endParaRPr lang="en-US"/>
          </a:p>
        </p:txBody>
      </p:sp>
      <p:sp>
        <p:nvSpPr>
          <p:cNvPr id="8" name="Footer Placeholder 2">
            <a:extLst>
              <a:ext uri="{FF2B5EF4-FFF2-40B4-BE49-F238E27FC236}">
                <a16:creationId xmlns:a16="http://schemas.microsoft.com/office/drawing/2014/main" id="{6929B1C7-DAB1-5646-9EEA-E961415CEB69}"/>
              </a:ext>
            </a:extLst>
          </p:cNvPr>
          <p:cNvSpPr txBox="1">
            <a:spLocks/>
          </p:cNvSpPr>
          <p:nvPr/>
        </p:nvSpPr>
        <p:spPr>
          <a:xfrm>
            <a:off x="5571173" y="431999"/>
            <a:ext cx="4688640" cy="504013"/>
          </a:xfrm>
          <a:prstGeom prst="rect">
            <a:avLst/>
          </a:prstGeom>
        </p:spPr>
        <p:txBody>
          <a:bodyPr vert="horz" lIns="0" tIns="0" rIns="0" bIns="0" rtlCol="0" anchor="t" anchorCtr="0"/>
          <a:lstStyle>
            <a:defPPr>
              <a:defRPr lang="en-US"/>
            </a:defPPr>
            <a:lvl1pPr marL="0" algn="r" defTabSz="914400" rtl="1" eaLnBrk="1" latinLnBrk="0" hangingPunct="1">
              <a:lnSpc>
                <a:spcPct val="100000"/>
              </a:lnSpc>
              <a:defRPr sz="1100" b="1" kern="1200">
                <a:solidFill>
                  <a:schemeClr val="bg1"/>
                </a:solidFill>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33911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B5530D-EFD9-AB40-A6A1-64CDDE10F87E}"/>
              </a:ext>
            </a:extLst>
          </p:cNvPr>
          <p:cNvSpPr>
            <a:spLocks noGrp="1"/>
          </p:cNvSpPr>
          <p:nvPr>
            <p:ph type="title"/>
          </p:nvPr>
        </p:nvSpPr>
        <p:spPr>
          <a:xfrm>
            <a:off x="1809070" y="1060674"/>
            <a:ext cx="8450743" cy="699637"/>
          </a:xfrm>
        </p:spPr>
        <p:txBody>
          <a:bodyPr/>
          <a:lstStyle/>
          <a:p>
            <a:pPr algn="r" rtl="1"/>
            <a:r>
              <a:rPr lang="ar-EG" dirty="0"/>
              <a:t>4- إطار القوة</a:t>
            </a:r>
            <a:endParaRPr lang="en-GB" dirty="0"/>
          </a:p>
        </p:txBody>
      </p:sp>
      <p:sp>
        <p:nvSpPr>
          <p:cNvPr id="7" name="Content Placeholder 6">
            <a:extLst>
              <a:ext uri="{FF2B5EF4-FFF2-40B4-BE49-F238E27FC236}">
                <a16:creationId xmlns:a16="http://schemas.microsoft.com/office/drawing/2014/main" id="{0384EEDF-291F-F24F-9552-8D80E5386B0B}"/>
              </a:ext>
            </a:extLst>
          </p:cNvPr>
          <p:cNvSpPr>
            <a:spLocks noGrp="1"/>
          </p:cNvSpPr>
          <p:nvPr>
            <p:ph idx="1"/>
          </p:nvPr>
        </p:nvSpPr>
        <p:spPr>
          <a:xfrm>
            <a:off x="1562101" y="1760310"/>
            <a:ext cx="8697712" cy="4836233"/>
          </a:xfrm>
        </p:spPr>
        <p:txBody>
          <a:bodyPr/>
          <a:lstStyle/>
          <a:p>
            <a:pPr lvl="3" algn="r" rtl="1"/>
            <a:r>
              <a:rPr lang="ar-EG" dirty="0"/>
              <a:t>إتاحة الفرص لكبار السن ليكون لديهم:</a:t>
            </a:r>
            <a:endParaRPr lang="en-GB" dirty="0"/>
          </a:p>
        </p:txBody>
      </p:sp>
      <p:sp>
        <p:nvSpPr>
          <p:cNvPr id="5" name="Slide Number Placeholder 4">
            <a:extLst>
              <a:ext uri="{FF2B5EF4-FFF2-40B4-BE49-F238E27FC236}">
                <a16:creationId xmlns:a16="http://schemas.microsoft.com/office/drawing/2014/main" id="{00901B25-16D1-3E4A-B091-A54168545437}"/>
              </a:ext>
            </a:extLst>
          </p:cNvPr>
          <p:cNvSpPr>
            <a:spLocks noGrp="1"/>
          </p:cNvSpPr>
          <p:nvPr>
            <p:ph type="sldNum" sz="quarter" idx="12"/>
          </p:nvPr>
        </p:nvSpPr>
        <p:spPr/>
        <p:txBody>
          <a:bodyPr/>
          <a:lstStyle/>
          <a:p>
            <a:fld id="{50F209D7-C180-5B4A-A7C2-AD533727DAA3}" type="slidenum">
              <a:rPr lang="en-US" smtClean="0"/>
              <a:t>6</a:t>
            </a:fld>
            <a:endParaRPr lang="en-US"/>
          </a:p>
        </p:txBody>
      </p:sp>
      <p:sp>
        <p:nvSpPr>
          <p:cNvPr id="8" name="Content Placeholder 2">
            <a:extLst>
              <a:ext uri="{FF2B5EF4-FFF2-40B4-BE49-F238E27FC236}">
                <a16:creationId xmlns:a16="http://schemas.microsoft.com/office/drawing/2014/main" id="{0B17D4E5-83C6-584A-916B-8013BE5C3AE7}"/>
              </a:ext>
            </a:extLst>
          </p:cNvPr>
          <p:cNvSpPr txBox="1">
            <a:spLocks/>
          </p:cNvSpPr>
          <p:nvPr/>
        </p:nvSpPr>
        <p:spPr>
          <a:xfrm>
            <a:off x="431999" y="2420260"/>
            <a:ext cx="2340000" cy="2566379"/>
          </a:xfrm>
          <a:prstGeom prst="rect">
            <a:avLst/>
          </a:prstGeom>
          <a:solidFill>
            <a:schemeClr val="accent3"/>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gn="justLow" rtl="1">
              <a:lnSpc>
                <a:spcPts val="2600"/>
              </a:lnSpc>
            </a:pPr>
            <a:r>
              <a:rPr lang="en-GB" b="1" dirty="0">
                <a:solidFill>
                  <a:schemeClr val="bg1"/>
                </a:solidFill>
              </a:rPr>
              <a:t>‘</a:t>
            </a:r>
            <a:r>
              <a:rPr lang="ar-EG" b="1" dirty="0">
                <a:solidFill>
                  <a:schemeClr val="bg1"/>
                </a:solidFill>
              </a:rPr>
              <a:t>القوة فوق</a:t>
            </a:r>
            <a:r>
              <a:rPr lang="en-GB" b="1" dirty="0">
                <a:solidFill>
                  <a:schemeClr val="bg1"/>
                </a:solidFill>
              </a:rPr>
              <a:t>’</a:t>
            </a:r>
            <a:endParaRPr lang="ar-EG" b="1" dirty="0">
              <a:solidFill>
                <a:schemeClr val="bg1"/>
              </a:solidFill>
            </a:endParaRPr>
          </a:p>
          <a:p>
            <a:pPr marL="119112" lvl="3" algn="justLow" rtl="1">
              <a:lnSpc>
                <a:spcPts val="2600"/>
              </a:lnSpc>
            </a:pPr>
            <a:r>
              <a:rPr lang="ar-EG" dirty="0">
                <a:solidFill>
                  <a:schemeClr val="bg1"/>
                </a:solidFill>
              </a:rPr>
              <a:t>الأشخاص المؤثرين والجوانب الرئيسية في حياتهم</a:t>
            </a:r>
            <a:endParaRPr lang="en-GB" dirty="0">
              <a:solidFill>
                <a:schemeClr val="bg1"/>
              </a:solidFill>
            </a:endParaRPr>
          </a:p>
        </p:txBody>
      </p:sp>
      <p:sp>
        <p:nvSpPr>
          <p:cNvPr id="9" name="Content Placeholder 2">
            <a:extLst>
              <a:ext uri="{FF2B5EF4-FFF2-40B4-BE49-F238E27FC236}">
                <a16:creationId xmlns:a16="http://schemas.microsoft.com/office/drawing/2014/main" id="{43EACD10-652D-3B4F-B525-BC6E32C7F5C1}"/>
              </a:ext>
            </a:extLst>
          </p:cNvPr>
          <p:cNvSpPr txBox="1">
            <a:spLocks/>
          </p:cNvSpPr>
          <p:nvPr/>
        </p:nvSpPr>
        <p:spPr>
          <a:xfrm>
            <a:off x="2940443" y="2420261"/>
            <a:ext cx="2340000" cy="2566378"/>
          </a:xfrm>
          <a:prstGeom prst="rect">
            <a:avLst/>
          </a:prstGeom>
          <a:solidFill>
            <a:schemeClr val="accent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gn="justLow" rtl="1">
              <a:lnSpc>
                <a:spcPts val="2600"/>
              </a:lnSpc>
            </a:pPr>
            <a:r>
              <a:rPr lang="en-GB" b="1" dirty="0">
                <a:solidFill>
                  <a:schemeClr val="bg1"/>
                </a:solidFill>
              </a:rPr>
              <a:t>‘</a:t>
            </a:r>
            <a:r>
              <a:rPr lang="ar-EG" dirty="0">
                <a:solidFill>
                  <a:schemeClr val="bg1"/>
                </a:solidFill>
              </a:rPr>
              <a:t>القوة إلى</a:t>
            </a:r>
            <a:r>
              <a:rPr lang="en-GB" b="1" dirty="0">
                <a:solidFill>
                  <a:schemeClr val="bg1"/>
                </a:solidFill>
              </a:rPr>
              <a:t>’</a:t>
            </a:r>
            <a:endParaRPr lang="ar-EG" b="1" dirty="0">
              <a:solidFill>
                <a:schemeClr val="bg1"/>
              </a:solidFill>
            </a:endParaRPr>
          </a:p>
          <a:p>
            <a:pPr marL="119112" lvl="3" algn="justLow" rtl="1">
              <a:lnSpc>
                <a:spcPts val="2600"/>
              </a:lnSpc>
            </a:pPr>
            <a:r>
              <a:rPr lang="ar-EG" b="1" dirty="0">
                <a:solidFill>
                  <a:schemeClr val="bg1"/>
                </a:solidFill>
              </a:rPr>
              <a:t>ل</a:t>
            </a:r>
            <a:r>
              <a:rPr lang="ar-EG" dirty="0">
                <a:solidFill>
                  <a:schemeClr val="bg1"/>
                </a:solidFill>
              </a:rPr>
              <a:t>لمطالبة بحقوقهم والاستماع إليهم</a:t>
            </a:r>
            <a:endParaRPr lang="en-GB" dirty="0">
              <a:solidFill>
                <a:schemeClr val="bg1"/>
              </a:solidFill>
            </a:endParaRPr>
          </a:p>
        </p:txBody>
      </p:sp>
      <p:sp>
        <p:nvSpPr>
          <p:cNvPr id="10" name="Content Placeholder 2">
            <a:extLst>
              <a:ext uri="{FF2B5EF4-FFF2-40B4-BE49-F238E27FC236}">
                <a16:creationId xmlns:a16="http://schemas.microsoft.com/office/drawing/2014/main" id="{AAC361B6-A024-3944-8773-E2D37650D6C3}"/>
              </a:ext>
            </a:extLst>
          </p:cNvPr>
          <p:cNvSpPr txBox="1">
            <a:spLocks/>
          </p:cNvSpPr>
          <p:nvPr/>
        </p:nvSpPr>
        <p:spPr>
          <a:xfrm>
            <a:off x="5448887" y="2420261"/>
            <a:ext cx="2340000" cy="2566378"/>
          </a:xfrm>
          <a:prstGeom prst="rect">
            <a:avLst/>
          </a:prstGeom>
          <a:solidFill>
            <a:schemeClr val="accent1"/>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gn="justLow" rtl="1">
              <a:lnSpc>
                <a:spcPts val="2600"/>
              </a:lnSpc>
            </a:pPr>
            <a:r>
              <a:rPr lang="en-GB" b="1" dirty="0">
                <a:solidFill>
                  <a:schemeClr val="bg1"/>
                </a:solidFill>
              </a:rPr>
              <a:t>‘</a:t>
            </a:r>
            <a:r>
              <a:rPr lang="ar-EG" b="1" dirty="0">
                <a:solidFill>
                  <a:schemeClr val="bg1"/>
                </a:solidFill>
              </a:rPr>
              <a:t>القوة داخل</a:t>
            </a:r>
            <a:r>
              <a:rPr lang="en-GB" b="1" dirty="0">
                <a:solidFill>
                  <a:schemeClr val="bg1"/>
                </a:solidFill>
              </a:rPr>
              <a:t>’</a:t>
            </a:r>
            <a:endParaRPr lang="ar-EG" b="1" dirty="0">
              <a:solidFill>
                <a:schemeClr val="bg1"/>
              </a:solidFill>
            </a:endParaRPr>
          </a:p>
          <a:p>
            <a:pPr marL="119112" lvl="3" algn="justLow" rtl="1">
              <a:lnSpc>
                <a:spcPts val="2600"/>
              </a:lnSpc>
            </a:pPr>
            <a:r>
              <a:rPr lang="ar-EG" dirty="0">
                <a:solidFill>
                  <a:schemeClr val="bg1"/>
                </a:solidFill>
              </a:rPr>
              <a:t>أنفسهم</a:t>
            </a:r>
            <a:endParaRPr lang="en-GB" dirty="0">
              <a:solidFill>
                <a:schemeClr val="bg1"/>
              </a:solidFill>
            </a:endParaRPr>
          </a:p>
        </p:txBody>
      </p:sp>
      <p:sp>
        <p:nvSpPr>
          <p:cNvPr id="11" name="Content Placeholder 2">
            <a:extLst>
              <a:ext uri="{FF2B5EF4-FFF2-40B4-BE49-F238E27FC236}">
                <a16:creationId xmlns:a16="http://schemas.microsoft.com/office/drawing/2014/main" id="{5A1235E7-1086-3E4D-95BE-903980C25006}"/>
              </a:ext>
            </a:extLst>
          </p:cNvPr>
          <p:cNvSpPr txBox="1">
            <a:spLocks/>
          </p:cNvSpPr>
          <p:nvPr/>
        </p:nvSpPr>
        <p:spPr>
          <a:xfrm>
            <a:off x="7957330" y="2420261"/>
            <a:ext cx="2304000" cy="2566378"/>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gn="justLow" rtl="1">
              <a:lnSpc>
                <a:spcPts val="2600"/>
              </a:lnSpc>
            </a:pPr>
            <a:r>
              <a:rPr lang="en-GB" b="1" dirty="0">
                <a:solidFill>
                  <a:schemeClr val="bg1"/>
                </a:solidFill>
              </a:rPr>
              <a:t>‘</a:t>
            </a:r>
            <a:r>
              <a:rPr lang="ar-EG" b="1" dirty="0">
                <a:solidFill>
                  <a:schemeClr val="bg1"/>
                </a:solidFill>
              </a:rPr>
              <a:t>القوة مع</a:t>
            </a:r>
            <a:r>
              <a:rPr lang="en-GB" b="1" dirty="0">
                <a:solidFill>
                  <a:schemeClr val="bg1"/>
                </a:solidFill>
              </a:rPr>
              <a:t>’</a:t>
            </a:r>
            <a:endParaRPr lang="ar-EG" b="1" dirty="0">
              <a:solidFill>
                <a:schemeClr val="bg1"/>
              </a:solidFill>
            </a:endParaRPr>
          </a:p>
          <a:p>
            <a:pPr marL="119112" lvl="3" algn="justLow" rtl="1">
              <a:lnSpc>
                <a:spcPts val="2600"/>
              </a:lnSpc>
            </a:pPr>
            <a:r>
              <a:rPr lang="ar-EG" dirty="0">
                <a:solidFill>
                  <a:schemeClr val="bg1"/>
                </a:solidFill>
              </a:rPr>
              <a:t>الآخرين للضغط من أجل حقوقهم</a:t>
            </a:r>
          </a:p>
        </p:txBody>
      </p:sp>
      <p:sp>
        <p:nvSpPr>
          <p:cNvPr id="13" name="Footer Placeholder 2">
            <a:extLst>
              <a:ext uri="{FF2B5EF4-FFF2-40B4-BE49-F238E27FC236}">
                <a16:creationId xmlns:a16="http://schemas.microsoft.com/office/drawing/2014/main" id="{D8F1959A-4866-914F-AFA1-FAAD2F168DF4}"/>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123725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CDDC62-B2A9-D74A-BF04-DFB81725C29B}"/>
              </a:ext>
            </a:extLst>
          </p:cNvPr>
          <p:cNvSpPr>
            <a:spLocks noGrp="1"/>
          </p:cNvSpPr>
          <p:nvPr>
            <p:ph type="title"/>
          </p:nvPr>
        </p:nvSpPr>
        <p:spPr>
          <a:solidFill>
            <a:schemeClr val="accent2"/>
          </a:solidFill>
        </p:spPr>
        <p:txBody>
          <a:bodyPr/>
          <a:lstStyle/>
          <a:p>
            <a:pPr marL="11112" lvl="3" algn="r" defTabSz="801929" rtl="1">
              <a:lnSpc>
                <a:spcPts val="5200"/>
              </a:lnSpc>
              <a:spcBef>
                <a:spcPct val="0"/>
              </a:spcBef>
            </a:pPr>
            <a:r>
              <a:rPr lang="ar-EG" sz="4000" b="1" kern="1200" dirty="0">
                <a:solidFill>
                  <a:schemeClr val="bg1"/>
                </a:solidFill>
                <a:latin typeface="+mn-lt"/>
                <a:ea typeface="+mj-ea"/>
                <a:cs typeface="+mj-cs"/>
              </a:rPr>
              <a:t>العوامل السياقية الحرجة</a:t>
            </a:r>
          </a:p>
        </p:txBody>
      </p:sp>
      <p:sp>
        <p:nvSpPr>
          <p:cNvPr id="5" name="Slide Number Placeholder 4">
            <a:extLst>
              <a:ext uri="{FF2B5EF4-FFF2-40B4-BE49-F238E27FC236}">
                <a16:creationId xmlns:a16="http://schemas.microsoft.com/office/drawing/2014/main" id="{B665274F-1C9B-7C4A-8D25-EC626BE29635}"/>
              </a:ext>
            </a:extLst>
          </p:cNvPr>
          <p:cNvSpPr>
            <a:spLocks noGrp="1"/>
          </p:cNvSpPr>
          <p:nvPr>
            <p:ph type="sldNum" sz="quarter" idx="12"/>
          </p:nvPr>
        </p:nvSpPr>
        <p:spPr/>
        <p:txBody>
          <a:bodyPr/>
          <a:lstStyle/>
          <a:p>
            <a:fld id="{50F209D7-C180-5B4A-A7C2-AD533727DAA3}" type="slidenum">
              <a:rPr lang="en-US" smtClean="0"/>
              <a:t>7</a:t>
            </a:fld>
            <a:endParaRPr lang="en-US"/>
          </a:p>
        </p:txBody>
      </p:sp>
      <p:sp>
        <p:nvSpPr>
          <p:cNvPr id="7" name="Footer Placeholder 2">
            <a:extLst>
              <a:ext uri="{FF2B5EF4-FFF2-40B4-BE49-F238E27FC236}">
                <a16:creationId xmlns:a16="http://schemas.microsoft.com/office/drawing/2014/main" id="{C2FB59E0-7B1E-4D4D-8FA7-3E97F28F58B8}"/>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95107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تدريب المجموعة</a:t>
            </a:r>
            <a:endParaRPr lang="en-GB"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3188677" y="1800000"/>
            <a:ext cx="7071136" cy="4796544"/>
          </a:xfrm>
        </p:spPr>
        <p:txBody>
          <a:bodyPr/>
          <a:lstStyle/>
          <a:p>
            <a:pPr lvl="3" algn="justLow" rtl="1"/>
            <a:r>
              <a:rPr lang="ar-EG" dirty="0"/>
              <a:t>ما الذي قد يجعل أصحاب المصلحة (كبار السن أو منظمات المجتمع المدني أو الحكومة) غير راغبين في الانخراط في الأنشطة التي تعزز تعبير كبار السن عن رأيهم؟</a:t>
            </a:r>
          </a:p>
          <a:p>
            <a:pPr lvl="3" algn="r" rtl="1"/>
            <a:r>
              <a:rPr lang="ar-EG" dirty="0"/>
              <a:t>كيف يمكن معالجة هذه؟</a:t>
            </a:r>
            <a:endParaRPr lang="en-US"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8</a:t>
            </a:fld>
            <a:endParaRPr lang="en-US"/>
          </a:p>
        </p:txBody>
      </p:sp>
      <p:pic>
        <p:nvPicPr>
          <p:cNvPr id="6" name="Picture 5" descr="Icon&#10;&#10;Description automatically generated">
            <a:extLst>
              <a:ext uri="{FF2B5EF4-FFF2-40B4-BE49-F238E27FC236}">
                <a16:creationId xmlns:a16="http://schemas.microsoft.com/office/drawing/2014/main" id="{D7B5A18F-824E-9844-865F-A25FAECEA6AA}"/>
              </a:ext>
            </a:extLst>
          </p:cNvPr>
          <p:cNvPicPr>
            <a:picLocks noChangeAspect="1"/>
          </p:cNvPicPr>
          <p:nvPr/>
        </p:nvPicPr>
        <p:blipFill>
          <a:blip r:embed="rId2"/>
          <a:stretch>
            <a:fillRect/>
          </a:stretch>
        </p:blipFill>
        <p:spPr>
          <a:xfrm>
            <a:off x="720000" y="3544939"/>
            <a:ext cx="2835796" cy="2959092"/>
          </a:xfrm>
          <a:prstGeom prst="rect">
            <a:avLst/>
          </a:prstGeom>
        </p:spPr>
      </p:pic>
      <p:sp>
        <p:nvSpPr>
          <p:cNvPr id="8" name="Footer Placeholder 2">
            <a:extLst>
              <a:ext uri="{FF2B5EF4-FFF2-40B4-BE49-F238E27FC236}">
                <a16:creationId xmlns:a16="http://schemas.microsoft.com/office/drawing/2014/main" id="{D516AE72-5E72-204E-BA7B-5B58E41A1501}"/>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95672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7BC69E-E04F-5F42-AF65-A07A89D18D72}"/>
              </a:ext>
            </a:extLst>
          </p:cNvPr>
          <p:cNvSpPr>
            <a:spLocks noGrp="1"/>
          </p:cNvSpPr>
          <p:nvPr>
            <p:ph type="title"/>
          </p:nvPr>
        </p:nvSpPr>
        <p:spPr/>
        <p:txBody>
          <a:bodyPr/>
          <a:lstStyle/>
          <a:p>
            <a:pPr algn="r" rtl="1"/>
            <a:r>
              <a:rPr lang="ar-EG" dirty="0"/>
              <a:t>مشارك</a:t>
            </a:r>
            <a:endParaRPr lang="en-US" dirty="0"/>
          </a:p>
        </p:txBody>
      </p:sp>
      <p:sp>
        <p:nvSpPr>
          <p:cNvPr id="7" name="Content Placeholder 6">
            <a:extLst>
              <a:ext uri="{FF2B5EF4-FFF2-40B4-BE49-F238E27FC236}">
                <a16:creationId xmlns:a16="http://schemas.microsoft.com/office/drawing/2014/main" id="{27F9746B-16CC-E543-87DD-13B26CBAF144}"/>
              </a:ext>
            </a:extLst>
          </p:cNvPr>
          <p:cNvSpPr>
            <a:spLocks noGrp="1"/>
          </p:cNvSpPr>
          <p:nvPr>
            <p:ph idx="1"/>
          </p:nvPr>
        </p:nvSpPr>
        <p:spPr>
          <a:xfrm>
            <a:off x="2084665" y="1800546"/>
            <a:ext cx="8175148" cy="4796544"/>
          </a:xfrm>
        </p:spPr>
        <p:txBody>
          <a:bodyPr/>
          <a:lstStyle/>
          <a:p>
            <a:pPr lvl="3" algn="justLow" rtl="1"/>
            <a:r>
              <a:rPr lang="ar-EG" b="1" i="1" dirty="0">
                <a:solidFill>
                  <a:schemeClr val="accent1"/>
                </a:solidFill>
              </a:rPr>
              <a:t>"أنا قادر ومتحفز للمشاركة في الأنشطة التي تعزز تعبيري عن رأيي وحقوقي بغض النظر عن هويتي أو خصائصي الفردية أو الجماعية أو البيئة التي أعيش فيها".</a:t>
            </a:r>
          </a:p>
          <a:p>
            <a:pPr marL="354012" lvl="3" indent="-342900" algn="r" rtl="1">
              <a:buFont typeface="Arial" panose="020B0604020202020204" pitchFamily="34" charset="0"/>
              <a:buChar char="•"/>
            </a:pPr>
            <a:r>
              <a:rPr lang="ar-EG" dirty="0"/>
              <a:t>توعية كبار السن حول نشاط التعبير عن الرأي والحقوق</a:t>
            </a:r>
          </a:p>
          <a:p>
            <a:pPr marL="354012" lvl="3" indent="-342900" algn="r" rtl="1">
              <a:buFont typeface="Arial" panose="020B0604020202020204" pitchFamily="34" charset="0"/>
              <a:buChar char="•"/>
            </a:pPr>
            <a:r>
              <a:rPr lang="ar-EG" dirty="0"/>
              <a:t>تحفيزهم على المشاركة</a:t>
            </a:r>
            <a:endParaRPr lang="en-US" dirty="0"/>
          </a:p>
        </p:txBody>
      </p:sp>
      <p:sp>
        <p:nvSpPr>
          <p:cNvPr id="4" name="Slide Number Placeholder 3">
            <a:extLst>
              <a:ext uri="{FF2B5EF4-FFF2-40B4-BE49-F238E27FC236}">
                <a16:creationId xmlns:a16="http://schemas.microsoft.com/office/drawing/2014/main" id="{BE51BE09-0CCE-704B-8A19-C8764825D9E0}"/>
              </a:ext>
            </a:extLst>
          </p:cNvPr>
          <p:cNvSpPr>
            <a:spLocks noGrp="1"/>
          </p:cNvSpPr>
          <p:nvPr>
            <p:ph type="sldNum" sz="quarter" idx="12"/>
          </p:nvPr>
        </p:nvSpPr>
        <p:spPr/>
        <p:txBody>
          <a:bodyPr/>
          <a:lstStyle/>
          <a:p>
            <a:fld id="{50F209D7-C180-5B4A-A7C2-AD533727DAA3}" type="slidenum">
              <a:rPr lang="en-US" smtClean="0"/>
              <a:t>9</a:t>
            </a:fld>
            <a:endParaRPr lang="en-US"/>
          </a:p>
        </p:txBody>
      </p:sp>
      <p:sp>
        <p:nvSpPr>
          <p:cNvPr id="6" name="Footer Placeholder 2">
            <a:extLst>
              <a:ext uri="{FF2B5EF4-FFF2-40B4-BE49-F238E27FC236}">
                <a16:creationId xmlns:a16="http://schemas.microsoft.com/office/drawing/2014/main" id="{10CFC75A-ABCF-8743-BDBF-1DF87D3E266C}"/>
              </a:ext>
            </a:extLst>
          </p:cNvPr>
          <p:cNvSpPr>
            <a:spLocks noGrp="1"/>
          </p:cNvSpPr>
          <p:nvPr>
            <p:ph type="ftr" sz="quarter" idx="11"/>
          </p:nvPr>
        </p:nvSpPr>
        <p:spPr>
          <a:xfrm>
            <a:off x="5571173" y="431999"/>
            <a:ext cx="4688640" cy="504013"/>
          </a:xfrm>
        </p:spPr>
        <p:txBody>
          <a:bodyPr/>
          <a:lstStyle/>
          <a:p>
            <a:pPr>
              <a:spcAft>
                <a:spcPts val="600"/>
              </a:spcAft>
            </a:pPr>
            <a:r>
              <a:rPr lang="ar-EG" dirty="0">
                <a:solidFill>
                  <a:schemeClr val="tx2"/>
                </a:solidFill>
              </a:rPr>
              <a:t>تدريب على التعبير عن الرأي</a:t>
            </a:r>
            <a:r>
              <a:rPr lang="en-US" dirty="0">
                <a:solidFill>
                  <a:schemeClr val="tx2"/>
                </a:solidFill>
              </a:rPr>
              <a:t> </a:t>
            </a:r>
            <a:endParaRPr lang="ar-SA" dirty="0">
              <a:solidFill>
                <a:schemeClr val="tx2"/>
              </a:solidFill>
            </a:endParaRPr>
          </a:p>
          <a:p>
            <a:r>
              <a:rPr lang="ar-EG" dirty="0">
                <a:solidFill>
                  <a:schemeClr val="accent3"/>
                </a:solidFill>
              </a:rPr>
              <a:t>الوحدة 3: إطار عمل صوت وأساليب المساءلة</a:t>
            </a:r>
            <a:endParaRPr lang="en-GB" dirty="0">
              <a:solidFill>
                <a:schemeClr val="accent3"/>
              </a:solidFill>
            </a:endParaRPr>
          </a:p>
          <a:p>
            <a:endParaRPr lang="en-GB" dirty="0">
              <a:solidFill>
                <a:schemeClr val="accent3"/>
              </a:solidFill>
            </a:endParaRPr>
          </a:p>
        </p:txBody>
      </p:sp>
    </p:spTree>
    <p:extLst>
      <p:ext uri="{BB962C8B-B14F-4D97-AF65-F5344CB8AC3E}">
        <p14:creationId xmlns:p14="http://schemas.microsoft.com/office/powerpoint/2010/main" val="3437969940"/>
      </p:ext>
    </p:extLst>
  </p:cSld>
  <p:clrMapOvr>
    <a:masterClrMapping/>
  </p:clrMapOvr>
</p:sld>
</file>

<file path=ppt/theme/theme1.xml><?xml version="1.0" encoding="utf-8"?>
<a:theme xmlns:a="http://schemas.openxmlformats.org/drawingml/2006/main" name="Office Theme">
  <a:themeElements>
    <a:clrScheme name="HelpAge colour 2021">
      <a:dk1>
        <a:srgbClr val="000000"/>
      </a:dk1>
      <a:lt1>
        <a:srgbClr val="FFFFFF"/>
      </a:lt1>
      <a:dk2>
        <a:srgbClr val="918470"/>
      </a:dk2>
      <a:lt2>
        <a:srgbClr val="F5F6F5"/>
      </a:lt2>
      <a:accent1>
        <a:srgbClr val="F0561E"/>
      </a:accent1>
      <a:accent2>
        <a:srgbClr val="B91015"/>
      </a:accent2>
      <a:accent3>
        <a:srgbClr val="EB134F"/>
      </a:accent3>
      <a:accent4>
        <a:srgbClr val="92846F"/>
      </a:accent4>
      <a:accent5>
        <a:srgbClr val="A152CA"/>
      </a:accent5>
      <a:accent6>
        <a:srgbClr val="70AD47"/>
      </a:accent6>
      <a:hlink>
        <a:srgbClr val="F15520"/>
      </a:hlink>
      <a:folHlink>
        <a:srgbClr val="92846F"/>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E9AC303336F04C920712D31A504716" ma:contentTypeVersion="4" ma:contentTypeDescription="Create a new document." ma:contentTypeScope="" ma:versionID="d3bab75f01ed0a735e26f2d069717015">
  <xsd:schema xmlns:xsd="http://www.w3.org/2001/XMLSchema" xmlns:xs="http://www.w3.org/2001/XMLSchema" xmlns:p="http://schemas.microsoft.com/office/2006/metadata/properties" xmlns:ns2="284aa22e-e88f-49ff-a954-1e1976014209" targetNamespace="http://schemas.microsoft.com/office/2006/metadata/properties" ma:root="true" ma:fieldsID="9bc27163ee7a72f8dcb05d24545f4889" ns2:_="">
    <xsd:import namespace="284aa22e-e88f-49ff-a954-1e19760142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aa22e-e88f-49ff-a954-1e19760142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831132-4633-4961-92A3-400CACF86E90}"/>
</file>

<file path=customXml/itemProps2.xml><?xml version="1.0" encoding="utf-8"?>
<ds:datastoreItem xmlns:ds="http://schemas.openxmlformats.org/officeDocument/2006/customXml" ds:itemID="{07BB1A5F-B047-4B40-8074-BCFC6C4F27F2}"/>
</file>

<file path=customXml/itemProps3.xml><?xml version="1.0" encoding="utf-8"?>
<ds:datastoreItem xmlns:ds="http://schemas.openxmlformats.org/officeDocument/2006/customXml" ds:itemID="{4F071307-49E3-47E2-9D8F-E3C4C05032A5}"/>
</file>

<file path=docProps/app.xml><?xml version="1.0" encoding="utf-8"?>
<Properties xmlns="http://schemas.openxmlformats.org/officeDocument/2006/extended-properties" xmlns:vt="http://schemas.openxmlformats.org/officeDocument/2006/docPropsVTypes">
  <TotalTime>3671</TotalTime>
  <Words>2629</Words>
  <Application>Microsoft Macintosh PowerPoint</Application>
  <PresentationFormat>Custom</PresentationFormat>
  <Paragraphs>409</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Sakkal Majalla</vt:lpstr>
      <vt:lpstr>Simplified Arabic</vt:lpstr>
      <vt:lpstr>Tahoma</vt:lpstr>
      <vt:lpstr>Verdana</vt:lpstr>
      <vt:lpstr>Office Theme</vt:lpstr>
      <vt:lpstr>تدريب على التعبير عن الرأي  الوحدة 3: إطار التعبير عن الرأي وأساليب المساءلة</vt:lpstr>
      <vt:lpstr>الوحدة 3: تفريغ مجالات إطار التعبير عن الرأي</vt:lpstr>
      <vt:lpstr>الوحدة 3: الموجز</vt:lpstr>
      <vt:lpstr>مقدمة إلى الوحدة 3</vt:lpstr>
      <vt:lpstr>إطار التعبير عن الرأي</vt:lpstr>
      <vt:lpstr>4- إطار القوة</vt:lpstr>
      <vt:lpstr>العوامل السياقية الحرجة</vt:lpstr>
      <vt:lpstr>تدريب المجموعة</vt:lpstr>
      <vt:lpstr>مشارك</vt:lpstr>
      <vt:lpstr>مناقشة المجموعة</vt:lpstr>
      <vt:lpstr>واع ومتمكن</vt:lpstr>
      <vt:lpstr>إمكانية الوصول إلى المعلومات</vt:lpstr>
      <vt:lpstr>مناقشة المجموعة</vt:lpstr>
      <vt:lpstr>مشترك ومتحد</vt:lpstr>
      <vt:lpstr>PowerPoint Presentation</vt:lpstr>
      <vt:lpstr>القضايا الرئيسية بشأن المساحات</vt:lpstr>
      <vt:lpstr>PowerPoint Presentation</vt:lpstr>
      <vt:lpstr>منتشر</vt:lpstr>
      <vt:lpstr>مناقشة المجموعة</vt:lpstr>
      <vt:lpstr>مسموع</vt:lpstr>
      <vt:lpstr>مبادئ المساءلة</vt:lpstr>
      <vt:lpstr>الجوانب الرئيسية للمساءلة</vt:lpstr>
      <vt:lpstr>ما هي المساءلة الاجتماعية؟</vt:lpstr>
      <vt:lpstr>رصد كبار السن من المواطنين</vt:lpstr>
      <vt:lpstr>دورة رصد المواطن الأكبر سنـاً</vt:lpstr>
      <vt:lpstr>بطاقة تقييم المجتمع</vt:lpstr>
      <vt:lpstr>ما هي بطاقة تقييم المجتمع؟</vt:lpstr>
      <vt:lpstr>مزايا بطاقة تقييم المجتمع</vt:lpstr>
      <vt:lpstr>تحديات بطاقة تقييم المجتمع</vt:lpstr>
      <vt:lpstr>نصائح لتسهيل بطاقة تقييم المجتمع</vt:lpstr>
      <vt:lpstr>الفحص الاجتماعي</vt:lpstr>
      <vt:lpstr>الفحص الاجتماعي</vt:lpstr>
      <vt:lpstr>خطوات أساسية</vt:lpstr>
      <vt:lpstr>نتائج الفحص الاجتماعي</vt:lpstr>
      <vt:lpstr>تحديات الفحص الاجتماعي</vt:lpstr>
      <vt:lpstr>إنها أموالنا. أين تذهب؟</vt:lpstr>
      <vt:lpstr>مناقشة عامة</vt:lpstr>
      <vt:lpstr>عمل الموازنة</vt:lpstr>
      <vt:lpstr>ما هي الموازنة؟</vt:lpstr>
      <vt:lpstr>لماذا الميزانيات مهمة؟</vt:lpstr>
      <vt:lpstr>مناقشة المجموعة</vt:lpstr>
      <vt:lpstr>تحليل الموازنة</vt:lpstr>
      <vt:lpstr>دورة الموازنة</vt:lpstr>
      <vt:lpstr>التأثير في مختلف مراحل دورة الموازنة</vt:lpstr>
      <vt:lpstr>أموال حقيقية، قوة واقعية: الموازنة التشاركية</vt:lpstr>
      <vt:lpstr>مناقشة المجموعة</vt:lpstr>
      <vt:lpstr>التفكير في أساليب المساءلة الاجتماعية</vt:lpstr>
      <vt:lpstr>ما الذي يمكن أن نفعله أكثر من ذلك؟</vt:lpstr>
      <vt:lpstr>عوامل التمكين والحواجز أمام التعبير عن الرأي</vt:lpstr>
      <vt:lpstr>عوامل التمكين </vt:lpstr>
      <vt:lpstr>استيعاب كيفية الاندماج مع ممثلي الحكومة </vt:lpstr>
      <vt:lpstr>مناقشة المجموعة</vt:lpstr>
      <vt:lpstr>نصائح حول كيفية الاندماج مع ممثلي الحكومة </vt:lpstr>
      <vt:lpstr>المخاطر الرئيسية</vt:lpstr>
      <vt:lpstr>التغلب على الحواجز وتخفيف المخاطر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Frech</dc:creator>
  <cp:lastModifiedBy>Hanood Smr</cp:lastModifiedBy>
  <cp:revision>705</cp:revision>
  <dcterms:created xsi:type="dcterms:W3CDTF">2021-03-16T10:12:50Z</dcterms:created>
  <dcterms:modified xsi:type="dcterms:W3CDTF">2022-04-14T17:07:08Z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0x0101009EE9AC303336F04C920712D31A504716</vt:lpwstr>
  </property>
</Properties>
</file>