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89"/>
    <p:restoredTop sz="94694"/>
  </p:normalViewPr>
  <p:slideViewPr>
    <p:cSldViewPr snapToGrid="0" snapToObjects="1">
      <p:cViewPr>
        <p:scale>
          <a:sx n="104" d="100"/>
          <a:sy n="104" d="100"/>
        </p:scale>
        <p:origin x="592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8A94F-0D29-3D45-A36D-4FCF85C67C85}" type="datetimeFigureOut">
              <a:rPr lang="en-US" smtClean="0"/>
              <a:t>4/13/22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772C-0790-2C42-9F74-AF586204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6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481-03E7-E34C-83E4-BBE070749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906" y="1440000"/>
            <a:ext cx="4914094" cy="2631887"/>
          </a:xfrm>
        </p:spPr>
        <p:txBody>
          <a:bodyPr anchor="t" anchorCtr="0"/>
          <a:lstStyle>
            <a:lvl1pPr algn="l" rtl="1">
              <a:lnSpc>
                <a:spcPts val="4000"/>
              </a:lnSpc>
              <a:defRPr sz="3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B8C22-BD91-4949-953A-AE80FCD0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BEA2E8-97D0-144F-AA4A-300690A65976}"/>
              </a:ext>
            </a:extLst>
          </p:cNvPr>
          <p:cNvSpPr/>
          <p:nvPr userDrawn="1"/>
        </p:nvSpPr>
        <p:spPr>
          <a:xfrm>
            <a:off x="9025247" y="7006699"/>
            <a:ext cx="1277172" cy="296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elpAge-logo-RGB.png">
            <a:extLst>
              <a:ext uri="{FF2B5EF4-FFF2-40B4-BE49-F238E27FC236}">
                <a16:creationId xmlns:a16="http://schemas.microsoft.com/office/drawing/2014/main" id="{1C8CB277-675F-ED4D-93B0-400851FFE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336" y="6033255"/>
            <a:ext cx="1840208" cy="102372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B26710E-4E03-434D-B39C-83935480D36F}"/>
              </a:ext>
            </a:extLst>
          </p:cNvPr>
          <p:cNvSpPr txBox="1">
            <a:spLocks/>
          </p:cNvSpPr>
          <p:nvPr userDrawn="1"/>
        </p:nvSpPr>
        <p:spPr>
          <a:xfrm>
            <a:off x="5537734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157392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481-03E7-E34C-83E4-BBE070749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230" y="4571881"/>
            <a:ext cx="9828189" cy="1183554"/>
          </a:xfrm>
        </p:spPr>
        <p:txBody>
          <a:bodyPr anchor="t" anchorCtr="0"/>
          <a:lstStyle>
            <a:lvl1pPr algn="l">
              <a:lnSpc>
                <a:spcPts val="4000"/>
              </a:lnSpc>
              <a:defRPr sz="3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BEA2E8-97D0-144F-AA4A-300690A65976}"/>
              </a:ext>
            </a:extLst>
          </p:cNvPr>
          <p:cNvSpPr/>
          <p:nvPr userDrawn="1"/>
        </p:nvSpPr>
        <p:spPr>
          <a:xfrm>
            <a:off x="9025247" y="7006699"/>
            <a:ext cx="1277172" cy="296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0AB0E3-C280-0441-9D00-FBE573F7CF23}"/>
              </a:ext>
            </a:extLst>
          </p:cNvPr>
          <p:cNvSpPr/>
          <p:nvPr userDrawn="1"/>
        </p:nvSpPr>
        <p:spPr>
          <a:xfrm>
            <a:off x="9927771" y="261257"/>
            <a:ext cx="506186" cy="506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elpAge-logo-RGB.png">
            <a:extLst>
              <a:ext uri="{FF2B5EF4-FFF2-40B4-BE49-F238E27FC236}">
                <a16:creationId xmlns:a16="http://schemas.microsoft.com/office/drawing/2014/main" id="{05D93E84-BC10-7847-B3BC-240C8E24F7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336" y="6033255"/>
            <a:ext cx="1840208" cy="1023722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4C20B7-F6AA-A343-B491-8F12CD253630}"/>
              </a:ext>
            </a:extLst>
          </p:cNvPr>
          <p:cNvSpPr txBox="1">
            <a:spLocks/>
          </p:cNvSpPr>
          <p:nvPr userDrawn="1"/>
        </p:nvSpPr>
        <p:spPr>
          <a:xfrm>
            <a:off x="5537734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87960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7835A-0020-EF40-9C89-BF2D7A1B2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070" y="1115036"/>
            <a:ext cx="8450743" cy="699637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76362-79CA-BE44-89E7-F11A4472A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070" y="1800000"/>
            <a:ext cx="8450743" cy="4796544"/>
          </a:xfrm>
        </p:spPr>
        <p:txBody>
          <a:bodyPr>
            <a:noAutofit/>
          </a:bodyPr>
          <a:lstStyle>
            <a:lvl4pPr>
              <a:lnSpc>
                <a:spcPct val="120000"/>
              </a:lnSpc>
              <a:defRPr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– 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6DF67-DB70-594F-B648-E111B8A39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410C0-9954-A44E-8C8B-AE28287F9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8A3596-D1A1-C249-B6C3-C8BC59218CF5}"/>
              </a:ext>
            </a:extLst>
          </p:cNvPr>
          <p:cNvSpPr txBox="1">
            <a:spLocks/>
          </p:cNvSpPr>
          <p:nvPr userDrawn="1"/>
        </p:nvSpPr>
        <p:spPr>
          <a:xfrm>
            <a:off x="5537734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126622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110CE-1B14-9F47-B391-2EB27377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6D312-968E-F44D-A219-726EE9A15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800000"/>
            <a:ext cx="4847083" cy="479654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258EA-FAFC-0D49-B4A2-FD9F8E4C4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2730" y="1800000"/>
            <a:ext cx="4847083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6BF19-927A-6D49-96E8-39D01C6D8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5BA88-FF44-0246-A67E-5DD6220E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B97135A-03E6-2042-A2AE-E2F959E35499}"/>
              </a:ext>
            </a:extLst>
          </p:cNvPr>
          <p:cNvSpPr txBox="1">
            <a:spLocks/>
          </p:cNvSpPr>
          <p:nvPr userDrawn="1"/>
        </p:nvSpPr>
        <p:spPr>
          <a:xfrm>
            <a:off x="5537734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59541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9BAE8-9F44-D141-901F-FC49B4E3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727" y="1800001"/>
            <a:ext cx="6132086" cy="2924400"/>
          </a:xfrm>
          <a:solidFill>
            <a:schemeClr val="accent1">
              <a:alpha val="91858"/>
            </a:schemeClr>
          </a:solidFill>
        </p:spPr>
        <p:txBody>
          <a:bodyPr lIns="360000" tIns="360000" rIns="360000" bIns="360000" anchor="t" anchorCtr="0"/>
          <a:lstStyle>
            <a:lvl1pPr algn="l">
              <a:lnSpc>
                <a:spcPts val="52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8F325-3EC2-434A-92FD-D962614D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Voice training </a:t>
            </a:r>
          </a:p>
          <a:p>
            <a:r>
              <a:rPr lang="en-GB" dirty="0"/>
              <a:t>Module 1: Introduction to Voice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66FA9-C730-DF40-8AF9-31997C9F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4DD2087-6D67-6446-B8B5-55D774009B0D}"/>
              </a:ext>
            </a:extLst>
          </p:cNvPr>
          <p:cNvSpPr txBox="1">
            <a:spLocks/>
          </p:cNvSpPr>
          <p:nvPr userDrawn="1"/>
        </p:nvSpPr>
        <p:spPr>
          <a:xfrm>
            <a:off x="432000" y="6984000"/>
            <a:ext cx="3606187" cy="320376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Reg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23286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9BAE8-9F44-D141-901F-FC49B4E3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800000"/>
            <a:ext cx="9828000" cy="5056153"/>
          </a:xfrm>
          <a:solidFill>
            <a:schemeClr val="accent1"/>
          </a:solidFill>
        </p:spPr>
        <p:txBody>
          <a:bodyPr lIns="360000" tIns="360000" rIns="360000" bIns="360000" anchor="t" anchorCtr="0"/>
          <a:lstStyle>
            <a:lvl1pPr algn="l">
              <a:lnSpc>
                <a:spcPts val="5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8F325-3EC2-434A-92FD-D962614D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66FA9-C730-DF40-8AF9-31997C9F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54B6B2D-057A-F74C-A4C0-D969E149ABEF}"/>
              </a:ext>
            </a:extLst>
          </p:cNvPr>
          <p:cNvSpPr txBox="1">
            <a:spLocks/>
          </p:cNvSpPr>
          <p:nvPr userDrawn="1"/>
        </p:nvSpPr>
        <p:spPr>
          <a:xfrm>
            <a:off x="5537734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196208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046E-880C-5B47-8866-C4C74BD9F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963AA-A790-C840-942A-5C67477DC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0F4E0-9997-0048-9306-C063A6B4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B8F3C39-FD0E-9C45-8EA4-281BAF098EC8}"/>
              </a:ext>
            </a:extLst>
          </p:cNvPr>
          <p:cNvSpPr txBox="1">
            <a:spLocks/>
          </p:cNvSpPr>
          <p:nvPr userDrawn="1"/>
        </p:nvSpPr>
        <p:spPr>
          <a:xfrm>
            <a:off x="5537734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146324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6F190D-0BA5-724D-980A-A92BF640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12DD3-DC42-A749-A702-93AA80CA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C207427-B6C1-2D40-B3BA-6CD5B119DDCF}"/>
              </a:ext>
            </a:extLst>
          </p:cNvPr>
          <p:cNvSpPr txBox="1">
            <a:spLocks/>
          </p:cNvSpPr>
          <p:nvPr userDrawn="1"/>
        </p:nvSpPr>
        <p:spPr>
          <a:xfrm>
            <a:off x="5537734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378261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CFC2DC09-AFF1-1648-A90D-41B7BF50E9D0}"/>
              </a:ext>
            </a:extLst>
          </p:cNvPr>
          <p:cNvSpPr/>
          <p:nvPr userDrawn="1"/>
        </p:nvSpPr>
        <p:spPr>
          <a:xfrm>
            <a:off x="570102" y="360000"/>
            <a:ext cx="288000" cy="28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429A1D-BB69-0448-97C8-EE05C786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7"/>
            <a:ext cx="9827813" cy="684964"/>
          </a:xfrm>
          <a:prstGeom prst="rect">
            <a:avLst/>
          </a:prstGeom>
        </p:spPr>
        <p:txBody>
          <a:bodyPr vert="horz" lIns="0" tIns="0" rIns="0" bIns="0" numCol="1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C6C2B-3C2A-7148-BF0D-9A6C234DD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800000"/>
            <a:ext cx="9829600" cy="47965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1E722-B0A3-304E-B635-290F7C835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000" y="7006699"/>
            <a:ext cx="935694" cy="402483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07EC3-1CEB-164E-9BDA-EE712DA22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1173" y="432000"/>
            <a:ext cx="4688640" cy="40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rtl="1">
              <a:lnSpc>
                <a:spcPts val="1000"/>
              </a:lnSpc>
              <a:defRPr sz="8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Voice training</a:t>
            </a:r>
          </a:p>
          <a:p>
            <a:r>
              <a:rPr lang="en-GB">
                <a:solidFill>
                  <a:schemeClr val="accent3"/>
                </a:solidFill>
              </a:rPr>
              <a:t>Module 1: Introduction to Voice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B669D-1C1D-0446-9C29-5B52E6503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9336" y="434003"/>
            <a:ext cx="288000" cy="2045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850" b="1">
                <a:solidFill>
                  <a:schemeClr val="bg1"/>
                </a:solidFill>
              </a:defRPr>
            </a:lvl1pPr>
          </a:lstStyle>
          <a:p>
            <a:fld id="{50F209D7-C180-5B4A-A7C2-AD533727DA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4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2" r:id="rId4"/>
    <p:sldLayoutId id="2147483651" r:id="rId5"/>
    <p:sldLayoutId id="2147483656" r:id="rId6"/>
    <p:sldLayoutId id="2147483654" r:id="rId7"/>
    <p:sldLayoutId id="2147483655" r:id="rId8"/>
  </p:sldLayoutIdLst>
  <p:hf hdr="0" dt="0"/>
  <p:txStyles>
    <p:titleStyle>
      <a:lvl1pPr algn="r" defTabSz="801929" rtl="1" eaLnBrk="1" latinLnBrk="0" hangingPunct="1">
        <a:lnSpc>
          <a:spcPts val="3300"/>
        </a:lnSpc>
        <a:spcBef>
          <a:spcPct val="0"/>
        </a:spcBef>
        <a:buNone/>
        <a:defRPr sz="2800" b="1" kern="1200">
          <a:solidFill>
            <a:schemeClr val="accent3"/>
          </a:solidFill>
          <a:latin typeface="+mn-lt"/>
          <a:ea typeface="+mj-ea"/>
          <a:cs typeface="+mj-cs"/>
        </a:defRPr>
      </a:lvl1pPr>
    </p:titleStyle>
    <p:bodyStyle>
      <a:lvl1pPr marL="6350" indent="0" algn="r" defTabSz="801929" rtl="1" eaLnBrk="1" latinLnBrk="0" hangingPunct="1">
        <a:lnSpc>
          <a:spcPct val="90000"/>
        </a:lnSpc>
        <a:spcBef>
          <a:spcPts val="877"/>
        </a:spcBef>
        <a:buFontTx/>
        <a:buNone/>
        <a:tabLst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11112" indent="0" algn="r" defTabSz="801929" rtl="1" eaLnBrk="1" latinLnBrk="0" hangingPunct="1">
        <a:lnSpc>
          <a:spcPct val="90000"/>
        </a:lnSpc>
        <a:spcBef>
          <a:spcPts val="439"/>
        </a:spcBef>
        <a:buFontTx/>
        <a:buNone/>
        <a:tabLst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112" indent="0" algn="r" defTabSz="801929" rtl="1" eaLnBrk="1" latinLnBrk="0" hangingPunct="1">
        <a:lnSpc>
          <a:spcPct val="90000"/>
        </a:lnSpc>
        <a:spcBef>
          <a:spcPts val="439"/>
        </a:spcBef>
        <a:buClr>
          <a:schemeClr val="accent1"/>
        </a:buClr>
        <a:buSzPct val="120000"/>
        <a:buFontTx/>
        <a:buNone/>
        <a:tabLst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1112" indent="0" algn="r" defTabSz="801929" rtl="1" eaLnBrk="1" latinLnBrk="0" hangingPunct="1">
        <a:lnSpc>
          <a:spcPct val="120000"/>
        </a:lnSpc>
        <a:spcBef>
          <a:spcPts val="1039"/>
        </a:spcBef>
        <a:buClr>
          <a:schemeClr val="accent1"/>
        </a:buClr>
        <a:buSzPct val="120000"/>
        <a:buFont typeface="Arial" panose="020B0604020202020204" pitchFamily="34" charset="0"/>
        <a:buNone/>
        <a:tabLst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1112" indent="0" algn="r" defTabSz="801929" rtl="1" eaLnBrk="1" latinLnBrk="0" hangingPunct="1">
        <a:lnSpc>
          <a:spcPct val="90000"/>
        </a:lnSpc>
        <a:spcBef>
          <a:spcPts val="439"/>
        </a:spcBef>
        <a:buClr>
          <a:schemeClr val="accent1"/>
        </a:buClr>
        <a:buSzPct val="120000"/>
        <a:buFontTx/>
        <a:buNone/>
        <a:tabLst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D499C3-F5F4-B44D-8871-40E1F2C29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714" y="1440000"/>
            <a:ext cx="4385120" cy="3377327"/>
          </a:xfrm>
        </p:spPr>
        <p:txBody>
          <a:bodyPr/>
          <a:lstStyle/>
          <a:p>
            <a:pPr algn="r"/>
            <a:r>
              <a:rPr lang="ar-EG" sz="3600" dirty="0">
                <a:solidFill>
                  <a:schemeClr val="accent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تدريب على التعبير عن الرأي</a:t>
            </a:r>
            <a:br>
              <a:rPr lang="ar-EG" sz="3600" dirty="0">
                <a:solidFill>
                  <a:schemeClr val="accent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br>
              <a:rPr lang="en-US" sz="3600" dirty="0">
                <a:solidFill>
                  <a:schemeClr val="accent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EG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الوحدة 1: مقدمة إلى التدريب على التعبير عن الرأي </a:t>
            </a:r>
            <a:endParaRPr lang="en-US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F039469-E6AD-5449-9EBF-6DE402CC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714" y="434003"/>
            <a:ext cx="288000" cy="204570"/>
          </a:xfrm>
        </p:spPr>
        <p:txBody>
          <a:bodyPr/>
          <a:lstStyle/>
          <a:p>
            <a:fld id="{50F209D7-C180-5B4A-A7C2-AD533727DAA3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E2DD49-7C1B-1F48-9974-DD93C7AFCF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4" b="184"/>
          <a:stretch/>
        </p:blipFill>
        <p:spPr>
          <a:xfrm flipH="1">
            <a:off x="5537921" y="432000"/>
            <a:ext cx="4722079" cy="6443376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E30A259-A4E1-414F-B05C-E3BE7679BAE0}"/>
              </a:ext>
            </a:extLst>
          </p:cNvPr>
          <p:cNvSpPr txBox="1">
            <a:spLocks/>
          </p:cNvSpPr>
          <p:nvPr/>
        </p:nvSpPr>
        <p:spPr>
          <a:xfrm rot="16200000">
            <a:off x="8680145" y="1927324"/>
            <a:ext cx="2972046" cy="187664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 defTabSz="914400" rtl="1" eaLnBrk="1" latinLnBrk="0" hangingPunct="1"/>
            <a:r>
              <a:rPr lang="ar-SA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مالك. </a:t>
            </a:r>
            <a:r>
              <a:rPr lang="ar-SA" sz="80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اليمكلوف</a:t>
            </a:r>
            <a:r>
              <a:rPr lang="ar-SA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ar-SA" sz="80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هيلب</a:t>
            </a:r>
            <a:r>
              <a:rPr lang="ar-SA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80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إيدج</a:t>
            </a:r>
            <a:r>
              <a:rPr lang="ar-SA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80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انتررناشونال</a:t>
            </a:r>
            <a:endParaRPr lang="en-GB" sz="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753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8E5CA-64CC-2B40-80AA-5DBDC1D5E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637" y="1115036"/>
            <a:ext cx="8450743" cy="699637"/>
          </a:xfrm>
        </p:spPr>
        <p:txBody>
          <a:bodyPr/>
          <a:lstStyle/>
          <a:p>
            <a:pPr algn="r"/>
            <a:r>
              <a:rPr lang="ar-EG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مناقشة المجموعة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3029-67A1-9A47-87FF-EFA8BCA26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222" y="1800000"/>
            <a:ext cx="5820158" cy="4796544"/>
          </a:xfrm>
        </p:spPr>
        <p:txBody>
          <a:bodyPr/>
          <a:lstStyle/>
          <a:p>
            <a:pPr lvl="3" algn="justLow" rtl="1"/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ما الذي يتبادر إلى ذهنك عندما تفكر في "التعبير عن الرأي" (فيما يتعلق بمجتمع أو فرد)؟</a:t>
            </a:r>
            <a:endParaRPr lang="en-US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CEDCD-A6DA-324C-A1F6-EFA57FD1E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72CB4EB-BEA2-6440-809E-F22A16277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36" y="3840536"/>
            <a:ext cx="3429794" cy="2604103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79208CD-9DA0-0B47-96D3-3D87C2542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8740" y="432000"/>
            <a:ext cx="4688640" cy="531132"/>
          </a:xfrm>
        </p:spPr>
        <p:txBody>
          <a:bodyPr/>
          <a:lstStyle/>
          <a:p>
            <a:pPr algn="r"/>
            <a:r>
              <a:rPr lang="ar-EG" sz="1200" dirty="0">
                <a:solidFill>
                  <a:schemeClr val="accent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تدريب على التعبير عن الرأي</a:t>
            </a:r>
          </a:p>
          <a:p>
            <a:pPr algn="r"/>
            <a:br>
              <a:rPr lang="en-GB" sz="1200" dirty="0">
                <a:solidFill>
                  <a:srgbClr val="DE114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EG" sz="1200" dirty="0">
                <a:solidFill>
                  <a:srgbClr val="DE114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الوحدة 1: مقدمة إلى التدريب على التعبير عن الرأي</a:t>
            </a:r>
            <a:endParaRPr lang="en-GB" sz="1200" dirty="0">
              <a:solidFill>
                <a:srgbClr val="DE1149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2528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A44069-AB0A-8542-9243-CD0119D7B81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r" rtl="1"/>
            <a:r>
              <a:rPr lang="ar-EG" sz="4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ارتباط التعبير عن الرأي باستراتيجية 2030</a:t>
            </a:r>
            <a:endParaRPr lang="en-US" sz="4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1D019-5757-1848-9954-CACAED77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11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6EDBDDF-1E38-5F4B-86CA-86F7E5D35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8740" y="432000"/>
            <a:ext cx="4688640" cy="531132"/>
          </a:xfrm>
        </p:spPr>
        <p:txBody>
          <a:bodyPr/>
          <a:lstStyle/>
          <a:p>
            <a:pPr algn="r"/>
            <a:r>
              <a:rPr lang="ar-EG" sz="1200" dirty="0">
                <a:solidFill>
                  <a:schemeClr val="accent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تدريب على التعبير عن الرأي</a:t>
            </a:r>
          </a:p>
          <a:p>
            <a:pPr algn="r"/>
            <a:br>
              <a:rPr lang="en-GB" sz="1200" dirty="0">
                <a:solidFill>
                  <a:srgbClr val="DE114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EG" sz="1200" dirty="0">
                <a:solidFill>
                  <a:srgbClr val="DE114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الوحدة 1: مقدمة إلى التدريب على التعبير عن الرأي</a:t>
            </a:r>
            <a:endParaRPr lang="en-GB" sz="1200" dirty="0">
              <a:solidFill>
                <a:srgbClr val="DE1149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6264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333C7-8E7C-C241-8B86-53670D426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336" y="1115037"/>
            <a:ext cx="9300044" cy="828404"/>
          </a:xfrm>
        </p:spPr>
        <p:txBody>
          <a:bodyPr/>
          <a:lstStyle/>
          <a:p>
            <a:pPr algn="justLow" rtl="1"/>
            <a:r>
              <a:rPr lang="ar-EG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كيف يتناسب هذا التدريب مع أحدث أساليب التفكير التنظيمي؟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5000E-DF37-FF48-9316-A776591A4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7740" y="1943441"/>
            <a:ext cx="8879640" cy="1365787"/>
          </a:xfrm>
        </p:spPr>
        <p:txBody>
          <a:bodyPr>
            <a:noAutofit/>
          </a:bodyPr>
          <a:lstStyle/>
          <a:p>
            <a:pPr lvl="3" algn="r" rtl="1"/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مهمة مؤسسة </a:t>
            </a:r>
            <a:r>
              <a:rPr lang="ar-EG" sz="24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هيلب</a:t>
            </a: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EG" sz="24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إيدج</a:t>
            </a: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انترناشيونال:</a:t>
            </a:r>
            <a:r>
              <a:rPr lang="en-US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مهمتنا هي تعزيز رفاهية ودمج كبار السن من النساء والرجال والحد من الفقر والتمييز في المراحل المتقدمة من العمر.</a:t>
            </a:r>
            <a:endParaRPr lang="en-US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F712E-67D2-6C42-9790-3DD3A70C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12</a:t>
            </a:fld>
            <a:endParaRPr 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5248127F-0A6E-AC41-9DDE-6E0B1A5A0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8740" y="432000"/>
            <a:ext cx="4688640" cy="531132"/>
          </a:xfrm>
        </p:spPr>
        <p:txBody>
          <a:bodyPr/>
          <a:lstStyle/>
          <a:p>
            <a:pPr algn="r"/>
            <a:r>
              <a:rPr lang="ar-EG" sz="1200" dirty="0">
                <a:solidFill>
                  <a:schemeClr val="accent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تدريب على التعبير عن الرأي</a:t>
            </a:r>
          </a:p>
          <a:p>
            <a:pPr algn="r"/>
            <a:br>
              <a:rPr lang="en-GB" sz="1200" dirty="0">
                <a:solidFill>
                  <a:srgbClr val="DE114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EG" sz="1200" dirty="0">
                <a:solidFill>
                  <a:srgbClr val="DE114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الوحدة 1: مقدمة إلى التدريب على التعبير عن الرأي</a:t>
            </a:r>
            <a:endParaRPr lang="en-GB" sz="1200" dirty="0">
              <a:solidFill>
                <a:srgbClr val="DE1149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6C0A9-CA98-964E-AAE2-8514C7544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758" y="3091635"/>
            <a:ext cx="52832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91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CE34-1C63-3C47-B4BD-5B51CBF20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67" y="1115037"/>
            <a:ext cx="9827813" cy="684964"/>
          </a:xfrm>
        </p:spPr>
        <p:txBody>
          <a:bodyPr/>
          <a:lstStyle/>
          <a:p>
            <a:pPr algn="r" rtl="1"/>
            <a:r>
              <a:rPr lang="ar-EG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الوظائف الأساسية الثلاث لمؤسسة </a:t>
            </a:r>
            <a:r>
              <a:rPr lang="ar-EG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هيلب</a:t>
            </a:r>
            <a:r>
              <a:rPr lang="ar-EG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EG" sz="32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إيدج</a:t>
            </a:r>
            <a:r>
              <a:rPr lang="ar-EG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انترناشونال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28A92-BBE1-F64B-A882-8CF512792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2025" y="2267999"/>
            <a:ext cx="3024000" cy="2566379"/>
          </a:xfrm>
          <a:solidFill>
            <a:schemeClr val="accent3"/>
          </a:solidFill>
        </p:spPr>
        <p:txBody>
          <a:bodyPr lIns="72000" tIns="144000" rIns="72000" bIns="72000"/>
          <a:lstStyle/>
          <a:p>
            <a:pPr marL="108000" lvl="3" rtl="1">
              <a:lnSpc>
                <a:spcPts val="2600"/>
              </a:lnSpc>
              <a:buSzPct val="100000"/>
            </a:pPr>
            <a:r>
              <a:rPr lang="ar-EG" sz="2400" b="1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1- مؤسسة داعمة</a:t>
            </a:r>
          </a:p>
          <a:p>
            <a:pPr marL="108000" lvl="3" algn="ctr" rtl="1">
              <a:lnSpc>
                <a:spcPts val="2600"/>
              </a:lnSpc>
              <a:buSzPct val="100000"/>
            </a:pPr>
            <a:endParaRPr lang="ar-EG" sz="2400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108000" lvl="3" algn="ctr" rtl="1">
              <a:lnSpc>
                <a:spcPts val="2600"/>
              </a:lnSpc>
              <a:buSzPct val="100000"/>
            </a:pPr>
            <a:r>
              <a:rPr lang="ar-EG" sz="2400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دعم أعضاء الشبكة</a:t>
            </a:r>
            <a:endParaRPr lang="en-US" sz="2400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108000" lvl="3" algn="ctr" rtl="1">
              <a:lnSpc>
                <a:spcPts val="2600"/>
              </a:lnSpc>
              <a:buSzPct val="100000"/>
            </a:pPr>
            <a:r>
              <a:rPr lang="ar-EG" sz="2400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(التمويل، تقاسم التعلم، الإجراءات المشتركة)</a:t>
            </a:r>
            <a:endParaRPr lang="en-US" sz="2400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52018-C532-6942-BCD9-34346AC0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93AD53-9116-5749-8BB9-B246836756E5}"/>
              </a:ext>
            </a:extLst>
          </p:cNvPr>
          <p:cNvSpPr txBox="1">
            <a:spLocks/>
          </p:cNvSpPr>
          <p:nvPr/>
        </p:nvSpPr>
        <p:spPr>
          <a:xfrm>
            <a:off x="3881775" y="2268000"/>
            <a:ext cx="3024000" cy="2566378"/>
          </a:xfrm>
          <a:prstGeom prst="rect">
            <a:avLst/>
          </a:prstGeom>
          <a:solidFill>
            <a:schemeClr val="accent2"/>
          </a:solidFill>
        </p:spPr>
        <p:txBody>
          <a:bodyPr vert="horz" lIns="72000" tIns="144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3" algn="r" rtl="1">
              <a:lnSpc>
                <a:spcPts val="2600"/>
              </a:lnSpc>
              <a:buSzPct val="100000"/>
            </a:pPr>
            <a:r>
              <a:rPr lang="ar-EG" sz="2400" b="1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2- منظمة للاجتماعات</a:t>
            </a:r>
          </a:p>
          <a:p>
            <a:pPr marL="108000" lvl="3" algn="ctr" rtl="1">
              <a:lnSpc>
                <a:spcPts val="2600"/>
              </a:lnSpc>
              <a:buSzPct val="100000"/>
            </a:pPr>
            <a:endParaRPr lang="ar-EG" sz="2400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108000" lvl="3" algn="ctr" rtl="1">
              <a:lnSpc>
                <a:spcPts val="2600"/>
              </a:lnSpc>
              <a:buSzPct val="100000"/>
            </a:pPr>
            <a:r>
              <a:rPr lang="ar-EG" sz="2400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الجمع بين أصحاب المصلحة، وتعزيز التعلم والمشاركة والتعاون</a:t>
            </a:r>
            <a:endParaRPr lang="en-US" sz="2400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5D513D-6995-2243-811C-32E02B6B8080}"/>
              </a:ext>
            </a:extLst>
          </p:cNvPr>
          <p:cNvSpPr txBox="1">
            <a:spLocks/>
          </p:cNvSpPr>
          <p:nvPr/>
        </p:nvSpPr>
        <p:spPr>
          <a:xfrm>
            <a:off x="710225" y="2276465"/>
            <a:ext cx="3024000" cy="2566378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144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3" algn="r" rtl="1">
              <a:lnSpc>
                <a:spcPts val="2600"/>
              </a:lnSpc>
              <a:buSzPct val="100000"/>
            </a:pPr>
            <a:r>
              <a:rPr lang="ar-EG" sz="2400" b="1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3- رائدة فكر</a:t>
            </a:r>
          </a:p>
          <a:p>
            <a:pPr marL="108000" lvl="3" algn="ctr" rtl="1">
              <a:lnSpc>
                <a:spcPts val="2600"/>
              </a:lnSpc>
              <a:buSzPct val="100000"/>
            </a:pPr>
            <a:endParaRPr lang="ar-EG" sz="2400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108000" lvl="3" algn="ctr" rtl="1">
              <a:lnSpc>
                <a:spcPts val="2600"/>
              </a:lnSpc>
              <a:buSzPct val="100000"/>
            </a:pPr>
            <a:r>
              <a:rPr lang="ar-EG" sz="2400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تطوير تفكير جديد متناسب مع الحلول العملية</a:t>
            </a:r>
            <a:endParaRPr lang="en-US" sz="2400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C732072-3986-4D46-8684-30EDD078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8740" y="432000"/>
            <a:ext cx="4688640" cy="531132"/>
          </a:xfrm>
        </p:spPr>
        <p:txBody>
          <a:bodyPr/>
          <a:lstStyle/>
          <a:p>
            <a:pPr algn="r"/>
            <a:r>
              <a:rPr lang="ar-EG" sz="1200" dirty="0">
                <a:solidFill>
                  <a:schemeClr val="accent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تدريب على التعبير عن الرأي</a:t>
            </a:r>
          </a:p>
          <a:p>
            <a:pPr algn="r"/>
            <a:br>
              <a:rPr lang="en-GB" sz="1200" dirty="0">
                <a:solidFill>
                  <a:srgbClr val="DE114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EG" sz="1200" dirty="0">
                <a:solidFill>
                  <a:srgbClr val="DE114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الوحدة 1: مقدمة إلى التدريب على التعبير عن الرأي</a:t>
            </a:r>
            <a:endParaRPr lang="en-GB" sz="1200" dirty="0">
              <a:solidFill>
                <a:srgbClr val="DE1149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4639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07814-A255-6545-8418-5EF6AEE0F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637" y="1215828"/>
            <a:ext cx="8450743" cy="699637"/>
          </a:xfrm>
        </p:spPr>
        <p:txBody>
          <a:bodyPr/>
          <a:lstStyle/>
          <a:p>
            <a:pPr algn="r" rtl="1"/>
            <a:r>
              <a:rPr lang="ar-EG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مجالات التركيز العشرة لاستراتيجية 2030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733A1-AD4C-DF43-9611-1AF9764F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14</a:t>
            </a:fld>
            <a:endParaRPr lang="en-US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4A799759-4148-E445-B77D-F14322519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8740" y="432000"/>
            <a:ext cx="4688640" cy="531132"/>
          </a:xfrm>
        </p:spPr>
        <p:txBody>
          <a:bodyPr/>
          <a:lstStyle/>
          <a:p>
            <a:pPr algn="r"/>
            <a:r>
              <a:rPr lang="ar-EG" sz="1200" dirty="0">
                <a:solidFill>
                  <a:schemeClr val="accent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تدريب على التعبير عن الرأي</a:t>
            </a:r>
          </a:p>
          <a:p>
            <a:pPr algn="r"/>
            <a:br>
              <a:rPr lang="en-GB" sz="1200" dirty="0">
                <a:solidFill>
                  <a:srgbClr val="DE114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EG" sz="1200" dirty="0">
                <a:solidFill>
                  <a:srgbClr val="DE114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الوحدة 1: مقدمة إلى التدريب على التعبير عن الرأي</a:t>
            </a:r>
            <a:endParaRPr lang="en-GB" sz="1200" dirty="0">
              <a:solidFill>
                <a:srgbClr val="DE1149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DF966A-B48A-E142-9517-55F911417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76" y="2236787"/>
            <a:ext cx="9561004" cy="299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72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A44069-AB0A-8542-9243-CD0119D7B81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justLow" rtl="1"/>
            <a:r>
              <a:rPr lang="ar-EG" sz="4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المفاهيم الأساسية التي يرتكز عليها التعبير عن الرأي</a:t>
            </a:r>
            <a:endParaRPr lang="en-US" sz="4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1D019-5757-1848-9954-CACAED77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15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D1E5497-6F8C-8C45-81ED-C24FC40106C8}"/>
              </a:ext>
            </a:extLst>
          </p:cNvPr>
          <p:cNvSpPr txBox="1">
            <a:spLocks/>
          </p:cNvSpPr>
          <p:nvPr/>
        </p:nvSpPr>
        <p:spPr>
          <a:xfrm>
            <a:off x="5468740" y="432000"/>
            <a:ext cx="4688640" cy="53113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1" eaLnBrk="1" latinLnBrk="0" hangingPunct="1">
              <a:lnSpc>
                <a:spcPts val="1000"/>
              </a:lnSpc>
              <a:defRPr sz="85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EG" sz="1200">
                <a:solidFill>
                  <a:schemeClr val="accent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تدريب على التعبير عن الرأي</a:t>
            </a:r>
          </a:p>
          <a:p>
            <a:br>
              <a:rPr lang="en-GB" sz="1200">
                <a:solidFill>
                  <a:srgbClr val="DE114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EG" sz="1200">
                <a:solidFill>
                  <a:srgbClr val="DE114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الوحدة 1: مقدمة إلى التدريب على التعبير عن الرأي</a:t>
            </a:r>
            <a:endParaRPr lang="en-GB" sz="1200" dirty="0">
              <a:solidFill>
                <a:srgbClr val="DE1149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0580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265C49-7038-EE4A-9532-382667502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36" y="1115037"/>
            <a:ext cx="9588044" cy="684964"/>
          </a:xfrm>
        </p:spPr>
        <p:txBody>
          <a:bodyPr/>
          <a:lstStyle/>
          <a:p>
            <a:pPr algn="r" rtl="1"/>
            <a:r>
              <a:rPr lang="ar-EG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المفاهيم الأساسية التي يرتكز عليها التعبير عن الرأي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57238-C048-9E4B-9BFE-4993175B7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16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FBEACA-A5FC-3845-A2D5-D78B7D8DC73F}"/>
              </a:ext>
            </a:extLst>
          </p:cNvPr>
          <p:cNvGrpSpPr/>
          <p:nvPr/>
        </p:nvGrpSpPr>
        <p:grpSpPr>
          <a:xfrm>
            <a:off x="1192472" y="1800000"/>
            <a:ext cx="8552535" cy="4687850"/>
            <a:chOff x="385863" y="1864449"/>
            <a:chExt cx="8552535" cy="4687850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06FF9615-ED98-4B4C-B488-71CDEC3E286B}"/>
                </a:ext>
              </a:extLst>
            </p:cNvPr>
            <p:cNvSpPr txBox="1">
              <a:spLocks/>
            </p:cNvSpPr>
            <p:nvPr/>
          </p:nvSpPr>
          <p:spPr>
            <a:xfrm>
              <a:off x="2366444" y="1864449"/>
              <a:ext cx="1337423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algn="ctr" rtl="1">
                <a:buSzPct val="100000"/>
              </a:pPr>
              <a:r>
                <a:rPr lang="ar-EG" sz="2400" b="1" dirty="0">
                  <a:solidFill>
                    <a:schemeClr val="accent1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التمثيل</a:t>
              </a:r>
              <a:endParaRPr lang="en-US" sz="2400" b="1" dirty="0">
                <a:solidFill>
                  <a:schemeClr val="accent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79ED5F14-DD27-FC4A-A4EE-04151C422F72}"/>
                </a:ext>
              </a:extLst>
            </p:cNvPr>
            <p:cNvSpPr txBox="1">
              <a:spLocks/>
            </p:cNvSpPr>
            <p:nvPr/>
          </p:nvSpPr>
          <p:spPr>
            <a:xfrm>
              <a:off x="1312138" y="2554495"/>
              <a:ext cx="1788686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algn="ctr" rtl="1">
                <a:buSzPct val="100000"/>
              </a:pPr>
              <a:r>
                <a:rPr lang="ar-EG" sz="2400" b="1" dirty="0">
                  <a:solidFill>
                    <a:schemeClr val="accent2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الاستقلالية</a:t>
              </a:r>
              <a:endParaRPr lang="en-US" sz="2400" b="1" dirty="0">
                <a:solidFill>
                  <a:schemeClr val="accent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3822826D-F82C-114B-AF64-81AA68AF7D1D}"/>
                </a:ext>
              </a:extLst>
            </p:cNvPr>
            <p:cNvSpPr txBox="1">
              <a:spLocks/>
            </p:cNvSpPr>
            <p:nvPr/>
          </p:nvSpPr>
          <p:spPr>
            <a:xfrm>
              <a:off x="1653925" y="3244541"/>
              <a:ext cx="1883689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algn="ctr" rtl="1">
                <a:buSzPct val="100000"/>
              </a:pPr>
              <a:r>
                <a:rPr lang="ar-EG" sz="2400" b="1" dirty="0">
                  <a:solidFill>
                    <a:schemeClr val="accent3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المواطنة</a:t>
              </a:r>
              <a:endParaRPr lang="en-US" sz="2400" b="1" dirty="0">
                <a:solidFill>
                  <a:schemeClr val="accent3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20D5F7CD-98BB-314F-86E5-F6AD03768C4D}"/>
                </a:ext>
              </a:extLst>
            </p:cNvPr>
            <p:cNvSpPr txBox="1">
              <a:spLocks/>
            </p:cNvSpPr>
            <p:nvPr/>
          </p:nvSpPr>
          <p:spPr>
            <a:xfrm>
              <a:off x="385863" y="3934587"/>
              <a:ext cx="2097445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algn="ctr" rtl="1">
                <a:buSzPct val="100000"/>
              </a:pPr>
              <a:r>
                <a:rPr lang="ar-EG" sz="2400" b="1" dirty="0">
                  <a:solidFill>
                    <a:schemeClr val="tx2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المشاركة</a:t>
              </a:r>
              <a:endParaRPr lang="en-US" sz="2400" b="1" dirty="0">
                <a:solidFill>
                  <a:schemeClr val="tx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3D0CDAD2-6826-AF4E-8C00-0B5517BCF1EF}"/>
                </a:ext>
              </a:extLst>
            </p:cNvPr>
            <p:cNvSpPr txBox="1">
              <a:spLocks/>
            </p:cNvSpPr>
            <p:nvPr/>
          </p:nvSpPr>
          <p:spPr>
            <a:xfrm>
              <a:off x="1948917" y="4624633"/>
              <a:ext cx="2382453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algn="ctr" rtl="1">
                <a:buSzPct val="100000"/>
              </a:pPr>
              <a:r>
                <a:rPr lang="ar-EG" sz="2400" b="1" dirty="0">
                  <a:solidFill>
                    <a:schemeClr val="accent1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التمكين</a:t>
              </a:r>
              <a:endParaRPr lang="en-US" sz="2400" b="1" dirty="0">
                <a:solidFill>
                  <a:schemeClr val="accent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7756CA15-1670-2146-8874-2576683B0FBF}"/>
                </a:ext>
              </a:extLst>
            </p:cNvPr>
            <p:cNvSpPr txBox="1">
              <a:spLocks/>
            </p:cNvSpPr>
            <p:nvPr/>
          </p:nvSpPr>
          <p:spPr>
            <a:xfrm>
              <a:off x="2245887" y="5314679"/>
              <a:ext cx="1171170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algn="ctr" rtl="1">
                <a:buSzPct val="100000"/>
              </a:pPr>
              <a:r>
                <a:rPr lang="ar-EG" sz="2400" b="1" dirty="0">
                  <a:solidFill>
                    <a:schemeClr val="accent2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القوة</a:t>
              </a:r>
              <a:endParaRPr lang="en-US" sz="2400" b="1" dirty="0">
                <a:solidFill>
                  <a:schemeClr val="accent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7AD4A978-8530-2D4F-A0A4-4FACC69CDD75}"/>
                </a:ext>
              </a:extLst>
            </p:cNvPr>
            <p:cNvSpPr txBox="1">
              <a:spLocks/>
            </p:cNvSpPr>
            <p:nvPr/>
          </p:nvSpPr>
          <p:spPr>
            <a:xfrm>
              <a:off x="2712633" y="6004725"/>
              <a:ext cx="2287450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algn="ctr" rtl="1">
                <a:buSzPct val="100000"/>
              </a:pPr>
              <a:r>
                <a:rPr lang="ar-EG" sz="2400" b="1" dirty="0">
                  <a:solidFill>
                    <a:schemeClr val="accent3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الاستقلال</a:t>
              </a:r>
              <a:endParaRPr lang="en-US" sz="2400" b="1" dirty="0">
                <a:solidFill>
                  <a:schemeClr val="accent3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97CF220A-7FDA-6242-B3EF-1FDD4F0F33FF}"/>
                </a:ext>
              </a:extLst>
            </p:cNvPr>
            <p:cNvSpPr txBox="1">
              <a:spLocks/>
            </p:cNvSpPr>
            <p:nvPr/>
          </p:nvSpPr>
          <p:spPr>
            <a:xfrm>
              <a:off x="3824424" y="1864449"/>
              <a:ext cx="3510608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algn="ctr" rtl="1">
                <a:buSzPct val="100000"/>
              </a:pPr>
              <a:r>
                <a:rPr lang="ar-EG" sz="2400" b="1" dirty="0">
                  <a:solidFill>
                    <a:schemeClr val="tx2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النهج القائم على الحقوق</a:t>
              </a:r>
              <a:endParaRPr lang="en-US" sz="2400" b="1" dirty="0">
                <a:solidFill>
                  <a:schemeClr val="tx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68A91848-6330-3A43-B9CC-F1A50B1F4971}"/>
                </a:ext>
              </a:extLst>
            </p:cNvPr>
            <p:cNvSpPr txBox="1">
              <a:spLocks/>
            </p:cNvSpPr>
            <p:nvPr/>
          </p:nvSpPr>
          <p:spPr>
            <a:xfrm>
              <a:off x="3221381" y="2554495"/>
              <a:ext cx="5208780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algn="ctr" rtl="1">
                <a:buSzPct val="100000"/>
              </a:pPr>
              <a:r>
                <a:rPr lang="ar-EG" sz="2400" b="1" dirty="0">
                  <a:solidFill>
                    <a:schemeClr val="accent1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الحوكمة والحكم الرشيد</a:t>
              </a:r>
              <a:endParaRPr lang="en-US" sz="2400" b="1" dirty="0">
                <a:solidFill>
                  <a:schemeClr val="accent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474A5995-7105-D54E-B84C-44CBDC37E175}"/>
                </a:ext>
              </a:extLst>
            </p:cNvPr>
            <p:cNvSpPr txBox="1">
              <a:spLocks/>
            </p:cNvSpPr>
            <p:nvPr/>
          </p:nvSpPr>
          <p:spPr>
            <a:xfrm>
              <a:off x="3658171" y="3244541"/>
              <a:ext cx="4555637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algn="ctr" rtl="1">
                <a:buSzPct val="100000"/>
              </a:pPr>
              <a:r>
                <a:rPr lang="ar-EG" sz="2400" b="1" dirty="0">
                  <a:solidFill>
                    <a:schemeClr val="accent2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المجالات (الرسمية وغير الرسمية)</a:t>
              </a:r>
              <a:endParaRPr lang="en-US" sz="2400" b="1" dirty="0">
                <a:solidFill>
                  <a:schemeClr val="accent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B61E647C-B506-3140-BD79-E342CD84FE59}"/>
                </a:ext>
              </a:extLst>
            </p:cNvPr>
            <p:cNvSpPr txBox="1">
              <a:spLocks/>
            </p:cNvSpPr>
            <p:nvPr/>
          </p:nvSpPr>
          <p:spPr>
            <a:xfrm>
              <a:off x="2603866" y="3934587"/>
              <a:ext cx="6334532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algn="ctr" rtl="1">
                <a:buSzPct val="100000"/>
              </a:pPr>
              <a:r>
                <a:rPr lang="ar-EG" sz="2400" b="1" dirty="0">
                  <a:solidFill>
                    <a:schemeClr val="accent3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المساءلة والاستجابة والمسؤولية</a:t>
              </a:r>
              <a:endParaRPr lang="en-US" sz="2400" b="1" dirty="0">
                <a:solidFill>
                  <a:schemeClr val="accent3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C99B8262-848E-4B4A-98FD-69402551EF79}"/>
                </a:ext>
              </a:extLst>
            </p:cNvPr>
            <p:cNvSpPr txBox="1">
              <a:spLocks/>
            </p:cNvSpPr>
            <p:nvPr/>
          </p:nvSpPr>
          <p:spPr>
            <a:xfrm>
              <a:off x="4451927" y="4624633"/>
              <a:ext cx="3415606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algn="ctr" rtl="1">
                <a:buSzPct val="100000"/>
              </a:pPr>
              <a:r>
                <a:rPr lang="ar-EG" sz="2400" b="1" dirty="0">
                  <a:solidFill>
                    <a:schemeClr val="tx2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الوصول إلى المعلومات</a:t>
              </a:r>
              <a:endParaRPr lang="en-US" sz="2400" b="1" dirty="0">
                <a:solidFill>
                  <a:schemeClr val="tx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0C84E518-0592-504F-B873-D3727D036CF2}"/>
                </a:ext>
              </a:extLst>
            </p:cNvPr>
            <p:cNvSpPr txBox="1">
              <a:spLocks/>
            </p:cNvSpPr>
            <p:nvPr/>
          </p:nvSpPr>
          <p:spPr>
            <a:xfrm>
              <a:off x="3537614" y="5314679"/>
              <a:ext cx="4175627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algn="ctr" rtl="1">
                <a:buSzPct val="100000"/>
              </a:pPr>
              <a:r>
                <a:rPr lang="ar-EG" sz="2400" b="1" dirty="0">
                  <a:solidFill>
                    <a:schemeClr val="accent1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المناصرة والحملات</a:t>
              </a:r>
              <a:endParaRPr lang="en-US" sz="2400" b="1" dirty="0">
                <a:solidFill>
                  <a:schemeClr val="accent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67FAD882-F34E-4B46-B36D-5CCAB1FE2BD7}"/>
                </a:ext>
              </a:extLst>
            </p:cNvPr>
            <p:cNvSpPr txBox="1">
              <a:spLocks/>
            </p:cNvSpPr>
            <p:nvPr/>
          </p:nvSpPr>
          <p:spPr>
            <a:xfrm>
              <a:off x="5120640" y="6004725"/>
              <a:ext cx="1848063" cy="547574"/>
            </a:xfrm>
            <a:prstGeom prst="rect">
              <a:avLst/>
            </a:prstGeom>
            <a:solidFill>
              <a:schemeClr val="tx2">
                <a:alpha val="14000"/>
              </a:schemeClr>
            </a:solidFill>
          </p:spPr>
          <p:txBody>
            <a:bodyPr vert="horz" lIns="72000" tIns="72000" rIns="72000" bIns="72000" rtlCol="0">
              <a:noAutofit/>
            </a:bodyPr>
            <a:lstStyle>
              <a:lvl1pPr marL="6350" indent="0" algn="l" defTabSz="801929" rtl="0" eaLnBrk="1" latinLnBrk="0" hangingPunct="1">
                <a:lnSpc>
                  <a:spcPct val="90000"/>
                </a:lnSpc>
                <a:spcBef>
                  <a:spcPts val="877"/>
                </a:spcBef>
                <a:buFontTx/>
                <a:buNone/>
                <a:tabLst/>
                <a:defRPr sz="2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Tx/>
                <a:buNone/>
                <a:tabLst/>
                <a:defRPr sz="20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112" indent="0" algn="l" defTabSz="801929" rtl="0" eaLnBrk="1" latinLnBrk="0" hangingPunct="1">
                <a:lnSpc>
                  <a:spcPct val="120000"/>
                </a:lnSpc>
                <a:spcBef>
                  <a:spcPts val="1039"/>
                </a:spcBef>
                <a:buClr>
                  <a:schemeClr val="accent1"/>
                </a:buClr>
                <a:buSzPct val="120000"/>
                <a:buFont typeface="Arial" panose="020B0604020202020204" pitchFamily="34" charset="0"/>
                <a:buNone/>
                <a:tabLst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12" indent="0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Clr>
                  <a:schemeClr val="accent1"/>
                </a:buClr>
                <a:buSzPct val="120000"/>
                <a:buFontTx/>
                <a:buNone/>
                <a:tabLst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05304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269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233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197" indent="-200482" algn="l" defTabSz="801929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algn="ctr" rtl="1">
                <a:buSzPct val="100000"/>
              </a:pPr>
              <a:r>
                <a:rPr lang="ar-EG" sz="2400" b="1" dirty="0">
                  <a:solidFill>
                    <a:schemeClr val="accent2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الريادة</a:t>
              </a:r>
              <a:endParaRPr lang="en-US" sz="2400" b="1" dirty="0">
                <a:solidFill>
                  <a:schemeClr val="accent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7374EC14-A15F-0846-9AB1-674AC392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8740" y="432000"/>
            <a:ext cx="4688640" cy="531132"/>
          </a:xfrm>
        </p:spPr>
        <p:txBody>
          <a:bodyPr/>
          <a:lstStyle/>
          <a:p>
            <a:pPr algn="r"/>
            <a:r>
              <a:rPr lang="ar-EG" sz="1200" dirty="0">
                <a:solidFill>
                  <a:schemeClr val="accent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تدريب على التعبير عن الرأي</a:t>
            </a:r>
          </a:p>
          <a:p>
            <a:pPr algn="r"/>
            <a:br>
              <a:rPr lang="en-GB" sz="1200" dirty="0">
                <a:solidFill>
                  <a:srgbClr val="DE114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EG" sz="1200" dirty="0">
                <a:solidFill>
                  <a:srgbClr val="DE114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الوحدة 1: مقدمة إلى التدريب على التعبير عن الرأي</a:t>
            </a:r>
            <a:endParaRPr lang="en-GB" sz="1200" dirty="0">
              <a:solidFill>
                <a:srgbClr val="DE1149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1930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A44069-AB0A-8542-9243-CD0119D7B81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ctr" rtl="1"/>
            <a:r>
              <a:rPr lang="ar-EG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ختام الوحدة 1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1D019-5757-1848-9954-CACAED77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17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6A88DF6-2E81-3D43-8450-D78553A2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8740" y="432000"/>
            <a:ext cx="4688640" cy="531132"/>
          </a:xfrm>
        </p:spPr>
        <p:txBody>
          <a:bodyPr/>
          <a:lstStyle/>
          <a:p>
            <a:pPr algn="r"/>
            <a:r>
              <a:rPr lang="ar-EG" sz="1200" dirty="0">
                <a:solidFill>
                  <a:schemeClr val="accent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تدريب على التعبير عن الرأي</a:t>
            </a:r>
          </a:p>
          <a:p>
            <a:pPr algn="r"/>
            <a:br>
              <a:rPr lang="en-GB" sz="1200" dirty="0">
                <a:solidFill>
                  <a:srgbClr val="DE114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EG" sz="1200" dirty="0">
                <a:solidFill>
                  <a:srgbClr val="DE114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الوحدة 1: مقدمة إلى التدريب على التعبير عن الرأي</a:t>
            </a:r>
            <a:endParaRPr lang="en-GB" sz="1200" dirty="0">
              <a:solidFill>
                <a:srgbClr val="DE1149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451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CA60E-D423-1946-894E-5A615429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637" y="1152911"/>
            <a:ext cx="8450743" cy="699637"/>
          </a:xfrm>
        </p:spPr>
        <p:txBody>
          <a:bodyPr/>
          <a:lstStyle/>
          <a:p>
            <a:pPr algn="r"/>
            <a:r>
              <a:rPr lang="ar-EG" sz="3200" dirty="0">
                <a:solidFill>
                  <a:srgbClr val="DE114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الوحدة 1: مقدمة إلى التدريب على التعبير عن الرأي</a:t>
            </a:r>
            <a:endParaRPr lang="en-US" sz="3200" dirty="0">
              <a:solidFill>
                <a:srgbClr val="DE1149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5BAE2-C161-D848-BF88-0DE0E1CCA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336" y="1781175"/>
            <a:ext cx="9300044" cy="4867917"/>
          </a:xfrm>
        </p:spPr>
        <p:txBody>
          <a:bodyPr/>
          <a:lstStyle/>
          <a:p>
            <a:pPr lvl="3" algn="just" rtl="1"/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خضعت مجموعة أدوات التدريب على التعبير عن الرأي لتدريب موظفي </a:t>
            </a:r>
            <a:r>
              <a:rPr lang="ar-EG" sz="24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هيلب</a:t>
            </a: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EG" sz="24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إيدج</a:t>
            </a:r>
            <a:r>
              <a:rPr lang="en-US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وأعضاء الشبكة على فهم العناصر الرئيسية لإطار عمل التدريب على التعبير عن الرأي</a:t>
            </a:r>
            <a:r>
              <a:rPr lang="en-US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والمفاهيم التي يرتكز عليها، ومن أجل تعزيز قدرتهم على تنفيذ الأنشطة المتعلقة بالتدريب على التعبير عن الرأي.</a:t>
            </a:r>
          </a:p>
          <a:p>
            <a:pPr lvl="3" algn="just" rtl="1"/>
            <a:endParaRPr lang="ar-EG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3" algn="just" rtl="1"/>
            <a:r>
              <a:rPr lang="ar-EG" sz="2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هذه الوحدة هي الأولى من أربع وحدات باوربوينت مصممة لمرافقة دليل المنسق عند العمل خلال الجلسات. الوحدة (1) هي وحدة تمهيدية تبحث في أهداف التدريب والمفاهيم الأساسية.</a:t>
            </a:r>
            <a:endParaRPr lang="en-US" sz="24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076C4-3015-7F43-9DB2-0F7B715DD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8740" y="432000"/>
            <a:ext cx="4688640" cy="531132"/>
          </a:xfrm>
        </p:spPr>
        <p:txBody>
          <a:bodyPr/>
          <a:lstStyle/>
          <a:p>
            <a:pPr algn="r"/>
            <a:r>
              <a:rPr lang="ar-EG" sz="1200" dirty="0">
                <a:solidFill>
                  <a:schemeClr val="accent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تدريب على التعبير عن الرأي</a:t>
            </a:r>
          </a:p>
          <a:p>
            <a:pPr algn="r"/>
            <a:br>
              <a:rPr lang="en-GB" sz="1200" dirty="0">
                <a:solidFill>
                  <a:srgbClr val="DE114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EG" sz="1200" dirty="0">
                <a:solidFill>
                  <a:srgbClr val="DE114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الوحدة 1: مقدمة إلى التدريب على التعبير عن الرأي</a:t>
            </a:r>
            <a:endParaRPr lang="en-GB" sz="1200" dirty="0">
              <a:solidFill>
                <a:srgbClr val="DE1149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1510D-DFDA-2E4D-8D5F-DD67F3572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099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5F5092-F0FB-AF40-B19C-A76B5D33ABF2}"/>
              </a:ext>
            </a:extLst>
          </p:cNvPr>
          <p:cNvSpPr/>
          <p:nvPr/>
        </p:nvSpPr>
        <p:spPr>
          <a:xfrm>
            <a:off x="432000" y="1799999"/>
            <a:ext cx="9827813" cy="5025083"/>
          </a:xfrm>
          <a:prstGeom prst="rect">
            <a:avLst/>
          </a:prstGeom>
          <a:solidFill>
            <a:schemeClr val="tx2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CA60E-D423-1946-894E-5A615429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637" y="982793"/>
            <a:ext cx="8450743" cy="699637"/>
          </a:xfrm>
        </p:spPr>
        <p:txBody>
          <a:bodyPr/>
          <a:lstStyle/>
          <a:p>
            <a:pPr algn="r"/>
            <a:r>
              <a:rPr lang="ar-EG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الوحدة 1: الموجز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5BAE2-C161-D848-BF88-0DE0E1CCA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628" y="1966577"/>
            <a:ext cx="5065747" cy="4796544"/>
          </a:xfrm>
        </p:spPr>
        <p:txBody>
          <a:bodyPr/>
          <a:lstStyle/>
          <a:p>
            <a:pPr marL="354012" lvl="3" indent="-342900" algn="r" rtl="1">
              <a:buFont typeface="Arial" panose="020B0604020202020204" pitchFamily="34" charset="0"/>
              <a:buChar char="•"/>
            </a:pP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أهداف التدريب</a:t>
            </a:r>
          </a:p>
          <a:p>
            <a:pPr marL="354012" lvl="3" indent="-342900" algn="r" rtl="1">
              <a:buFont typeface="Arial" panose="020B0604020202020204" pitchFamily="34" charset="0"/>
              <a:buChar char="•"/>
            </a:pP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الجمهور الرئيسي</a:t>
            </a:r>
          </a:p>
          <a:p>
            <a:pPr marL="354012" lvl="3" indent="-342900" algn="r" rtl="1">
              <a:buFont typeface="Arial" panose="020B0604020202020204" pitchFamily="34" charset="0"/>
              <a:buChar char="•"/>
            </a:pP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أين أتينا وأين نحن</a:t>
            </a:r>
          </a:p>
          <a:p>
            <a:pPr marL="354012" lvl="3" indent="-342900" algn="r" rtl="1">
              <a:buFont typeface="Arial" panose="020B0604020202020204" pitchFamily="34" charset="0"/>
              <a:buChar char="•"/>
            </a:pP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المفاهيم الرئيسية</a:t>
            </a:r>
            <a:endParaRPr lang="en-US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1510D-DFDA-2E4D-8D5F-DD67F3572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18C0719-4A55-234A-A8A4-A3E923528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8740" y="432000"/>
            <a:ext cx="4688640" cy="531132"/>
          </a:xfrm>
        </p:spPr>
        <p:txBody>
          <a:bodyPr/>
          <a:lstStyle/>
          <a:p>
            <a:pPr algn="r"/>
            <a:r>
              <a:rPr lang="ar-EG" sz="1200" dirty="0">
                <a:solidFill>
                  <a:schemeClr val="accent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تدريب على التعبير عن الرأي</a:t>
            </a:r>
          </a:p>
          <a:p>
            <a:pPr algn="r"/>
            <a:br>
              <a:rPr lang="en-GB" sz="1200" dirty="0">
                <a:solidFill>
                  <a:srgbClr val="DE114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EG" sz="1200" dirty="0">
                <a:solidFill>
                  <a:srgbClr val="DE114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الوحدة 1: مقدمة إلى التدريب على التعبير عن الرأي</a:t>
            </a:r>
            <a:endParaRPr lang="en-GB" sz="1200" dirty="0">
              <a:solidFill>
                <a:srgbClr val="DE1149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109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1148B8-5CD6-724C-86D7-FA2FA51E00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r"/>
            <a:r>
              <a:rPr lang="ar-EG" sz="4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الأهداف والتوقعات</a:t>
            </a:r>
            <a:endParaRPr lang="en-US" sz="4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40F03-85B4-1E43-929A-5963FBD7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C895FA1-E195-2D4E-859A-3432D67AF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8740" y="432000"/>
            <a:ext cx="4688640" cy="531132"/>
          </a:xfrm>
        </p:spPr>
        <p:txBody>
          <a:bodyPr/>
          <a:lstStyle/>
          <a:p>
            <a:pPr algn="r"/>
            <a:r>
              <a:rPr lang="ar-EG" sz="1200" dirty="0">
                <a:solidFill>
                  <a:schemeClr val="accent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تدريب على التعبير عن الرأي</a:t>
            </a:r>
          </a:p>
          <a:p>
            <a:pPr algn="r"/>
            <a:br>
              <a:rPr lang="en-GB" sz="1200" dirty="0">
                <a:solidFill>
                  <a:srgbClr val="DE114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EG" sz="1200" dirty="0">
                <a:solidFill>
                  <a:srgbClr val="DE114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الوحدة 1: مقدمة إلى التدريب على التعبير عن الرأي</a:t>
            </a:r>
            <a:endParaRPr lang="en-GB" sz="1200" dirty="0">
              <a:solidFill>
                <a:srgbClr val="DE1149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8051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0FDBD4-0890-FC42-BDA2-C34FA6267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637" y="1115036"/>
            <a:ext cx="8450743" cy="699637"/>
          </a:xfrm>
        </p:spPr>
        <p:txBody>
          <a:bodyPr/>
          <a:lstStyle/>
          <a:p>
            <a:pPr algn="r"/>
            <a:r>
              <a:rPr lang="ar-EG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الأهداف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92593E-2A67-3F4A-B675-19F0CBA13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725" y="1800000"/>
            <a:ext cx="6906655" cy="4796544"/>
          </a:xfrm>
        </p:spPr>
        <p:txBody>
          <a:bodyPr/>
          <a:lstStyle/>
          <a:p>
            <a:pPr marL="354012" lvl="3" indent="-342900" algn="just" rtl="1">
              <a:buFont typeface="Arial" panose="020B0604020202020204" pitchFamily="34" charset="0"/>
              <a:buChar char="•"/>
            </a:pP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فهم ماذا يُقصد بالتعبير عن الرأي لمؤسسة </a:t>
            </a:r>
            <a:r>
              <a:rPr lang="ar-EG" sz="24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هيلب</a:t>
            </a: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EG" sz="24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إيدج</a:t>
            </a:r>
            <a:r>
              <a:rPr lang="en-US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  <a:p>
            <a:pPr marL="354012" lvl="3" indent="-342900" algn="just" rtl="1">
              <a:buFont typeface="Arial" panose="020B0604020202020204" pitchFamily="34" charset="0"/>
              <a:buChar char="•"/>
            </a:pP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استيعاب المفاهيم التي يرتكز عليها إطار التعبير عن الرأي</a:t>
            </a:r>
          </a:p>
          <a:p>
            <a:pPr marL="354012" lvl="3" indent="-342900" algn="just" rtl="1">
              <a:buFont typeface="Arial" panose="020B0604020202020204" pitchFamily="34" charset="0"/>
              <a:buChar char="•"/>
            </a:pP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استكشاف المساءلة الاجتماعية الرئيسية وأساليب التعبير عن الرأي (خاصة لأنشطة المشروع)</a:t>
            </a:r>
          </a:p>
          <a:p>
            <a:pPr marL="354012" lvl="3" indent="-342900" algn="just" rtl="1">
              <a:buFont typeface="Arial" panose="020B0604020202020204" pitchFamily="34" charset="0"/>
              <a:buChar char="•"/>
            </a:pP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التعرف على الأدوات والأساليب الخاصة بتخطيط ورصد المشاريع التي تتمحور حول إطار التعبير عن الرأي: الرصد والتقييم والتعلم</a:t>
            </a:r>
            <a:endParaRPr lang="en-US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CE943-4D50-B64F-BBE1-BCE4641B6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Shape, icon&#10;&#10;Description automatically generated">
            <a:extLst>
              <a:ext uri="{FF2B5EF4-FFF2-40B4-BE49-F238E27FC236}">
                <a16:creationId xmlns:a16="http://schemas.microsoft.com/office/drawing/2014/main" id="{C1C4CA76-E35F-8A4C-AB9C-29F1C5D73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752" y="4222733"/>
            <a:ext cx="1937449" cy="2373811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E337CFF-816A-3A4B-B289-864000E6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8740" y="432000"/>
            <a:ext cx="4688640" cy="531132"/>
          </a:xfrm>
        </p:spPr>
        <p:txBody>
          <a:bodyPr/>
          <a:lstStyle/>
          <a:p>
            <a:pPr algn="r"/>
            <a:r>
              <a:rPr lang="ar-EG" sz="1200" dirty="0">
                <a:solidFill>
                  <a:schemeClr val="accent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تدريب على التعبير عن الرأي</a:t>
            </a:r>
          </a:p>
          <a:p>
            <a:pPr algn="r"/>
            <a:br>
              <a:rPr lang="en-GB" sz="1200" dirty="0">
                <a:solidFill>
                  <a:srgbClr val="DE114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EG" sz="1200" dirty="0">
                <a:solidFill>
                  <a:srgbClr val="DE114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الوحدة 1: مقدمة إلى التدريب على التعبير عن الرأي</a:t>
            </a:r>
            <a:endParaRPr lang="en-GB" sz="1200" dirty="0">
              <a:solidFill>
                <a:srgbClr val="DE1149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6059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1148B8-5CD6-724C-86D7-FA2FA51E00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r"/>
            <a:r>
              <a:rPr lang="ar-EG" sz="4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الجمهور الرئيسي</a:t>
            </a:r>
            <a:endParaRPr lang="en-GB" sz="4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40F03-85B4-1E43-929A-5963FBD7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6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E492891-F29D-824F-A2C8-47B6EF76C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8740" y="432000"/>
            <a:ext cx="4688640" cy="531132"/>
          </a:xfrm>
        </p:spPr>
        <p:txBody>
          <a:bodyPr/>
          <a:lstStyle/>
          <a:p>
            <a:pPr algn="r"/>
            <a:r>
              <a:rPr lang="ar-EG" sz="1200" dirty="0">
                <a:solidFill>
                  <a:schemeClr val="accent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تدريب على التعبير عن الرأي</a:t>
            </a:r>
          </a:p>
          <a:p>
            <a:pPr algn="r"/>
            <a:br>
              <a:rPr lang="en-GB" sz="1200" dirty="0">
                <a:solidFill>
                  <a:srgbClr val="DE114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EG" sz="1200" dirty="0">
                <a:solidFill>
                  <a:srgbClr val="DE114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الوحدة 1: مقدمة إلى التدريب على التعبير عن الرأي</a:t>
            </a:r>
            <a:endParaRPr lang="en-GB" sz="1200" dirty="0">
              <a:solidFill>
                <a:srgbClr val="DE1149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609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5F5FEB4-7147-4B43-93DC-CA781016F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21" y="3970336"/>
            <a:ext cx="2794861" cy="2163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7FCB5C-1699-CC4D-8641-91DAC2672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637" y="1115036"/>
            <a:ext cx="8450743" cy="699637"/>
          </a:xfrm>
        </p:spPr>
        <p:txBody>
          <a:bodyPr/>
          <a:lstStyle/>
          <a:p>
            <a:pPr algn="r"/>
            <a:r>
              <a:rPr lang="ar-EG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الجمهور الرئيسي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41E1E-087C-854F-95B9-731B13E99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9975" y="1966576"/>
            <a:ext cx="6247405" cy="4629967"/>
          </a:xfrm>
        </p:spPr>
        <p:txBody>
          <a:bodyPr>
            <a:normAutofit/>
          </a:bodyPr>
          <a:lstStyle/>
          <a:p>
            <a:pPr marL="354012" lvl="3" indent="-342900" algn="r" rtl="1">
              <a:buFont typeface="Arial" panose="020B0604020202020204" pitchFamily="34" charset="0"/>
              <a:buChar char="•"/>
            </a:pP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موظفين مؤسسة </a:t>
            </a:r>
            <a:r>
              <a:rPr lang="ar-EG" sz="24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هيلب</a:t>
            </a: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EG" sz="24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إيدج</a:t>
            </a: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انترناشيونال</a:t>
            </a:r>
          </a:p>
          <a:p>
            <a:pPr marL="354012" lvl="3" indent="-342900" algn="r" rtl="1">
              <a:buFont typeface="Arial" panose="020B0604020202020204" pitchFamily="34" charset="0"/>
              <a:buChar char="•"/>
            </a:pP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طاقم أعضاء الشبكة العالمية </a:t>
            </a:r>
            <a:r>
              <a:rPr lang="ar-EG" sz="24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هيلب</a:t>
            </a: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EG" sz="24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إيدج</a:t>
            </a:r>
            <a:endParaRPr lang="en-US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354012" lvl="3" indent="-342900" algn="r" rtl="1">
              <a:buFont typeface="Arial" panose="020B0604020202020204" pitchFamily="34" charset="0"/>
              <a:buChar char="•"/>
            </a:pP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أعضاء جمعيات كبار السن</a:t>
            </a:r>
          </a:p>
          <a:p>
            <a:pPr marL="354012" lvl="3" indent="-342900" algn="r" rtl="1">
              <a:buFont typeface="Arial" panose="020B0604020202020204" pitchFamily="34" charset="0"/>
              <a:buChar char="•"/>
            </a:pP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منصات واتحادات وطنية لكبار السن</a:t>
            </a:r>
          </a:p>
          <a:p>
            <a:pPr marL="354012" lvl="3" indent="-342900" algn="r" rtl="1">
              <a:buFont typeface="Arial" panose="020B0604020202020204" pitchFamily="34" charset="0"/>
              <a:buChar char="•"/>
            </a:pP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المنظمات المجتمعية</a:t>
            </a:r>
          </a:p>
          <a:p>
            <a:pPr marL="354012" lvl="3" indent="-342900" algn="r" rtl="1">
              <a:buFont typeface="Arial" panose="020B0604020202020204" pitchFamily="34" charset="0"/>
              <a:buChar char="•"/>
            </a:pP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ممثلو الحكومة</a:t>
            </a:r>
            <a:endParaRPr lang="en-US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6DBE21-894C-FE41-A3D3-ED04B00B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7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2A42BE4-4FDB-B74D-8C27-BBF5EE0CD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8740" y="432000"/>
            <a:ext cx="4688640" cy="531132"/>
          </a:xfrm>
        </p:spPr>
        <p:txBody>
          <a:bodyPr/>
          <a:lstStyle/>
          <a:p>
            <a:pPr algn="r"/>
            <a:r>
              <a:rPr lang="ar-EG" sz="1200" dirty="0">
                <a:solidFill>
                  <a:schemeClr val="accent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تدريب على التعبير عن الرأي</a:t>
            </a:r>
          </a:p>
          <a:p>
            <a:pPr algn="r"/>
            <a:br>
              <a:rPr lang="en-GB" sz="1200" dirty="0">
                <a:solidFill>
                  <a:srgbClr val="DE114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EG" sz="1200" dirty="0">
                <a:solidFill>
                  <a:srgbClr val="DE114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الوحدة 1: مقدمة إلى التدريب على التعبير عن الرأي</a:t>
            </a:r>
            <a:endParaRPr lang="en-GB" sz="1200" dirty="0">
              <a:solidFill>
                <a:srgbClr val="DE1149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0199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1148B8-5CD6-724C-86D7-FA2FA51E00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r"/>
            <a:r>
              <a:rPr lang="ar-EG" sz="4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استيعاب التعبير عن الرأي</a:t>
            </a:r>
            <a:endParaRPr lang="en-GB" sz="4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40F03-85B4-1E43-929A-5963FBD7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8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868A2F1-0898-BE4D-8D34-51D5A2359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8740" y="432000"/>
            <a:ext cx="4688640" cy="531132"/>
          </a:xfrm>
        </p:spPr>
        <p:txBody>
          <a:bodyPr/>
          <a:lstStyle/>
          <a:p>
            <a:pPr algn="r"/>
            <a:r>
              <a:rPr lang="ar-EG" sz="1200" dirty="0">
                <a:solidFill>
                  <a:schemeClr val="accent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تدريب على التعبير عن الرأي</a:t>
            </a:r>
          </a:p>
          <a:p>
            <a:pPr algn="r"/>
            <a:br>
              <a:rPr lang="en-GB" sz="1200" dirty="0">
                <a:solidFill>
                  <a:srgbClr val="DE114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EG" sz="1200" dirty="0">
                <a:solidFill>
                  <a:srgbClr val="DE114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الوحدة 1: مقدمة إلى التدريب على التعبير عن الرأي</a:t>
            </a:r>
            <a:endParaRPr lang="en-GB" sz="1200" dirty="0">
              <a:solidFill>
                <a:srgbClr val="DE1149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7829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F1E6D4-EA50-0A4A-B8BD-B49ADEE0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642" y="1115036"/>
            <a:ext cx="8948738" cy="768193"/>
          </a:xfrm>
        </p:spPr>
        <p:txBody>
          <a:bodyPr/>
          <a:lstStyle/>
          <a:p>
            <a:pPr marL="11112" lvl="3" algn="r" rtl="1"/>
            <a:r>
              <a:rPr lang="ar-EG" sz="3200" b="1" kern="1200" dirty="0">
                <a:solidFill>
                  <a:schemeClr val="accent3"/>
                </a:solidFill>
                <a:latin typeface="Simplified Arabic" panose="02020603050405020304" pitchFamily="18" charset="-78"/>
                <a:ea typeface="+mj-ea"/>
                <a:cs typeface="Simplified Arabic" panose="02020603050405020304" pitchFamily="18" charset="-78"/>
              </a:rPr>
              <a:t>من أين أتينا وأين نحن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B0BFD3-73CB-9549-BC40-14EFB9C89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221" y="1883229"/>
            <a:ext cx="8462159" cy="4796544"/>
          </a:xfrm>
        </p:spPr>
        <p:txBody>
          <a:bodyPr>
            <a:noAutofit/>
          </a:bodyPr>
          <a:lstStyle/>
          <a:p>
            <a:pPr marL="354012" lvl="3" indent="-342900" algn="justLow" rtl="1">
              <a:buFont typeface="Arial" panose="020B0604020202020204" pitchFamily="34" charset="0"/>
              <a:buChar char="•"/>
            </a:pP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تنفذ مؤسسة </a:t>
            </a:r>
            <a:r>
              <a:rPr lang="ar-EG" sz="24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هيلب</a:t>
            </a: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EG" sz="24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إيدج</a:t>
            </a: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انترناشيونال وأعضاء الشبكة أنشطة التعبير عن الرأي لسنوات. لذا، فإن إطار التعبير عن الرأي مستوحى من هذا العمل.</a:t>
            </a:r>
          </a:p>
          <a:p>
            <a:pPr marL="354012" lvl="3" indent="-342900" algn="justLow" rtl="1">
              <a:buFont typeface="Arial" panose="020B0604020202020204" pitchFamily="34" charset="0"/>
              <a:buChar char="•"/>
            </a:pP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مؤسسة </a:t>
            </a:r>
            <a:r>
              <a:rPr lang="ar-EG" sz="24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هيلب</a:t>
            </a: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EG" sz="24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إيدج</a:t>
            </a:r>
            <a:r>
              <a:rPr lang="en-US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</a:t>
            </a: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نستخدم "التعبير عن الرأي" كمصطلح شامل يغطي المشاركة والتمكين والتمثيل والاستقلالية والمساءلة.</a:t>
            </a:r>
          </a:p>
          <a:p>
            <a:pPr marL="354012" lvl="3" indent="-342900" algn="justLow" rtl="1">
              <a:buFont typeface="Arial" panose="020B0604020202020204" pitchFamily="34" charset="0"/>
              <a:buChar char="•"/>
            </a:pP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استشرنا كبار السن في عام 2020 حول كيفية تأثر قدرتهم على ممارسة تعبيرهم عن رأيهم عن جائحة كوفيد-19</a:t>
            </a:r>
            <a:r>
              <a:rPr lang="en-US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  <a:p>
            <a:pPr marL="354012" lvl="3" indent="-342900" algn="justLow" rtl="1">
              <a:buFont typeface="Arial" panose="020B0604020202020204" pitchFamily="34" charset="0"/>
              <a:buChar char="•"/>
            </a:pP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تتضمن استراتيجية مؤسسة </a:t>
            </a:r>
            <a:r>
              <a:rPr lang="ar-EG" sz="24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هيلب</a:t>
            </a: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EG" sz="24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إيدج</a:t>
            </a: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لعام 2030 التعبير عن الرأي كعنصر رئيسي.</a:t>
            </a:r>
          </a:p>
          <a:p>
            <a:pPr marL="354012" lvl="3" indent="-342900" algn="justLow" rtl="1">
              <a:buFont typeface="Arial" panose="020B0604020202020204" pitchFamily="34" charset="0"/>
              <a:buChar char="•"/>
            </a:pPr>
            <a:r>
              <a:rPr lang="ar-EG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يركز التعبير عن الرأي على الإدماج، وتحدي التحيز ضد كبار السن ومعالجة التنوع.</a:t>
            </a:r>
            <a:endParaRPr lang="en-US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E597B-D35A-E84B-9CAF-022FE736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9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A200282-F285-FC4B-9D59-E88E2E6B9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8740" y="432000"/>
            <a:ext cx="4688640" cy="531132"/>
          </a:xfrm>
        </p:spPr>
        <p:txBody>
          <a:bodyPr/>
          <a:lstStyle/>
          <a:p>
            <a:pPr algn="r"/>
            <a:r>
              <a:rPr lang="ar-EG" sz="1200" dirty="0">
                <a:solidFill>
                  <a:schemeClr val="accent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تدريب على التعبير عن الرأي</a:t>
            </a:r>
          </a:p>
          <a:p>
            <a:pPr algn="r"/>
            <a:br>
              <a:rPr lang="en-GB" sz="1200" dirty="0">
                <a:solidFill>
                  <a:srgbClr val="DE114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EG" sz="1200" dirty="0">
                <a:solidFill>
                  <a:srgbClr val="DE114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الوحدة 1: مقدمة إلى التدريب على التعبير عن الرأي</a:t>
            </a:r>
            <a:endParaRPr lang="en-GB" sz="1200" dirty="0">
              <a:solidFill>
                <a:srgbClr val="DE1149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532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elpAge colour 2021">
      <a:dk1>
        <a:srgbClr val="000000"/>
      </a:dk1>
      <a:lt1>
        <a:srgbClr val="FFFFFF"/>
      </a:lt1>
      <a:dk2>
        <a:srgbClr val="918470"/>
      </a:dk2>
      <a:lt2>
        <a:srgbClr val="F5F6F5"/>
      </a:lt2>
      <a:accent1>
        <a:srgbClr val="F0561E"/>
      </a:accent1>
      <a:accent2>
        <a:srgbClr val="B91015"/>
      </a:accent2>
      <a:accent3>
        <a:srgbClr val="EB134F"/>
      </a:accent3>
      <a:accent4>
        <a:srgbClr val="92846F"/>
      </a:accent4>
      <a:accent5>
        <a:srgbClr val="A152CA"/>
      </a:accent5>
      <a:accent6>
        <a:srgbClr val="70AD47"/>
      </a:accent6>
      <a:hlink>
        <a:srgbClr val="F15520"/>
      </a:hlink>
      <a:folHlink>
        <a:srgbClr val="92846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E9AC303336F04C920712D31A504716" ma:contentTypeVersion="4" ma:contentTypeDescription="Create a new document." ma:contentTypeScope="" ma:versionID="d3bab75f01ed0a735e26f2d069717015">
  <xsd:schema xmlns:xsd="http://www.w3.org/2001/XMLSchema" xmlns:xs="http://www.w3.org/2001/XMLSchema" xmlns:p="http://schemas.microsoft.com/office/2006/metadata/properties" xmlns:ns2="284aa22e-e88f-49ff-a954-1e1976014209" targetNamespace="http://schemas.microsoft.com/office/2006/metadata/properties" ma:root="true" ma:fieldsID="9bc27163ee7a72f8dcb05d24545f4889" ns2:_="">
    <xsd:import namespace="284aa22e-e88f-49ff-a954-1e19760142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aa22e-e88f-49ff-a954-1e19760142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D7BF1E-0B52-4E25-98C2-8BEDAD9068A8}"/>
</file>

<file path=customXml/itemProps2.xml><?xml version="1.0" encoding="utf-8"?>
<ds:datastoreItem xmlns:ds="http://schemas.openxmlformats.org/officeDocument/2006/customXml" ds:itemID="{C3C16B3E-08C4-4177-8572-3334F70FF073}"/>
</file>

<file path=customXml/itemProps3.xml><?xml version="1.0" encoding="utf-8"?>
<ds:datastoreItem xmlns:ds="http://schemas.openxmlformats.org/officeDocument/2006/customXml" ds:itemID="{40E864F3-5CFD-40B6-B4A7-181ABABCB855}"/>
</file>

<file path=docProps/app.xml><?xml version="1.0" encoding="utf-8"?>
<Properties xmlns="http://schemas.openxmlformats.org/officeDocument/2006/extended-properties" xmlns:vt="http://schemas.openxmlformats.org/officeDocument/2006/docPropsVTypes">
  <TotalTime>2567</TotalTime>
  <Words>740</Words>
  <Application>Microsoft Macintosh PowerPoint</Application>
  <PresentationFormat>Custom</PresentationFormat>
  <Paragraphs>115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Simplified Arabic</vt:lpstr>
      <vt:lpstr>Tahoma</vt:lpstr>
      <vt:lpstr>Verdana</vt:lpstr>
      <vt:lpstr>Office Theme</vt:lpstr>
      <vt:lpstr>تدريب على التعبير عن الرأي  الوحدة 1: مقدمة إلى التدريب على التعبير عن الرأي </vt:lpstr>
      <vt:lpstr>الوحدة 1: مقدمة إلى التدريب على التعبير عن الرأي</vt:lpstr>
      <vt:lpstr>الوحدة 1: الموجز</vt:lpstr>
      <vt:lpstr>الأهداف والتوقعات</vt:lpstr>
      <vt:lpstr>الأهداف</vt:lpstr>
      <vt:lpstr>الجمهور الرئيسي</vt:lpstr>
      <vt:lpstr>الجمهور الرئيسي</vt:lpstr>
      <vt:lpstr>استيعاب التعبير عن الرأي</vt:lpstr>
      <vt:lpstr>من أين أتينا وأين نحن</vt:lpstr>
      <vt:lpstr>مناقشة المجموعة</vt:lpstr>
      <vt:lpstr>ارتباط التعبير عن الرأي باستراتيجية 2030</vt:lpstr>
      <vt:lpstr>كيف يتناسب هذا التدريب مع أحدث أساليب التفكير التنظيمي؟</vt:lpstr>
      <vt:lpstr>الوظائف الأساسية الثلاث لمؤسسة هيلب إيدج انترناشونال</vt:lpstr>
      <vt:lpstr>مجالات التركيز العشرة لاستراتيجية 2030</vt:lpstr>
      <vt:lpstr>المفاهيم الأساسية التي يرتكز عليها التعبير عن الرأي</vt:lpstr>
      <vt:lpstr>المفاهيم الأساسية التي يرتكز عليها التعبير عن الرأي</vt:lpstr>
      <vt:lpstr>ختام الوحدة 1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Frech</dc:creator>
  <cp:lastModifiedBy>Hanood Smr</cp:lastModifiedBy>
  <cp:revision>533</cp:revision>
  <dcterms:created xsi:type="dcterms:W3CDTF">2021-03-16T10:12:50Z</dcterms:created>
  <dcterms:modified xsi:type="dcterms:W3CDTF">2022-04-13T18:01:18Z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0x0101009EE9AC303336F04C920712D31A504716</vt:lpwstr>
  </property>
</Properties>
</file>