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0"/>
  </p:notesMasterIdLst>
  <p:sldIdLst>
    <p:sldId id="411" r:id="rId2"/>
    <p:sldId id="391" r:id="rId3"/>
    <p:sldId id="392" r:id="rId4"/>
    <p:sldId id="393" r:id="rId5"/>
    <p:sldId id="394" r:id="rId6"/>
    <p:sldId id="395" r:id="rId7"/>
    <p:sldId id="396" r:id="rId8"/>
    <p:sldId id="397" r:id="rId9"/>
    <p:sldId id="398" r:id="rId10"/>
    <p:sldId id="399" r:id="rId11"/>
    <p:sldId id="400" r:id="rId12"/>
    <p:sldId id="401" r:id="rId13"/>
    <p:sldId id="402" r:id="rId14"/>
    <p:sldId id="403" r:id="rId15"/>
    <p:sldId id="404" r:id="rId16"/>
    <p:sldId id="405" r:id="rId17"/>
    <p:sldId id="406" r:id="rId18"/>
    <p:sldId id="408" r:id="rId19"/>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007E78-02EB-4607-BDC6-D767C32CDB2E}" v="31" dt="2021-08-16T17:30:17.6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972"/>
    <p:restoredTop sz="94694"/>
  </p:normalViewPr>
  <p:slideViewPr>
    <p:cSldViewPr snapToGrid="0" snapToObjects="1">
      <p:cViewPr varScale="1">
        <p:scale>
          <a:sx n="62" d="100"/>
          <a:sy n="62" d="100"/>
        </p:scale>
        <p:origin x="892" y="40"/>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mma Stovell" userId="d576cdd5-283b-41f1-8a8d-b62adbd2f51b" providerId="ADAL" clId="{E3007E78-02EB-4607-BDC6-D767C32CDB2E}"/>
    <pc:docChg chg="undo custSel modSld">
      <pc:chgData name="Jemma Stovell" userId="d576cdd5-283b-41f1-8a8d-b62adbd2f51b" providerId="ADAL" clId="{E3007E78-02EB-4607-BDC6-D767C32CDB2E}" dt="2021-08-16T17:30:33.390" v="206" actId="1076"/>
      <pc:docMkLst>
        <pc:docMk/>
      </pc:docMkLst>
      <pc:sldChg chg="addSp modSp mod">
        <pc:chgData name="Jemma Stovell" userId="d576cdd5-283b-41f1-8a8d-b62adbd2f51b" providerId="ADAL" clId="{E3007E78-02EB-4607-BDC6-D767C32CDB2E}" dt="2021-08-16T17:30:33.390" v="206" actId="1076"/>
        <pc:sldMkLst>
          <pc:docMk/>
          <pc:sldMk cId="1118393463" sldId="396"/>
        </pc:sldMkLst>
        <pc:spChg chg="mod">
          <ac:chgData name="Jemma Stovell" userId="d576cdd5-283b-41f1-8a8d-b62adbd2f51b" providerId="ADAL" clId="{E3007E78-02EB-4607-BDC6-D767C32CDB2E}" dt="2021-08-16T17:27:34.232" v="175" actId="1076"/>
          <ac:spMkLst>
            <pc:docMk/>
            <pc:sldMk cId="1118393463" sldId="396"/>
            <ac:spMk id="5" creationId="{98200673-8049-7D44-9341-B5DED04E1AD7}"/>
          </ac:spMkLst>
        </pc:spChg>
        <pc:graphicFrameChg chg="add mod">
          <ac:chgData name="Jemma Stovell" userId="d576cdd5-283b-41f1-8a8d-b62adbd2f51b" providerId="ADAL" clId="{E3007E78-02EB-4607-BDC6-D767C32CDB2E}" dt="2021-08-16T17:30:17.628" v="204"/>
          <ac:graphicFrameMkLst>
            <pc:docMk/>
            <pc:sldMk cId="1118393463" sldId="396"/>
            <ac:graphicFrameMk id="7" creationId="{8CF36D4D-7E2F-4E79-B4EC-6CC67D145FEF}"/>
          </ac:graphicFrameMkLst>
        </pc:graphicFrameChg>
        <pc:picChg chg="mod">
          <ac:chgData name="Jemma Stovell" userId="d576cdd5-283b-41f1-8a8d-b62adbd2f51b" providerId="ADAL" clId="{E3007E78-02EB-4607-BDC6-D767C32CDB2E}" dt="2021-08-16T17:30:33.390" v="206" actId="1076"/>
          <ac:picMkLst>
            <pc:docMk/>
            <pc:sldMk cId="1118393463" sldId="396"/>
            <ac:picMk id="6" creationId="{70DCF7B3-08CF-134B-82DE-0E19FCC81D35}"/>
          </ac:picMkLst>
        </pc:picChg>
      </pc:sldChg>
      <pc:sldChg chg="modSp mod">
        <pc:chgData name="Jemma Stovell" userId="d576cdd5-283b-41f1-8a8d-b62adbd2f51b" providerId="ADAL" clId="{E3007E78-02EB-4607-BDC6-D767C32CDB2E}" dt="2021-08-16T12:08:57.585" v="78" actId="20577"/>
        <pc:sldMkLst>
          <pc:docMk/>
          <pc:sldMk cId="4022529871" sldId="398"/>
        </pc:sldMkLst>
        <pc:graphicFrameChg chg="modGraphic">
          <ac:chgData name="Jemma Stovell" userId="d576cdd5-283b-41f1-8a8d-b62adbd2f51b" providerId="ADAL" clId="{E3007E78-02EB-4607-BDC6-D767C32CDB2E}" dt="2021-08-16T12:08:57.585" v="78" actId="20577"/>
          <ac:graphicFrameMkLst>
            <pc:docMk/>
            <pc:sldMk cId="4022529871" sldId="398"/>
            <ac:graphicFrameMk id="7" creationId="{45A205E4-CE04-8948-8D2C-34DC944877B9}"/>
          </ac:graphicFrameMkLst>
        </pc:graphicFrameChg>
      </pc:sldChg>
      <pc:sldChg chg="modSp mod">
        <pc:chgData name="Jemma Stovell" userId="d576cdd5-283b-41f1-8a8d-b62adbd2f51b" providerId="ADAL" clId="{E3007E78-02EB-4607-BDC6-D767C32CDB2E}" dt="2021-08-16T12:15:03.259" v="166" actId="20577"/>
        <pc:sldMkLst>
          <pc:docMk/>
          <pc:sldMk cId="727076684" sldId="400"/>
        </pc:sldMkLst>
        <pc:spChg chg="mod">
          <ac:chgData name="Jemma Stovell" userId="d576cdd5-283b-41f1-8a8d-b62adbd2f51b" providerId="ADAL" clId="{E3007E78-02EB-4607-BDC6-D767C32CDB2E}" dt="2021-08-16T12:15:03.259" v="166" actId="20577"/>
          <ac:spMkLst>
            <pc:docMk/>
            <pc:sldMk cId="727076684" sldId="400"/>
            <ac:spMk id="6" creationId="{22AB18A1-D2CB-E741-930F-EF4B1BDAA7F6}"/>
          </ac:spMkLst>
        </pc:spChg>
      </pc:sldChg>
      <pc:sldChg chg="modSp mod">
        <pc:chgData name="Jemma Stovell" userId="d576cdd5-283b-41f1-8a8d-b62adbd2f51b" providerId="ADAL" clId="{E3007E78-02EB-4607-BDC6-D767C32CDB2E}" dt="2021-08-16T12:10:10.563" v="120" actId="1076"/>
        <pc:sldMkLst>
          <pc:docMk/>
          <pc:sldMk cId="2334766576" sldId="401"/>
        </pc:sldMkLst>
        <pc:spChg chg="mod">
          <ac:chgData name="Jemma Stovell" userId="d576cdd5-283b-41f1-8a8d-b62adbd2f51b" providerId="ADAL" clId="{E3007E78-02EB-4607-BDC6-D767C32CDB2E}" dt="2021-08-16T12:10:03.270" v="119" actId="20577"/>
          <ac:spMkLst>
            <pc:docMk/>
            <pc:sldMk cId="2334766576" sldId="401"/>
            <ac:spMk id="5" creationId="{98200673-8049-7D44-9341-B5DED04E1AD7}"/>
          </ac:spMkLst>
        </pc:spChg>
        <pc:spChg chg="mod">
          <ac:chgData name="Jemma Stovell" userId="d576cdd5-283b-41f1-8a8d-b62adbd2f51b" providerId="ADAL" clId="{E3007E78-02EB-4607-BDC6-D767C32CDB2E}" dt="2021-08-16T12:10:10.563" v="120" actId="1076"/>
          <ac:spMkLst>
            <pc:docMk/>
            <pc:sldMk cId="2334766576" sldId="401"/>
            <ac:spMk id="6" creationId="{22AB18A1-D2CB-E741-930F-EF4B1BDAA7F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A21382-588E-4988-9D79-0D19231051D1}"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GB"/>
        </a:p>
      </dgm:t>
    </dgm:pt>
    <dgm:pt modelId="{D2E9821D-512D-4F99-9C49-BC307EDB2CE8}">
      <dgm:prSet phldrT="[Text]" custT="1"/>
      <dgm:spPr>
        <a:solidFill>
          <a:srgbClr val="FF6600"/>
        </a:solidFill>
      </dgm:spPr>
      <dgm:t>
        <a:bodyPr/>
        <a:lstStyle/>
        <a:p>
          <a:r>
            <a:rPr lang="en-GB" sz="1000" dirty="0">
              <a:latin typeface="Verdana" panose="020B0604030504040204" pitchFamily="34" charset="0"/>
              <a:ea typeface="Verdana" panose="020B0604030504040204" pitchFamily="34" charset="0"/>
            </a:rPr>
            <a:t>Understand how change happens in the contexts you’re working</a:t>
          </a:r>
        </a:p>
      </dgm:t>
    </dgm:pt>
    <dgm:pt modelId="{64A348F9-0EC4-4608-9E73-41DB432D1B40}" type="parTrans" cxnId="{5132DD22-89CC-48A7-9E6A-9FA7D13E5FB0}">
      <dgm:prSet/>
      <dgm:spPr/>
      <dgm:t>
        <a:bodyPr/>
        <a:lstStyle/>
        <a:p>
          <a:endParaRPr lang="en-GB"/>
        </a:p>
      </dgm:t>
    </dgm:pt>
    <dgm:pt modelId="{2B58743A-C9E8-4F7D-94F7-87806C53379B}" type="sibTrans" cxnId="{5132DD22-89CC-48A7-9E6A-9FA7D13E5FB0}">
      <dgm:prSet/>
      <dgm:spPr/>
      <dgm:t>
        <a:bodyPr/>
        <a:lstStyle/>
        <a:p>
          <a:endParaRPr lang="en-GB"/>
        </a:p>
      </dgm:t>
    </dgm:pt>
    <dgm:pt modelId="{DE2DADF3-0E67-42E3-AC51-6216A56EAFD5}">
      <dgm:prSet phldrT="[Text]" custT="1"/>
      <dgm:spPr>
        <a:solidFill>
          <a:srgbClr val="C00000"/>
        </a:solidFill>
      </dgm:spPr>
      <dgm:t>
        <a:bodyPr/>
        <a:lstStyle/>
        <a:p>
          <a:r>
            <a:rPr lang="en-GB" sz="1100" dirty="0">
              <a:latin typeface="Verdana" panose="020B0604030504040204" pitchFamily="34" charset="0"/>
              <a:ea typeface="Verdana" panose="020B0604030504040204" pitchFamily="34" charset="0"/>
            </a:rPr>
            <a:t>Identify your role in contributing to these changes </a:t>
          </a:r>
        </a:p>
      </dgm:t>
    </dgm:pt>
    <dgm:pt modelId="{8FC10214-2986-406B-AC85-AC3B3353954C}" type="parTrans" cxnId="{5C136386-0A9B-4810-8D95-255F776E1EC0}">
      <dgm:prSet/>
      <dgm:spPr/>
      <dgm:t>
        <a:bodyPr/>
        <a:lstStyle/>
        <a:p>
          <a:endParaRPr lang="en-GB"/>
        </a:p>
      </dgm:t>
    </dgm:pt>
    <dgm:pt modelId="{89F16CC6-CBBB-49B8-8859-B1954BB796ED}" type="sibTrans" cxnId="{5C136386-0A9B-4810-8D95-255F776E1EC0}">
      <dgm:prSet/>
      <dgm:spPr/>
      <dgm:t>
        <a:bodyPr/>
        <a:lstStyle/>
        <a:p>
          <a:endParaRPr lang="en-GB"/>
        </a:p>
      </dgm:t>
    </dgm:pt>
    <dgm:pt modelId="{F30E31DB-CFFE-40E8-9AEE-934AFD846B50}">
      <dgm:prSet phldrT="[Text]" custT="1"/>
      <dgm:spPr>
        <a:solidFill>
          <a:srgbClr val="FF0066"/>
        </a:solidFill>
      </dgm:spPr>
      <dgm:t>
        <a:bodyPr/>
        <a:lstStyle/>
        <a:p>
          <a:r>
            <a:rPr lang="en-GB" sz="950" dirty="0">
              <a:latin typeface="Verdana" panose="020B0604030504040204" pitchFamily="34" charset="0"/>
              <a:ea typeface="Verdana" panose="020B0604030504040204" pitchFamily="34" charset="0"/>
            </a:rPr>
            <a:t>Develop a causal pathway illustrating how your efforts will contribute to identified changes </a:t>
          </a:r>
        </a:p>
      </dgm:t>
    </dgm:pt>
    <dgm:pt modelId="{57624275-ED0F-4808-8049-C97AED71D25B}" type="parTrans" cxnId="{69283ECF-F36A-4FCF-BFB5-E03D4D544F28}">
      <dgm:prSet/>
      <dgm:spPr/>
      <dgm:t>
        <a:bodyPr/>
        <a:lstStyle/>
        <a:p>
          <a:endParaRPr lang="en-GB"/>
        </a:p>
      </dgm:t>
    </dgm:pt>
    <dgm:pt modelId="{BBACC820-99C1-4BE8-8791-A50A62128FFB}" type="sibTrans" cxnId="{69283ECF-F36A-4FCF-BFB5-E03D4D544F28}">
      <dgm:prSet/>
      <dgm:spPr/>
      <dgm:t>
        <a:bodyPr/>
        <a:lstStyle/>
        <a:p>
          <a:endParaRPr lang="en-GB"/>
        </a:p>
      </dgm:t>
    </dgm:pt>
    <dgm:pt modelId="{35DAAD48-6971-4445-9BA0-3EA159603940}">
      <dgm:prSet phldrT="[Text]" custT="1"/>
      <dgm:spPr>
        <a:solidFill>
          <a:schemeClr val="bg1">
            <a:lumMod val="65000"/>
          </a:schemeClr>
        </a:solidFill>
      </dgm:spPr>
      <dgm:t>
        <a:bodyPr/>
        <a:lstStyle/>
        <a:p>
          <a:r>
            <a:rPr lang="en-GB" sz="1000" dirty="0">
              <a:latin typeface="Verdana" panose="020B0604030504040204" pitchFamily="34" charset="0"/>
              <a:ea typeface="Verdana" panose="020B0604030504040204" pitchFamily="34" charset="0"/>
            </a:rPr>
            <a:t>Identify the assumptions that will be needed to be tested through the programme</a:t>
          </a:r>
        </a:p>
      </dgm:t>
    </dgm:pt>
    <dgm:pt modelId="{DC0363E1-74FB-4250-B833-58EEA1EA3F55}" type="parTrans" cxnId="{2E73F29C-9E73-4874-B83C-A2810BFC59E1}">
      <dgm:prSet/>
      <dgm:spPr/>
      <dgm:t>
        <a:bodyPr/>
        <a:lstStyle/>
        <a:p>
          <a:endParaRPr lang="en-GB"/>
        </a:p>
      </dgm:t>
    </dgm:pt>
    <dgm:pt modelId="{1593E07F-6919-431E-B325-8E9563BC2011}" type="sibTrans" cxnId="{2E73F29C-9E73-4874-B83C-A2810BFC59E1}">
      <dgm:prSet/>
      <dgm:spPr/>
      <dgm:t>
        <a:bodyPr/>
        <a:lstStyle/>
        <a:p>
          <a:endParaRPr lang="en-GB"/>
        </a:p>
      </dgm:t>
    </dgm:pt>
    <dgm:pt modelId="{7F7AAF0A-7E08-4C86-A06B-B72C51A48B78}">
      <dgm:prSet phldrT="[Text]" custT="1"/>
      <dgm:spPr>
        <a:solidFill>
          <a:srgbClr val="FF6600"/>
        </a:solidFill>
      </dgm:spPr>
      <dgm:t>
        <a:bodyPr/>
        <a:lstStyle/>
        <a:p>
          <a:r>
            <a:rPr lang="en-GB" sz="1000" dirty="0">
              <a:latin typeface="Verdana" panose="020B0604030504040204" pitchFamily="34" charset="0"/>
              <a:ea typeface="Verdana" panose="020B0604030504040204" pitchFamily="34" charset="0"/>
            </a:rPr>
            <a:t>Develop a MEL framework for your TOC</a:t>
          </a:r>
        </a:p>
      </dgm:t>
    </dgm:pt>
    <dgm:pt modelId="{A6AACBF1-89E9-457F-8D2B-FFA1EB9D0F03}" type="parTrans" cxnId="{2A96A4FD-2973-472D-A702-F5CC1F702877}">
      <dgm:prSet/>
      <dgm:spPr/>
      <dgm:t>
        <a:bodyPr/>
        <a:lstStyle/>
        <a:p>
          <a:endParaRPr lang="en-GB"/>
        </a:p>
      </dgm:t>
    </dgm:pt>
    <dgm:pt modelId="{BF3751E4-834C-4539-A753-00DA62455F62}" type="sibTrans" cxnId="{2A96A4FD-2973-472D-A702-F5CC1F702877}">
      <dgm:prSet/>
      <dgm:spPr/>
      <dgm:t>
        <a:bodyPr/>
        <a:lstStyle/>
        <a:p>
          <a:endParaRPr lang="en-GB"/>
        </a:p>
      </dgm:t>
    </dgm:pt>
    <dgm:pt modelId="{508D005B-17B5-4DEF-9311-1CA670FCF879}">
      <dgm:prSet phldrT="[Text]" custT="1"/>
      <dgm:spPr>
        <a:solidFill>
          <a:srgbClr val="FF0066"/>
        </a:solidFill>
      </dgm:spPr>
      <dgm:t>
        <a:bodyPr/>
        <a:lstStyle/>
        <a:p>
          <a:r>
            <a:rPr lang="en-GB" sz="1000" dirty="0">
              <a:latin typeface="Verdana" panose="020B0604030504040204" pitchFamily="34" charset="0"/>
              <a:ea typeface="Verdana" panose="020B0604030504040204" pitchFamily="34" charset="0"/>
            </a:rPr>
            <a:t>Continuously monitor change through your change pathway, test and adapt</a:t>
          </a:r>
        </a:p>
      </dgm:t>
    </dgm:pt>
    <dgm:pt modelId="{150B2A03-B070-4EAE-98FE-3A0D9FF11D67}" type="parTrans" cxnId="{2DD19E91-547E-4C17-A684-840E910A2BF4}">
      <dgm:prSet/>
      <dgm:spPr/>
      <dgm:t>
        <a:bodyPr/>
        <a:lstStyle/>
        <a:p>
          <a:endParaRPr lang="en-GB"/>
        </a:p>
      </dgm:t>
    </dgm:pt>
    <dgm:pt modelId="{95FDC866-51EE-49BE-B4AB-038B53069891}" type="sibTrans" cxnId="{2DD19E91-547E-4C17-A684-840E910A2BF4}">
      <dgm:prSet/>
      <dgm:spPr/>
      <dgm:t>
        <a:bodyPr/>
        <a:lstStyle/>
        <a:p>
          <a:endParaRPr lang="en-GB"/>
        </a:p>
      </dgm:t>
    </dgm:pt>
    <dgm:pt modelId="{C03D086B-5742-48A4-B1C0-FFD18F3D38EA}" type="pres">
      <dgm:prSet presAssocID="{2EA21382-588E-4988-9D79-0D19231051D1}" presName="cycle" presStyleCnt="0">
        <dgm:presLayoutVars>
          <dgm:dir/>
          <dgm:resizeHandles val="exact"/>
        </dgm:presLayoutVars>
      </dgm:prSet>
      <dgm:spPr/>
    </dgm:pt>
    <dgm:pt modelId="{FA0DB425-3A04-4735-A65E-AB36835141A7}" type="pres">
      <dgm:prSet presAssocID="{D2E9821D-512D-4F99-9C49-BC307EDB2CE8}" presName="node" presStyleLbl="node1" presStyleIdx="0" presStyleCnt="6" custScaleX="167449" custScaleY="142736">
        <dgm:presLayoutVars>
          <dgm:bulletEnabled val="1"/>
        </dgm:presLayoutVars>
      </dgm:prSet>
      <dgm:spPr/>
    </dgm:pt>
    <dgm:pt modelId="{18F7BB5F-5BB4-4648-BBBE-95593D51DE2E}" type="pres">
      <dgm:prSet presAssocID="{D2E9821D-512D-4F99-9C49-BC307EDB2CE8}" presName="spNode" presStyleCnt="0"/>
      <dgm:spPr/>
    </dgm:pt>
    <dgm:pt modelId="{7307391F-058B-4390-88AB-432F589908B9}" type="pres">
      <dgm:prSet presAssocID="{2B58743A-C9E8-4F7D-94F7-87806C53379B}" presName="sibTrans" presStyleLbl="sibTrans1D1" presStyleIdx="0" presStyleCnt="6"/>
      <dgm:spPr/>
    </dgm:pt>
    <dgm:pt modelId="{413B5D8F-623A-4BAF-9AA3-AFEBFF534E48}" type="pres">
      <dgm:prSet presAssocID="{DE2DADF3-0E67-42E3-AC51-6216A56EAFD5}" presName="node" presStyleLbl="node1" presStyleIdx="1" presStyleCnt="6" custScaleX="168246" custScaleY="134223" custRadScaleRad="114358" custRadScaleInc="54324">
        <dgm:presLayoutVars>
          <dgm:bulletEnabled val="1"/>
        </dgm:presLayoutVars>
      </dgm:prSet>
      <dgm:spPr/>
    </dgm:pt>
    <dgm:pt modelId="{AEECC81B-CE6D-48CF-BBFF-376607B396B5}" type="pres">
      <dgm:prSet presAssocID="{DE2DADF3-0E67-42E3-AC51-6216A56EAFD5}" presName="spNode" presStyleCnt="0"/>
      <dgm:spPr/>
    </dgm:pt>
    <dgm:pt modelId="{FCC54198-408C-4FA9-AD18-8128DB0FEA5F}" type="pres">
      <dgm:prSet presAssocID="{89F16CC6-CBBB-49B8-8859-B1954BB796ED}" presName="sibTrans" presStyleLbl="sibTrans1D1" presStyleIdx="1" presStyleCnt="6"/>
      <dgm:spPr/>
    </dgm:pt>
    <dgm:pt modelId="{B53D6236-FE66-4388-8D88-515E227C4721}" type="pres">
      <dgm:prSet presAssocID="{F30E31DB-CFFE-40E8-9AEE-934AFD846B50}" presName="node" presStyleLbl="node1" presStyleIdx="2" presStyleCnt="6" custScaleX="166321" custScaleY="147662" custRadScaleRad="115937" custRadScaleInc="-72274">
        <dgm:presLayoutVars>
          <dgm:bulletEnabled val="1"/>
        </dgm:presLayoutVars>
      </dgm:prSet>
      <dgm:spPr/>
    </dgm:pt>
    <dgm:pt modelId="{8CC4CE27-FB63-4A9B-9048-4DAA9EDBC13E}" type="pres">
      <dgm:prSet presAssocID="{F30E31DB-CFFE-40E8-9AEE-934AFD846B50}" presName="spNode" presStyleCnt="0"/>
      <dgm:spPr/>
    </dgm:pt>
    <dgm:pt modelId="{25067BC8-713A-43C1-89C0-57332D5D4420}" type="pres">
      <dgm:prSet presAssocID="{BBACC820-99C1-4BE8-8791-A50A62128FFB}" presName="sibTrans" presStyleLbl="sibTrans1D1" presStyleIdx="2" presStyleCnt="6"/>
      <dgm:spPr/>
    </dgm:pt>
    <dgm:pt modelId="{8F32E282-80E5-4925-AA9A-9F98B6773B1B}" type="pres">
      <dgm:prSet presAssocID="{35DAAD48-6971-4445-9BA0-3EA159603940}" presName="node" presStyleLbl="node1" presStyleIdx="3" presStyleCnt="6" custScaleX="161075" custScaleY="129100" custRadScaleRad="90293" custRadScaleInc="-2279">
        <dgm:presLayoutVars>
          <dgm:bulletEnabled val="1"/>
        </dgm:presLayoutVars>
      </dgm:prSet>
      <dgm:spPr/>
    </dgm:pt>
    <dgm:pt modelId="{4FEA50C9-42F3-40A6-9853-934A49A38A75}" type="pres">
      <dgm:prSet presAssocID="{35DAAD48-6971-4445-9BA0-3EA159603940}" presName="spNode" presStyleCnt="0"/>
      <dgm:spPr/>
    </dgm:pt>
    <dgm:pt modelId="{B95A6FD3-66DD-42CC-BE5D-598D373699A4}" type="pres">
      <dgm:prSet presAssocID="{1593E07F-6919-431E-B325-8E9563BC2011}" presName="sibTrans" presStyleLbl="sibTrans1D1" presStyleIdx="3" presStyleCnt="6"/>
      <dgm:spPr/>
    </dgm:pt>
    <dgm:pt modelId="{6E902733-DC63-4FCB-8DCC-E660A6F8D531}" type="pres">
      <dgm:prSet presAssocID="{7F7AAF0A-7E08-4C86-A06B-B72C51A48B78}" presName="node" presStyleLbl="node1" presStyleIdx="4" presStyleCnt="6" custScaleX="160691" custScaleY="131718" custRadScaleRad="106323" custRadScaleInc="67206">
        <dgm:presLayoutVars>
          <dgm:bulletEnabled val="1"/>
        </dgm:presLayoutVars>
      </dgm:prSet>
      <dgm:spPr/>
    </dgm:pt>
    <dgm:pt modelId="{6F049776-41B4-4B4F-8153-231A0CBF0A10}" type="pres">
      <dgm:prSet presAssocID="{7F7AAF0A-7E08-4C86-A06B-B72C51A48B78}" presName="spNode" presStyleCnt="0"/>
      <dgm:spPr/>
    </dgm:pt>
    <dgm:pt modelId="{65D67157-8451-4323-A82B-2F2E4DB08753}" type="pres">
      <dgm:prSet presAssocID="{BF3751E4-834C-4539-A753-00DA62455F62}" presName="sibTrans" presStyleLbl="sibTrans1D1" presStyleIdx="4" presStyleCnt="6"/>
      <dgm:spPr/>
    </dgm:pt>
    <dgm:pt modelId="{033FC2E2-068D-4562-A2E5-8881ED5ED4DB}" type="pres">
      <dgm:prSet presAssocID="{508D005B-17B5-4DEF-9311-1CA670FCF879}" presName="node" presStyleLbl="node1" presStyleIdx="5" presStyleCnt="6" custScaleX="163838" custScaleY="137735" custRadScaleRad="118465" custRadScaleInc="-57419">
        <dgm:presLayoutVars>
          <dgm:bulletEnabled val="1"/>
        </dgm:presLayoutVars>
      </dgm:prSet>
      <dgm:spPr/>
    </dgm:pt>
    <dgm:pt modelId="{ED570D64-6534-4296-8B95-CF5A5D5EAAFC}" type="pres">
      <dgm:prSet presAssocID="{508D005B-17B5-4DEF-9311-1CA670FCF879}" presName="spNode" presStyleCnt="0"/>
      <dgm:spPr/>
    </dgm:pt>
    <dgm:pt modelId="{B1D88CEC-A93A-4152-B6EE-DF088761DC74}" type="pres">
      <dgm:prSet presAssocID="{95FDC866-51EE-49BE-B4AB-038B53069891}" presName="sibTrans" presStyleLbl="sibTrans1D1" presStyleIdx="5" presStyleCnt="6"/>
      <dgm:spPr/>
    </dgm:pt>
  </dgm:ptLst>
  <dgm:cxnLst>
    <dgm:cxn modelId="{FFD67D02-0297-41F9-B220-C8546B47F88D}" type="presOf" srcId="{89F16CC6-CBBB-49B8-8859-B1954BB796ED}" destId="{FCC54198-408C-4FA9-AD18-8128DB0FEA5F}" srcOrd="0" destOrd="0" presId="urn:microsoft.com/office/officeart/2005/8/layout/cycle5"/>
    <dgm:cxn modelId="{5936950B-7629-4BCE-B818-F2F265B97B99}" type="presOf" srcId="{2EA21382-588E-4988-9D79-0D19231051D1}" destId="{C03D086B-5742-48A4-B1C0-FFD18F3D38EA}" srcOrd="0" destOrd="0" presId="urn:microsoft.com/office/officeart/2005/8/layout/cycle5"/>
    <dgm:cxn modelId="{601C9411-9096-4F73-9D58-F6EF87EDF615}" type="presOf" srcId="{D2E9821D-512D-4F99-9C49-BC307EDB2CE8}" destId="{FA0DB425-3A04-4735-A65E-AB36835141A7}" srcOrd="0" destOrd="0" presId="urn:microsoft.com/office/officeart/2005/8/layout/cycle5"/>
    <dgm:cxn modelId="{A8934A22-D0F6-4AAE-9EB2-6F97639DDD6C}" type="presOf" srcId="{508D005B-17B5-4DEF-9311-1CA670FCF879}" destId="{033FC2E2-068D-4562-A2E5-8881ED5ED4DB}" srcOrd="0" destOrd="0" presId="urn:microsoft.com/office/officeart/2005/8/layout/cycle5"/>
    <dgm:cxn modelId="{5132DD22-89CC-48A7-9E6A-9FA7D13E5FB0}" srcId="{2EA21382-588E-4988-9D79-0D19231051D1}" destId="{D2E9821D-512D-4F99-9C49-BC307EDB2CE8}" srcOrd="0" destOrd="0" parTransId="{64A348F9-0EC4-4608-9E73-41DB432D1B40}" sibTransId="{2B58743A-C9E8-4F7D-94F7-87806C53379B}"/>
    <dgm:cxn modelId="{5F0EF33F-CCC3-47C9-AF7D-79CB17FE13A0}" type="presOf" srcId="{7F7AAF0A-7E08-4C86-A06B-B72C51A48B78}" destId="{6E902733-DC63-4FCB-8DCC-E660A6F8D531}" srcOrd="0" destOrd="0" presId="urn:microsoft.com/office/officeart/2005/8/layout/cycle5"/>
    <dgm:cxn modelId="{B069D44F-2D78-4D5A-8C78-9F5B4909875C}" type="presOf" srcId="{DE2DADF3-0E67-42E3-AC51-6216A56EAFD5}" destId="{413B5D8F-623A-4BAF-9AA3-AFEBFF534E48}" srcOrd="0" destOrd="0" presId="urn:microsoft.com/office/officeart/2005/8/layout/cycle5"/>
    <dgm:cxn modelId="{03A41F56-C357-43B7-ABF4-12CF60473DA8}" type="presOf" srcId="{BF3751E4-834C-4539-A753-00DA62455F62}" destId="{65D67157-8451-4323-A82B-2F2E4DB08753}" srcOrd="0" destOrd="0" presId="urn:microsoft.com/office/officeart/2005/8/layout/cycle5"/>
    <dgm:cxn modelId="{5C136386-0A9B-4810-8D95-255F776E1EC0}" srcId="{2EA21382-588E-4988-9D79-0D19231051D1}" destId="{DE2DADF3-0E67-42E3-AC51-6216A56EAFD5}" srcOrd="1" destOrd="0" parTransId="{8FC10214-2986-406B-AC85-AC3B3353954C}" sibTransId="{89F16CC6-CBBB-49B8-8859-B1954BB796ED}"/>
    <dgm:cxn modelId="{2DD19E91-547E-4C17-A684-840E910A2BF4}" srcId="{2EA21382-588E-4988-9D79-0D19231051D1}" destId="{508D005B-17B5-4DEF-9311-1CA670FCF879}" srcOrd="5" destOrd="0" parTransId="{150B2A03-B070-4EAE-98FE-3A0D9FF11D67}" sibTransId="{95FDC866-51EE-49BE-B4AB-038B53069891}"/>
    <dgm:cxn modelId="{2E73F29C-9E73-4874-B83C-A2810BFC59E1}" srcId="{2EA21382-588E-4988-9D79-0D19231051D1}" destId="{35DAAD48-6971-4445-9BA0-3EA159603940}" srcOrd="3" destOrd="0" parTransId="{DC0363E1-74FB-4250-B833-58EEA1EA3F55}" sibTransId="{1593E07F-6919-431E-B325-8E9563BC2011}"/>
    <dgm:cxn modelId="{50477C9D-0C6C-479D-898C-E64949C7C0C2}" type="presOf" srcId="{F30E31DB-CFFE-40E8-9AEE-934AFD846B50}" destId="{B53D6236-FE66-4388-8D88-515E227C4721}" srcOrd="0" destOrd="0" presId="urn:microsoft.com/office/officeart/2005/8/layout/cycle5"/>
    <dgm:cxn modelId="{7EE652B6-C825-4BAC-82DD-8B87A695AF8D}" type="presOf" srcId="{1593E07F-6919-431E-B325-8E9563BC2011}" destId="{B95A6FD3-66DD-42CC-BE5D-598D373699A4}" srcOrd="0" destOrd="0" presId="urn:microsoft.com/office/officeart/2005/8/layout/cycle5"/>
    <dgm:cxn modelId="{CF2718C9-E356-4759-996D-7FE971CB26C0}" type="presOf" srcId="{2B58743A-C9E8-4F7D-94F7-87806C53379B}" destId="{7307391F-058B-4390-88AB-432F589908B9}" srcOrd="0" destOrd="0" presId="urn:microsoft.com/office/officeart/2005/8/layout/cycle5"/>
    <dgm:cxn modelId="{69283ECF-F36A-4FCF-BFB5-E03D4D544F28}" srcId="{2EA21382-588E-4988-9D79-0D19231051D1}" destId="{F30E31DB-CFFE-40E8-9AEE-934AFD846B50}" srcOrd="2" destOrd="0" parTransId="{57624275-ED0F-4808-8049-C97AED71D25B}" sibTransId="{BBACC820-99C1-4BE8-8791-A50A62128FFB}"/>
    <dgm:cxn modelId="{919EB4DC-21D1-4658-8203-DF7B1D49F1D7}" type="presOf" srcId="{95FDC866-51EE-49BE-B4AB-038B53069891}" destId="{B1D88CEC-A93A-4152-B6EE-DF088761DC74}" srcOrd="0" destOrd="0" presId="urn:microsoft.com/office/officeart/2005/8/layout/cycle5"/>
    <dgm:cxn modelId="{F948D9EB-DA86-4742-882D-1EABA18EF55B}" type="presOf" srcId="{35DAAD48-6971-4445-9BA0-3EA159603940}" destId="{8F32E282-80E5-4925-AA9A-9F98B6773B1B}" srcOrd="0" destOrd="0" presId="urn:microsoft.com/office/officeart/2005/8/layout/cycle5"/>
    <dgm:cxn modelId="{24FFFDF5-8371-410C-B05E-C0E9C8B2EFA5}" type="presOf" srcId="{BBACC820-99C1-4BE8-8791-A50A62128FFB}" destId="{25067BC8-713A-43C1-89C0-57332D5D4420}" srcOrd="0" destOrd="0" presId="urn:microsoft.com/office/officeart/2005/8/layout/cycle5"/>
    <dgm:cxn modelId="{2A96A4FD-2973-472D-A702-F5CC1F702877}" srcId="{2EA21382-588E-4988-9D79-0D19231051D1}" destId="{7F7AAF0A-7E08-4C86-A06B-B72C51A48B78}" srcOrd="4" destOrd="0" parTransId="{A6AACBF1-89E9-457F-8D2B-FFA1EB9D0F03}" sibTransId="{BF3751E4-834C-4539-A753-00DA62455F62}"/>
    <dgm:cxn modelId="{DDDB63BE-6431-46D1-95F7-7C852B9EC154}" type="presParOf" srcId="{C03D086B-5742-48A4-B1C0-FFD18F3D38EA}" destId="{FA0DB425-3A04-4735-A65E-AB36835141A7}" srcOrd="0" destOrd="0" presId="urn:microsoft.com/office/officeart/2005/8/layout/cycle5"/>
    <dgm:cxn modelId="{DF3FFB06-2AEA-44F4-AC40-62963A26BB9E}" type="presParOf" srcId="{C03D086B-5742-48A4-B1C0-FFD18F3D38EA}" destId="{18F7BB5F-5BB4-4648-BBBE-95593D51DE2E}" srcOrd="1" destOrd="0" presId="urn:microsoft.com/office/officeart/2005/8/layout/cycle5"/>
    <dgm:cxn modelId="{9A5FEBAF-25F3-4789-BFF6-B84E2457C993}" type="presParOf" srcId="{C03D086B-5742-48A4-B1C0-FFD18F3D38EA}" destId="{7307391F-058B-4390-88AB-432F589908B9}" srcOrd="2" destOrd="0" presId="urn:microsoft.com/office/officeart/2005/8/layout/cycle5"/>
    <dgm:cxn modelId="{4CB1FF57-7EF4-4517-8EA7-56D103894D30}" type="presParOf" srcId="{C03D086B-5742-48A4-B1C0-FFD18F3D38EA}" destId="{413B5D8F-623A-4BAF-9AA3-AFEBFF534E48}" srcOrd="3" destOrd="0" presId="urn:microsoft.com/office/officeart/2005/8/layout/cycle5"/>
    <dgm:cxn modelId="{944D5AF2-CC5D-4C04-A102-7BDB287BEC81}" type="presParOf" srcId="{C03D086B-5742-48A4-B1C0-FFD18F3D38EA}" destId="{AEECC81B-CE6D-48CF-BBFF-376607B396B5}" srcOrd="4" destOrd="0" presId="urn:microsoft.com/office/officeart/2005/8/layout/cycle5"/>
    <dgm:cxn modelId="{E7AB0DE9-3DFF-44AD-A3F1-0F1E678CE61E}" type="presParOf" srcId="{C03D086B-5742-48A4-B1C0-FFD18F3D38EA}" destId="{FCC54198-408C-4FA9-AD18-8128DB0FEA5F}" srcOrd="5" destOrd="0" presId="urn:microsoft.com/office/officeart/2005/8/layout/cycle5"/>
    <dgm:cxn modelId="{6A290746-9B33-42A0-9980-F693C10C94FC}" type="presParOf" srcId="{C03D086B-5742-48A4-B1C0-FFD18F3D38EA}" destId="{B53D6236-FE66-4388-8D88-515E227C4721}" srcOrd="6" destOrd="0" presId="urn:microsoft.com/office/officeart/2005/8/layout/cycle5"/>
    <dgm:cxn modelId="{14468583-A8C2-49FE-9147-87FBEC429CF7}" type="presParOf" srcId="{C03D086B-5742-48A4-B1C0-FFD18F3D38EA}" destId="{8CC4CE27-FB63-4A9B-9048-4DAA9EDBC13E}" srcOrd="7" destOrd="0" presId="urn:microsoft.com/office/officeart/2005/8/layout/cycle5"/>
    <dgm:cxn modelId="{1007F882-B36C-4D66-B90A-C3E0C934B554}" type="presParOf" srcId="{C03D086B-5742-48A4-B1C0-FFD18F3D38EA}" destId="{25067BC8-713A-43C1-89C0-57332D5D4420}" srcOrd="8" destOrd="0" presId="urn:microsoft.com/office/officeart/2005/8/layout/cycle5"/>
    <dgm:cxn modelId="{F0CDE89B-198C-4B32-9263-4CBFD9A381CB}" type="presParOf" srcId="{C03D086B-5742-48A4-B1C0-FFD18F3D38EA}" destId="{8F32E282-80E5-4925-AA9A-9F98B6773B1B}" srcOrd="9" destOrd="0" presId="urn:microsoft.com/office/officeart/2005/8/layout/cycle5"/>
    <dgm:cxn modelId="{30FBF1DD-22BD-42C1-90C7-80B252DA679C}" type="presParOf" srcId="{C03D086B-5742-48A4-B1C0-FFD18F3D38EA}" destId="{4FEA50C9-42F3-40A6-9853-934A49A38A75}" srcOrd="10" destOrd="0" presId="urn:microsoft.com/office/officeart/2005/8/layout/cycle5"/>
    <dgm:cxn modelId="{75429346-5C33-4158-9DA5-1AC3F06F9596}" type="presParOf" srcId="{C03D086B-5742-48A4-B1C0-FFD18F3D38EA}" destId="{B95A6FD3-66DD-42CC-BE5D-598D373699A4}" srcOrd="11" destOrd="0" presId="urn:microsoft.com/office/officeart/2005/8/layout/cycle5"/>
    <dgm:cxn modelId="{41CD18D3-153B-4388-9EF8-11504559C3B4}" type="presParOf" srcId="{C03D086B-5742-48A4-B1C0-FFD18F3D38EA}" destId="{6E902733-DC63-4FCB-8DCC-E660A6F8D531}" srcOrd="12" destOrd="0" presId="urn:microsoft.com/office/officeart/2005/8/layout/cycle5"/>
    <dgm:cxn modelId="{05ECC248-3DF7-42B5-AAFE-CFBE9AF3134F}" type="presParOf" srcId="{C03D086B-5742-48A4-B1C0-FFD18F3D38EA}" destId="{6F049776-41B4-4B4F-8153-231A0CBF0A10}" srcOrd="13" destOrd="0" presId="urn:microsoft.com/office/officeart/2005/8/layout/cycle5"/>
    <dgm:cxn modelId="{E7BEC774-9892-4D99-BB57-B20D6590A33C}" type="presParOf" srcId="{C03D086B-5742-48A4-B1C0-FFD18F3D38EA}" destId="{65D67157-8451-4323-A82B-2F2E4DB08753}" srcOrd="14" destOrd="0" presId="urn:microsoft.com/office/officeart/2005/8/layout/cycle5"/>
    <dgm:cxn modelId="{5CB94250-1C5D-4D1D-8879-8CDC0AC4F6E1}" type="presParOf" srcId="{C03D086B-5742-48A4-B1C0-FFD18F3D38EA}" destId="{033FC2E2-068D-4562-A2E5-8881ED5ED4DB}" srcOrd="15" destOrd="0" presId="urn:microsoft.com/office/officeart/2005/8/layout/cycle5"/>
    <dgm:cxn modelId="{01E33BED-73D2-47A6-B95E-1A76E12F6E43}" type="presParOf" srcId="{C03D086B-5742-48A4-B1C0-FFD18F3D38EA}" destId="{ED570D64-6534-4296-8B95-CF5A5D5EAAFC}" srcOrd="16" destOrd="0" presId="urn:microsoft.com/office/officeart/2005/8/layout/cycle5"/>
    <dgm:cxn modelId="{AE1E4698-11AA-4E59-AD30-52AE5B243FCF}" type="presParOf" srcId="{C03D086B-5742-48A4-B1C0-FFD18F3D38EA}" destId="{B1D88CEC-A93A-4152-B6EE-DF088761DC74}" srcOrd="17"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DB425-3A04-4735-A65E-AB36835141A7}">
      <dsp:nvSpPr>
        <dsp:cNvPr id="0" name=""/>
        <dsp:cNvSpPr/>
      </dsp:nvSpPr>
      <dsp:spPr>
        <a:xfrm>
          <a:off x="2828675" y="-113751"/>
          <a:ext cx="1647296" cy="912716"/>
        </a:xfrm>
        <a:prstGeom prst="roundRect">
          <a:avLst/>
        </a:prstGeom>
        <a:solidFill>
          <a:srgbClr val="FF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Verdana" panose="020B0604030504040204" pitchFamily="34" charset="0"/>
              <a:ea typeface="Verdana" panose="020B0604030504040204" pitchFamily="34" charset="0"/>
            </a:rPr>
            <a:t>Understand how change happens in the contexts you’re working</a:t>
          </a:r>
        </a:p>
      </dsp:txBody>
      <dsp:txXfrm>
        <a:off x="2873230" y="-69196"/>
        <a:ext cx="1558186" cy="823606"/>
      </dsp:txXfrm>
    </dsp:sp>
    <dsp:sp modelId="{7307391F-058B-4390-88AB-432F589908B9}">
      <dsp:nvSpPr>
        <dsp:cNvPr id="0" name=""/>
        <dsp:cNvSpPr/>
      </dsp:nvSpPr>
      <dsp:spPr>
        <a:xfrm>
          <a:off x="2644341" y="552327"/>
          <a:ext cx="3018176" cy="3018176"/>
        </a:xfrm>
        <a:custGeom>
          <a:avLst/>
          <a:gdLst/>
          <a:ahLst/>
          <a:cxnLst/>
          <a:rect l="0" t="0" r="0" b="0"/>
          <a:pathLst>
            <a:path>
              <a:moveTo>
                <a:pt x="1956419" y="67824"/>
              </a:moveTo>
              <a:arcTo wR="1509088" hR="1509088" stAng="17234579" swAng="89376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13B5D8F-623A-4BAF-9AA3-AFEBFF534E48}">
      <dsp:nvSpPr>
        <dsp:cNvPr id="0" name=""/>
        <dsp:cNvSpPr/>
      </dsp:nvSpPr>
      <dsp:spPr>
        <a:xfrm>
          <a:off x="4455166" y="856852"/>
          <a:ext cx="1655137" cy="858281"/>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Verdana" panose="020B0604030504040204" pitchFamily="34" charset="0"/>
              <a:ea typeface="Verdana" panose="020B0604030504040204" pitchFamily="34" charset="0"/>
            </a:rPr>
            <a:t>Identify your role in contributing to these changes </a:t>
          </a:r>
        </a:p>
      </dsp:txBody>
      <dsp:txXfrm>
        <a:off x="4497064" y="898750"/>
        <a:ext cx="1571341" cy="774485"/>
      </dsp:txXfrm>
    </dsp:sp>
    <dsp:sp modelId="{FCC54198-408C-4FA9-AD18-8128DB0FEA5F}">
      <dsp:nvSpPr>
        <dsp:cNvPr id="0" name=""/>
        <dsp:cNvSpPr/>
      </dsp:nvSpPr>
      <dsp:spPr>
        <a:xfrm>
          <a:off x="2405644" y="595597"/>
          <a:ext cx="3018176" cy="3018176"/>
        </a:xfrm>
        <a:custGeom>
          <a:avLst/>
          <a:gdLst/>
          <a:ahLst/>
          <a:cxnLst/>
          <a:rect l="0" t="0" r="0" b="0"/>
          <a:pathLst>
            <a:path>
              <a:moveTo>
                <a:pt x="2973839" y="1145975"/>
              </a:moveTo>
              <a:arcTo wR="1509088" hR="1509088" stAng="20764621" swAng="18669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53D6236-FE66-4388-8D88-515E227C4721}">
      <dsp:nvSpPr>
        <dsp:cNvPr id="0" name=""/>
        <dsp:cNvSpPr/>
      </dsp:nvSpPr>
      <dsp:spPr>
        <a:xfrm>
          <a:off x="4519814" y="1848475"/>
          <a:ext cx="1636199" cy="944215"/>
        </a:xfrm>
        <a:prstGeom prst="roundRect">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22275">
            <a:lnSpc>
              <a:spcPct val="90000"/>
            </a:lnSpc>
            <a:spcBef>
              <a:spcPct val="0"/>
            </a:spcBef>
            <a:spcAft>
              <a:spcPct val="35000"/>
            </a:spcAft>
            <a:buNone/>
          </a:pPr>
          <a:r>
            <a:rPr lang="en-GB" sz="950" kern="1200" dirty="0">
              <a:latin typeface="Verdana" panose="020B0604030504040204" pitchFamily="34" charset="0"/>
              <a:ea typeface="Verdana" panose="020B0604030504040204" pitchFamily="34" charset="0"/>
            </a:rPr>
            <a:t>Develop a causal pathway illustrating how your efforts will contribute to identified changes </a:t>
          </a:r>
        </a:p>
      </dsp:txBody>
      <dsp:txXfrm>
        <a:off x="4565907" y="1894568"/>
        <a:ext cx="1544013" cy="852029"/>
      </dsp:txXfrm>
    </dsp:sp>
    <dsp:sp modelId="{25067BC8-713A-43C1-89C0-57332D5D4420}">
      <dsp:nvSpPr>
        <dsp:cNvPr id="0" name=""/>
        <dsp:cNvSpPr/>
      </dsp:nvSpPr>
      <dsp:spPr>
        <a:xfrm>
          <a:off x="2942457" y="-65723"/>
          <a:ext cx="3018176" cy="3018176"/>
        </a:xfrm>
        <a:custGeom>
          <a:avLst/>
          <a:gdLst/>
          <a:ahLst/>
          <a:cxnLst/>
          <a:rect l="0" t="0" r="0" b="0"/>
          <a:pathLst>
            <a:path>
              <a:moveTo>
                <a:pt x="2058706" y="2914530"/>
              </a:moveTo>
              <a:arcTo wR="1509088" hR="1509088" stAng="4118480" swAng="95796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F32E282-80E5-4925-AA9A-9F98B6773B1B}">
      <dsp:nvSpPr>
        <dsp:cNvPr id="0" name=""/>
        <dsp:cNvSpPr/>
      </dsp:nvSpPr>
      <dsp:spPr>
        <a:xfrm>
          <a:off x="2870867" y="2801492"/>
          <a:ext cx="1584591" cy="825522"/>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Verdana" panose="020B0604030504040204" pitchFamily="34" charset="0"/>
              <a:ea typeface="Verdana" panose="020B0604030504040204" pitchFamily="34" charset="0"/>
            </a:rPr>
            <a:t>Identify the assumptions that will be needed to be tested through the programme</a:t>
          </a:r>
        </a:p>
      </dsp:txBody>
      <dsp:txXfrm>
        <a:off x="2911166" y="2841791"/>
        <a:ext cx="1503993" cy="744924"/>
      </dsp:txXfrm>
    </dsp:sp>
    <dsp:sp modelId="{B95A6FD3-66DD-42CC-BE5D-598D373699A4}">
      <dsp:nvSpPr>
        <dsp:cNvPr id="0" name=""/>
        <dsp:cNvSpPr/>
      </dsp:nvSpPr>
      <dsp:spPr>
        <a:xfrm>
          <a:off x="1657835" y="-20908"/>
          <a:ext cx="3018176" cy="3018176"/>
        </a:xfrm>
        <a:custGeom>
          <a:avLst/>
          <a:gdLst/>
          <a:ahLst/>
          <a:cxnLst/>
          <a:rect l="0" t="0" r="0" b="0"/>
          <a:pathLst>
            <a:path>
              <a:moveTo>
                <a:pt x="1094586" y="2960134"/>
              </a:moveTo>
              <a:arcTo wR="1509088" hR="1509088" stAng="6356542" swAng="84276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E902733-DC63-4FCB-8DCC-E660A6F8D531}">
      <dsp:nvSpPr>
        <dsp:cNvPr id="0" name=""/>
        <dsp:cNvSpPr/>
      </dsp:nvSpPr>
      <dsp:spPr>
        <a:xfrm>
          <a:off x="1323951" y="1887847"/>
          <a:ext cx="1580813" cy="842262"/>
        </a:xfrm>
        <a:prstGeom prst="roundRect">
          <a:avLst/>
        </a:prstGeom>
        <a:solidFill>
          <a:srgbClr val="FF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Verdana" panose="020B0604030504040204" pitchFamily="34" charset="0"/>
              <a:ea typeface="Verdana" panose="020B0604030504040204" pitchFamily="34" charset="0"/>
            </a:rPr>
            <a:t>Develop a MEL framework for your TOC</a:t>
          </a:r>
        </a:p>
      </dsp:txBody>
      <dsp:txXfrm>
        <a:off x="1365067" y="1928963"/>
        <a:ext cx="1498581" cy="760030"/>
      </dsp:txXfrm>
    </dsp:sp>
    <dsp:sp modelId="{65D67157-8451-4323-A82B-2F2E4DB08753}">
      <dsp:nvSpPr>
        <dsp:cNvPr id="0" name=""/>
        <dsp:cNvSpPr/>
      </dsp:nvSpPr>
      <dsp:spPr>
        <a:xfrm>
          <a:off x="1463817" y="-813847"/>
          <a:ext cx="3018176" cy="3018176"/>
        </a:xfrm>
        <a:custGeom>
          <a:avLst/>
          <a:gdLst/>
          <a:ahLst/>
          <a:cxnLst/>
          <a:rect l="0" t="0" r="0" b="0"/>
          <a:pathLst>
            <a:path>
              <a:moveTo>
                <a:pt x="546558" y="2671364"/>
              </a:moveTo>
              <a:arcTo wR="1509088" hR="1509088" stAng="7777776" swAng="332074"/>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33FC2E2-068D-4562-A2E5-8881ED5ED4DB}">
      <dsp:nvSpPr>
        <dsp:cNvPr id="0" name=""/>
        <dsp:cNvSpPr/>
      </dsp:nvSpPr>
      <dsp:spPr>
        <a:xfrm>
          <a:off x="1151240" y="843588"/>
          <a:ext cx="1611772" cy="880738"/>
        </a:xfrm>
        <a:prstGeom prst="roundRect">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Verdana" panose="020B0604030504040204" pitchFamily="34" charset="0"/>
              <a:ea typeface="Verdana" panose="020B0604030504040204" pitchFamily="34" charset="0"/>
            </a:rPr>
            <a:t>Continuously monitor change through your change pathway, test and adapt</a:t>
          </a:r>
        </a:p>
      </dsp:txBody>
      <dsp:txXfrm>
        <a:off x="1194234" y="886582"/>
        <a:ext cx="1525784" cy="794750"/>
      </dsp:txXfrm>
    </dsp:sp>
    <dsp:sp modelId="{B1D88CEC-A93A-4152-B6EE-DF088761DC74}">
      <dsp:nvSpPr>
        <dsp:cNvPr id="0" name=""/>
        <dsp:cNvSpPr/>
      </dsp:nvSpPr>
      <dsp:spPr>
        <a:xfrm>
          <a:off x="1529829" y="572482"/>
          <a:ext cx="3018176" cy="3018176"/>
        </a:xfrm>
        <a:custGeom>
          <a:avLst/>
          <a:gdLst/>
          <a:ahLst/>
          <a:cxnLst/>
          <a:rect l="0" t="0" r="0" b="0"/>
          <a:pathLst>
            <a:path>
              <a:moveTo>
                <a:pt x="764721" y="196356"/>
              </a:moveTo>
              <a:arcTo wR="1509088" hR="1509088" stAng="14426710" swAng="973276"/>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8A94F-0D29-3D45-A36D-4FCF85C67C85}" type="datetimeFigureOut">
              <a:rPr lang="en-US" smtClean="0"/>
              <a:t>8/16/2021</a:t>
            </a:fld>
            <a:endParaRPr lang="en-US"/>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0F772C-0790-2C42-9F74-AF586204B95F}" type="slidenum">
              <a:rPr lang="en-US" smtClean="0"/>
              <a:t>‹#›</a:t>
            </a:fld>
            <a:endParaRPr lang="en-US"/>
          </a:p>
        </p:txBody>
      </p:sp>
    </p:spTree>
    <p:extLst>
      <p:ext uri="{BB962C8B-B14F-4D97-AF65-F5344CB8AC3E}">
        <p14:creationId xmlns:p14="http://schemas.microsoft.com/office/powerpoint/2010/main" val="1968064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5345906" y="1440000"/>
            <a:ext cx="4914094" cy="2631887"/>
          </a:xfrm>
        </p:spPr>
        <p:txBody>
          <a:bodyPr anchor="t" anchorCtr="0"/>
          <a:lstStyle>
            <a:lvl1pPr algn="l">
              <a:lnSpc>
                <a:spcPts val="4000"/>
              </a:lnSpc>
              <a:defRPr sz="3400"/>
            </a:lvl1pPr>
          </a:lstStyle>
          <a:p>
            <a:r>
              <a:rPr lang="en-GB" dirty="0"/>
              <a:t>Click to edit Master title style</a:t>
            </a:r>
            <a:endParaRPr lang="en-US" dirty="0"/>
          </a:p>
        </p:txBody>
      </p:sp>
      <p:sp>
        <p:nvSpPr>
          <p:cNvPr id="6" name="Slide Number Placeholder 5">
            <a:extLst>
              <a:ext uri="{FF2B5EF4-FFF2-40B4-BE49-F238E27FC236}">
                <a16:creationId xmlns:a16="http://schemas.microsoft.com/office/drawing/2014/main" id="{BC0B8C22-BD91-4949-953A-AE80FCD0969F}"/>
              </a:ext>
            </a:extLst>
          </p:cNvPr>
          <p:cNvSpPr>
            <a:spLocks noGrp="1"/>
          </p:cNvSpPr>
          <p:nvPr>
            <p:ph type="sldNum" sz="quarter" idx="12"/>
          </p:nvPr>
        </p:nvSpPr>
        <p:spPr/>
        <p:txBody>
          <a:bodyPr/>
          <a:lstStyle/>
          <a:p>
            <a:fld id="{50F209D7-C180-5B4A-A7C2-AD533727DAA3}" type="slidenum">
              <a:rPr lang="en-US" smtClean="0"/>
              <a:t>‹#›</a:t>
            </a:fld>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573924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474230" y="4571881"/>
            <a:ext cx="9828189" cy="1183554"/>
          </a:xfrm>
        </p:spPr>
        <p:txBody>
          <a:bodyPr anchor="t" anchorCtr="0"/>
          <a:lstStyle>
            <a:lvl1pPr algn="l">
              <a:lnSpc>
                <a:spcPts val="4000"/>
              </a:lnSpc>
              <a:defRPr sz="3400"/>
            </a:lvl1pPr>
          </a:lstStyle>
          <a:p>
            <a:r>
              <a:rPr lang="en-GB" dirty="0"/>
              <a:t>Click to edit Master title style</a:t>
            </a:r>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
        <p:nvSpPr>
          <p:cNvPr id="3" name="Rectangle 2">
            <a:extLst>
              <a:ext uri="{FF2B5EF4-FFF2-40B4-BE49-F238E27FC236}">
                <a16:creationId xmlns:a16="http://schemas.microsoft.com/office/drawing/2014/main" id="{FC0AB0E3-C280-0441-9D00-FBE573F7CF23}"/>
              </a:ext>
            </a:extLst>
          </p:cNvPr>
          <p:cNvSpPr/>
          <p:nvPr userDrawn="1"/>
        </p:nvSpPr>
        <p:spPr>
          <a:xfrm>
            <a:off x="9927771" y="261257"/>
            <a:ext cx="506186" cy="506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9609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7835A-0020-EF40-9C89-BF2D7A1B2636}"/>
              </a:ext>
            </a:extLst>
          </p:cNvPr>
          <p:cNvSpPr>
            <a:spLocks noGrp="1"/>
          </p:cNvSpPr>
          <p:nvPr>
            <p:ph type="title"/>
          </p:nvPr>
        </p:nvSpPr>
        <p:spPr>
          <a:xfrm>
            <a:off x="432000" y="1115036"/>
            <a:ext cx="8450743" cy="699637"/>
          </a:xfrm>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D2E76362-79CA-BE44-89E7-F11A4472A379}"/>
              </a:ext>
            </a:extLst>
          </p:cNvPr>
          <p:cNvSpPr>
            <a:spLocks noGrp="1"/>
          </p:cNvSpPr>
          <p:nvPr>
            <p:ph idx="1"/>
          </p:nvPr>
        </p:nvSpPr>
        <p:spPr>
          <a:xfrm>
            <a:off x="432000" y="1800000"/>
            <a:ext cx="8450743" cy="4796544"/>
          </a:xfrm>
        </p:spPr>
        <p:txBody>
          <a:bodyPr>
            <a:noAutofit/>
          </a:bodyPr>
          <a:lstStyle>
            <a:lvl4pPr>
              <a:lnSpc>
                <a:spcPct val="120000"/>
              </a:lnSpc>
              <a:defRPr/>
            </a:lvl4pPr>
            <a:lvl5pPr>
              <a:defRPr sz="2000"/>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 Fifth level</a:t>
            </a:r>
            <a:endParaRPr lang="en-US" dirty="0"/>
          </a:p>
        </p:txBody>
      </p:sp>
      <p:sp>
        <p:nvSpPr>
          <p:cNvPr id="5" name="Footer Placeholder 4">
            <a:extLst>
              <a:ext uri="{FF2B5EF4-FFF2-40B4-BE49-F238E27FC236}">
                <a16:creationId xmlns:a16="http://schemas.microsoft.com/office/drawing/2014/main" id="{AE46DF67-DB70-594F-B648-E111B8A39277}"/>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967410C0-9954-A44E-8C8B-AE28287F907D}"/>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5DB18921-EEA3-FB4F-A88A-AD7B062E8FBB}"/>
              </a:ext>
            </a:extLst>
          </p:cNvPr>
          <p:cNvSpPr txBox="1">
            <a:spLocks/>
          </p:cNvSpPr>
          <p:nvPr userDrawn="1"/>
        </p:nvSpPr>
        <p:spPr>
          <a:xfrm>
            <a:off x="432000" y="6984000"/>
            <a:ext cx="4211252" cy="297508"/>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266223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110CE-1B14-9F47-B391-2EB2737744AB}"/>
              </a:ext>
            </a:extLst>
          </p:cNvPr>
          <p:cNvSpPr>
            <a:spLocks noGrp="1"/>
          </p:cNvSpPr>
          <p:nvPr>
            <p:ph type="title"/>
          </p:nvPr>
        </p:nvSpPr>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3E76D312-968E-F44D-A219-726EE9A1547E}"/>
              </a:ext>
            </a:extLst>
          </p:cNvPr>
          <p:cNvSpPr>
            <a:spLocks noGrp="1"/>
          </p:cNvSpPr>
          <p:nvPr>
            <p:ph sz="half" idx="1"/>
          </p:nvPr>
        </p:nvSpPr>
        <p:spPr>
          <a:xfrm>
            <a:off x="432000" y="1800000"/>
            <a:ext cx="4847083" cy="479654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401258EA-FAFC-0D49-B4A2-FD9F8E4C40F6}"/>
              </a:ext>
            </a:extLst>
          </p:cNvPr>
          <p:cNvSpPr>
            <a:spLocks noGrp="1"/>
          </p:cNvSpPr>
          <p:nvPr>
            <p:ph sz="half" idx="2"/>
          </p:nvPr>
        </p:nvSpPr>
        <p:spPr>
          <a:xfrm>
            <a:off x="5412730" y="1800000"/>
            <a:ext cx="4847083"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7D36BF19-927A-6D49-96E8-39D01C6D8352}"/>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7" name="Slide Number Placeholder 6">
            <a:extLst>
              <a:ext uri="{FF2B5EF4-FFF2-40B4-BE49-F238E27FC236}">
                <a16:creationId xmlns:a16="http://schemas.microsoft.com/office/drawing/2014/main" id="{4005BA88-FF44-0246-A67E-5DD6220E5AEF}"/>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8" name="Date Placeholder 3">
            <a:extLst>
              <a:ext uri="{FF2B5EF4-FFF2-40B4-BE49-F238E27FC236}">
                <a16:creationId xmlns:a16="http://schemas.microsoft.com/office/drawing/2014/main" id="{E21B2E2C-EFB6-C148-8441-14E04362B922}"/>
              </a:ext>
            </a:extLst>
          </p:cNvPr>
          <p:cNvSpPr txBox="1">
            <a:spLocks/>
          </p:cNvSpPr>
          <p:nvPr userDrawn="1"/>
        </p:nvSpPr>
        <p:spPr>
          <a:xfrm>
            <a:off x="432000" y="6984000"/>
            <a:ext cx="3724364"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595419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1"/>
            <a:ext cx="6132086" cy="2924400"/>
          </a:xfrm>
          <a:solidFill>
            <a:schemeClr val="accent1">
              <a:alpha val="91858"/>
            </a:schemeClr>
          </a:solidFill>
        </p:spPr>
        <p:txBody>
          <a:bodyPr lIns="360000" tIns="360000" rIns="360000" bIns="360000" anchor="t" anchorCtr="0"/>
          <a:lstStyle>
            <a:lvl1pPr algn="l">
              <a:lnSpc>
                <a:spcPts val="5200"/>
              </a:lnSpc>
              <a:defRPr sz="38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t>Voice training </a:t>
            </a:r>
          </a:p>
          <a:p>
            <a:r>
              <a:rPr lang="en-GB" dirty="0"/>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0"/>
            <a:ext cx="3606187" cy="32037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bg1"/>
                </a:solidFill>
                <a:effectLst/>
                <a:latin typeface="+mn-lt"/>
                <a:ea typeface="+mn-ea"/>
                <a:cs typeface="+mn-cs"/>
              </a:rPr>
              <a:t>Reg charity no. 288180  © HelpAge International 2021 </a:t>
            </a:r>
          </a:p>
        </p:txBody>
      </p:sp>
    </p:spTree>
    <p:extLst>
      <p:ext uri="{BB962C8B-B14F-4D97-AF65-F5344CB8AC3E}">
        <p14:creationId xmlns:p14="http://schemas.microsoft.com/office/powerpoint/2010/main" val="232863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0"/>
            <a:ext cx="9828000" cy="5056153"/>
          </a:xfrm>
          <a:solidFill>
            <a:schemeClr val="accent1"/>
          </a:solidFill>
        </p:spPr>
        <p:txBody>
          <a:bodyPr lIns="360000" tIns="360000" rIns="360000" bIns="360000" anchor="t" anchorCtr="0"/>
          <a:lstStyle>
            <a:lvl1pPr algn="l">
              <a:lnSpc>
                <a:spcPts val="5200"/>
              </a:lnSpc>
              <a:defRPr sz="40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solidFill>
                  <a:schemeClr val="tx2"/>
                </a:solidFill>
              </a:rPr>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1"/>
            <a:ext cx="3617486"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a:t>
            </a:r>
            <a:r>
              <a:rPr lang="en-GB" sz="800" kern="1200" dirty="0">
                <a:solidFill>
                  <a:schemeClr val="tx2"/>
                </a:solidFill>
                <a:effectLst/>
                <a:latin typeface="+mn-lt"/>
                <a:ea typeface="+mn-ea"/>
                <a:cs typeface="+mn-cs"/>
              </a:rPr>
              <a:t> charity no. 288180  © HelpAge International 2021 </a:t>
            </a:r>
          </a:p>
        </p:txBody>
      </p:sp>
    </p:spTree>
    <p:extLst>
      <p:ext uri="{BB962C8B-B14F-4D97-AF65-F5344CB8AC3E}">
        <p14:creationId xmlns:p14="http://schemas.microsoft.com/office/powerpoint/2010/main" val="1962084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046E-880C-5B47-8866-C4C74BD9F434}"/>
              </a:ext>
            </a:extLst>
          </p:cNvPr>
          <p:cNvSpPr>
            <a:spLocks noGrp="1"/>
          </p:cNvSpPr>
          <p:nvPr>
            <p:ph type="title"/>
          </p:nvPr>
        </p:nvSpPr>
        <p:spPr/>
        <p:txBody>
          <a:bodyPr/>
          <a:lstStyle/>
          <a:p>
            <a:r>
              <a:rPr lang="en-GB"/>
              <a:t>Click to edit Master title style</a:t>
            </a:r>
            <a:endParaRPr lang="en-US"/>
          </a:p>
        </p:txBody>
      </p:sp>
      <p:sp>
        <p:nvSpPr>
          <p:cNvPr id="4" name="Footer Placeholder 3">
            <a:extLst>
              <a:ext uri="{FF2B5EF4-FFF2-40B4-BE49-F238E27FC236}">
                <a16:creationId xmlns:a16="http://schemas.microsoft.com/office/drawing/2014/main" id="{528963AA-A790-C840-942A-5C67477DC5E0}"/>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33C0F4E0-9997-0048-9306-C063A6B468F7}"/>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6" name="Date Placeholder 3">
            <a:extLst>
              <a:ext uri="{FF2B5EF4-FFF2-40B4-BE49-F238E27FC236}">
                <a16:creationId xmlns:a16="http://schemas.microsoft.com/office/drawing/2014/main" id="{DAEB81D6-8B7D-6C4E-AB5E-BA5C207EBB00}"/>
              </a:ext>
            </a:extLst>
          </p:cNvPr>
          <p:cNvSpPr txBox="1">
            <a:spLocks/>
          </p:cNvSpPr>
          <p:nvPr userDrawn="1"/>
        </p:nvSpPr>
        <p:spPr>
          <a:xfrm>
            <a:off x="432000" y="6984001"/>
            <a:ext cx="4056873" cy="36682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463244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16F190D-0BA5-724D-980A-A92BF64097BB}"/>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AD312DD3-DC42-A749-A702-93AA80CAB311}"/>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5" name="Date Placeholder 3">
            <a:extLst>
              <a:ext uri="{FF2B5EF4-FFF2-40B4-BE49-F238E27FC236}">
                <a16:creationId xmlns:a16="http://schemas.microsoft.com/office/drawing/2014/main" id="{708665F7-21ED-D346-AF84-2BFE65F2C187}"/>
              </a:ext>
            </a:extLst>
          </p:cNvPr>
          <p:cNvSpPr txBox="1">
            <a:spLocks/>
          </p:cNvSpPr>
          <p:nvPr userDrawn="1"/>
        </p:nvSpPr>
        <p:spPr>
          <a:xfrm>
            <a:off x="432000" y="6984000"/>
            <a:ext cx="3724364" cy="272875"/>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378261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FC2DC09-AFF1-1648-A90D-41B7BF50E9D0}"/>
              </a:ext>
            </a:extLst>
          </p:cNvPr>
          <p:cNvSpPr/>
          <p:nvPr userDrawn="1"/>
        </p:nvSpPr>
        <p:spPr>
          <a:xfrm>
            <a:off x="10015185" y="360000"/>
            <a:ext cx="288000" cy="288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72429A1D-BB69-0448-97C8-EE05C7863A30}"/>
              </a:ext>
            </a:extLst>
          </p:cNvPr>
          <p:cNvSpPr>
            <a:spLocks noGrp="1"/>
          </p:cNvSpPr>
          <p:nvPr>
            <p:ph type="title"/>
          </p:nvPr>
        </p:nvSpPr>
        <p:spPr>
          <a:xfrm>
            <a:off x="432000" y="1115037"/>
            <a:ext cx="9827813" cy="684964"/>
          </a:xfrm>
          <a:prstGeom prst="rect">
            <a:avLst/>
          </a:prstGeom>
        </p:spPr>
        <p:txBody>
          <a:bodyPr vert="horz" lIns="0" tIns="0" rIns="0" bIns="0" numCol="1" rtlCol="0" anchor="t" anchorCtr="0">
            <a:no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8A4C6C2B-3C2A-7148-BF0D-9A6C234DDA5C}"/>
              </a:ext>
            </a:extLst>
          </p:cNvPr>
          <p:cNvSpPr>
            <a:spLocks noGrp="1"/>
          </p:cNvSpPr>
          <p:nvPr>
            <p:ph type="body" idx="1"/>
          </p:nvPr>
        </p:nvSpPr>
        <p:spPr>
          <a:xfrm>
            <a:off x="432000" y="1800000"/>
            <a:ext cx="9829600" cy="4796544"/>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A371E722-B0A3-304E-B635-290F7C835345}"/>
              </a:ext>
            </a:extLst>
          </p:cNvPr>
          <p:cNvSpPr>
            <a:spLocks noGrp="1"/>
          </p:cNvSpPr>
          <p:nvPr>
            <p:ph type="dt" sz="half" idx="2"/>
          </p:nvPr>
        </p:nvSpPr>
        <p:spPr>
          <a:xfrm>
            <a:off x="432000" y="7006699"/>
            <a:ext cx="935694" cy="402483"/>
          </a:xfrm>
          <a:prstGeom prst="rect">
            <a:avLst/>
          </a:prstGeom>
        </p:spPr>
        <p:txBody>
          <a:bodyPr vert="horz" lIns="0" tIns="0" rIns="0" bIns="45720" rtlCol="0" anchor="t" anchorCtr="0"/>
          <a:lstStyle>
            <a:lvl1pPr algn="l">
              <a:defRPr sz="8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BEC07EC3-1CEB-164E-9BDA-EE712DA22A16}"/>
              </a:ext>
            </a:extLst>
          </p:cNvPr>
          <p:cNvSpPr>
            <a:spLocks noGrp="1"/>
          </p:cNvSpPr>
          <p:nvPr>
            <p:ph type="ftr" sz="quarter" idx="3"/>
          </p:nvPr>
        </p:nvSpPr>
        <p:spPr>
          <a:xfrm>
            <a:off x="432000" y="432000"/>
            <a:ext cx="4688640" cy="406200"/>
          </a:xfrm>
          <a:prstGeom prst="rect">
            <a:avLst/>
          </a:prstGeom>
        </p:spPr>
        <p:txBody>
          <a:bodyPr vert="horz" lIns="0" tIns="0" rIns="0" bIns="0" rtlCol="0" anchor="t" anchorCtr="0"/>
          <a:lstStyle>
            <a:lvl1pPr algn="l">
              <a:lnSpc>
                <a:spcPts val="1000"/>
              </a:lnSpc>
              <a:defRPr sz="850" b="1">
                <a:solidFill>
                  <a:schemeClr val="tx1">
                    <a:tint val="75000"/>
                  </a:schemeClr>
                </a:solidFill>
              </a:defRPr>
            </a:lvl1pPr>
          </a:lstStyle>
          <a:p>
            <a:r>
              <a:rPr lang="en-GB" dirty="0"/>
              <a:t>Voice training</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D3CB669D-1C1D-0446-9C29-5B52E6503A8D}"/>
              </a:ext>
            </a:extLst>
          </p:cNvPr>
          <p:cNvSpPr>
            <a:spLocks noGrp="1"/>
          </p:cNvSpPr>
          <p:nvPr>
            <p:ph type="sldNum" sz="quarter" idx="4"/>
          </p:nvPr>
        </p:nvSpPr>
        <p:spPr>
          <a:xfrm>
            <a:off x="10014419" y="434003"/>
            <a:ext cx="288000" cy="204570"/>
          </a:xfrm>
          <a:prstGeom prst="rect">
            <a:avLst/>
          </a:prstGeom>
        </p:spPr>
        <p:txBody>
          <a:bodyPr vert="horz" lIns="0" tIns="0" rIns="0" bIns="0" rtlCol="0" anchor="t" anchorCtr="0"/>
          <a:lstStyle>
            <a:lvl1pPr algn="ctr">
              <a:defRPr sz="850" b="1">
                <a:solidFill>
                  <a:schemeClr val="bg1"/>
                </a:solidFill>
              </a:defRPr>
            </a:lvl1pPr>
          </a:lstStyle>
          <a:p>
            <a:fld id="{50F209D7-C180-5B4A-A7C2-AD533727DAA3}" type="slidenum">
              <a:rPr lang="en-US" smtClean="0"/>
              <a:pPr/>
              <a:t>‹#›</a:t>
            </a:fld>
            <a:endParaRPr lang="en-US" dirty="0"/>
          </a:p>
        </p:txBody>
      </p:sp>
    </p:spTree>
    <p:extLst>
      <p:ext uri="{BB962C8B-B14F-4D97-AF65-F5344CB8AC3E}">
        <p14:creationId xmlns:p14="http://schemas.microsoft.com/office/powerpoint/2010/main" val="2855945888"/>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2" r:id="rId4"/>
    <p:sldLayoutId id="2147483651" r:id="rId5"/>
    <p:sldLayoutId id="2147483656" r:id="rId6"/>
    <p:sldLayoutId id="2147483654" r:id="rId7"/>
    <p:sldLayoutId id="2147483655" r:id="rId8"/>
  </p:sldLayoutIdLst>
  <p:hf hdr="0" dt="0"/>
  <p:txStyles>
    <p:titleStyle>
      <a:lvl1pPr algn="l" defTabSz="801929" rtl="0" eaLnBrk="1" latinLnBrk="0" hangingPunct="1">
        <a:lnSpc>
          <a:spcPts val="3300"/>
        </a:lnSpc>
        <a:spcBef>
          <a:spcPct val="0"/>
        </a:spcBef>
        <a:buNone/>
        <a:defRPr sz="2800" b="1" kern="1200">
          <a:solidFill>
            <a:schemeClr val="accent3"/>
          </a:solidFill>
          <a:latin typeface="+mn-lt"/>
          <a:ea typeface="+mj-ea"/>
          <a:cs typeface="+mj-cs"/>
        </a:defRPr>
      </a:lvl1pPr>
    </p:titleStyle>
    <p:body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p:bodyStyle>
    <p:otherStyle>
      <a:defPPr>
        <a:defRPr lang="en-US"/>
      </a:defPPr>
      <a:lvl1pPr marL="0" algn="l" defTabSz="801929" rtl="0" eaLnBrk="1" latinLnBrk="0" hangingPunct="1">
        <a:defRPr sz="1579" kern="1200">
          <a:solidFill>
            <a:schemeClr val="tx1"/>
          </a:solidFill>
          <a:latin typeface="+mn-lt"/>
          <a:ea typeface="+mn-ea"/>
          <a:cs typeface="+mn-cs"/>
        </a:defRPr>
      </a:lvl1pPr>
      <a:lvl2pPr marL="400964" algn="l" defTabSz="801929" rtl="0" eaLnBrk="1" latinLnBrk="0" hangingPunct="1">
        <a:defRPr sz="1579" kern="1200">
          <a:solidFill>
            <a:schemeClr val="tx1"/>
          </a:solidFill>
          <a:latin typeface="+mn-lt"/>
          <a:ea typeface="+mn-ea"/>
          <a:cs typeface="+mn-cs"/>
        </a:defRPr>
      </a:lvl2pPr>
      <a:lvl3pPr marL="801929" algn="l" defTabSz="801929" rtl="0" eaLnBrk="1" latinLnBrk="0" hangingPunct="1">
        <a:defRPr sz="1579" kern="1200">
          <a:solidFill>
            <a:schemeClr val="tx1"/>
          </a:solidFill>
          <a:latin typeface="+mn-lt"/>
          <a:ea typeface="+mn-ea"/>
          <a:cs typeface="+mn-cs"/>
        </a:defRPr>
      </a:lvl3pPr>
      <a:lvl4pPr marL="1202893" algn="l" defTabSz="801929" rtl="0" eaLnBrk="1" latinLnBrk="0" hangingPunct="1">
        <a:defRPr sz="1579" kern="1200">
          <a:solidFill>
            <a:schemeClr val="tx1"/>
          </a:solidFill>
          <a:latin typeface="+mn-lt"/>
          <a:ea typeface="+mn-ea"/>
          <a:cs typeface="+mn-cs"/>
        </a:defRPr>
      </a:lvl4pPr>
      <a:lvl5pPr marL="1603858" algn="l" defTabSz="801929" rtl="0" eaLnBrk="1" latinLnBrk="0" hangingPunct="1">
        <a:defRPr sz="1579" kern="1200">
          <a:solidFill>
            <a:schemeClr val="tx1"/>
          </a:solidFill>
          <a:latin typeface="+mn-lt"/>
          <a:ea typeface="+mn-ea"/>
          <a:cs typeface="+mn-cs"/>
        </a:defRPr>
      </a:lvl5pPr>
      <a:lvl6pPr marL="2004822" algn="l" defTabSz="801929" rtl="0" eaLnBrk="1" latinLnBrk="0" hangingPunct="1">
        <a:defRPr sz="1579" kern="1200">
          <a:solidFill>
            <a:schemeClr val="tx1"/>
          </a:solidFill>
          <a:latin typeface="+mn-lt"/>
          <a:ea typeface="+mn-ea"/>
          <a:cs typeface="+mn-cs"/>
        </a:defRPr>
      </a:lvl6pPr>
      <a:lvl7pPr marL="2405786" algn="l" defTabSz="801929" rtl="0" eaLnBrk="1" latinLnBrk="0" hangingPunct="1">
        <a:defRPr sz="1579" kern="1200">
          <a:solidFill>
            <a:schemeClr val="tx1"/>
          </a:solidFill>
          <a:latin typeface="+mn-lt"/>
          <a:ea typeface="+mn-ea"/>
          <a:cs typeface="+mn-cs"/>
        </a:defRPr>
      </a:lvl7pPr>
      <a:lvl8pPr marL="2806751" algn="l" defTabSz="801929" rtl="0" eaLnBrk="1" latinLnBrk="0" hangingPunct="1">
        <a:defRPr sz="1579" kern="1200">
          <a:solidFill>
            <a:schemeClr val="tx1"/>
          </a:solidFill>
          <a:latin typeface="+mn-lt"/>
          <a:ea typeface="+mn-ea"/>
          <a:cs typeface="+mn-cs"/>
        </a:defRPr>
      </a:lvl8pPr>
      <a:lvl9pPr marL="3207715" algn="l" defTabSz="801929" rtl="0" eaLnBrk="1" latinLnBrk="0" hangingPunct="1">
        <a:defRPr sz="157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9D499C3-F5F4-B44D-8871-40E1F2C29002}"/>
              </a:ext>
            </a:extLst>
          </p:cNvPr>
          <p:cNvSpPr>
            <a:spLocks noGrp="1"/>
          </p:cNvSpPr>
          <p:nvPr>
            <p:ph type="ctrTitle"/>
          </p:nvPr>
        </p:nvSpPr>
        <p:spPr>
          <a:xfrm>
            <a:off x="5345906" y="1440000"/>
            <a:ext cx="4914094" cy="3274504"/>
          </a:xfrm>
        </p:spPr>
        <p:txBody>
          <a:bodyPr/>
          <a:lstStyle/>
          <a:p>
            <a:r>
              <a:rPr lang="en-GB" dirty="0">
                <a:solidFill>
                  <a:schemeClr val="accent4"/>
                </a:solidFill>
              </a:rPr>
              <a:t>Voice training</a:t>
            </a:r>
            <a:br>
              <a:rPr lang="en-GB" dirty="0"/>
            </a:br>
            <a:r>
              <a:rPr lang="en-US" dirty="0"/>
              <a:t>Module 4: Monitoring, evaluation and learning</a:t>
            </a:r>
          </a:p>
        </p:txBody>
      </p:sp>
      <p:sp>
        <p:nvSpPr>
          <p:cNvPr id="10" name="Slide Number Placeholder 4">
            <a:extLst>
              <a:ext uri="{FF2B5EF4-FFF2-40B4-BE49-F238E27FC236}">
                <a16:creationId xmlns:a16="http://schemas.microsoft.com/office/drawing/2014/main" id="{AF039469-E6AD-5449-9EBF-6DE402CC5297}"/>
              </a:ext>
            </a:extLst>
          </p:cNvPr>
          <p:cNvSpPr>
            <a:spLocks noGrp="1"/>
          </p:cNvSpPr>
          <p:nvPr>
            <p:ph type="sldNum" sz="quarter" idx="12"/>
          </p:nvPr>
        </p:nvSpPr>
        <p:spPr/>
        <p:txBody>
          <a:bodyPr/>
          <a:lstStyle/>
          <a:p>
            <a:fld id="{50F209D7-C180-5B4A-A7C2-AD533727DAA3}" type="slidenum">
              <a:rPr lang="en-US" smtClean="0"/>
              <a:t>1</a:t>
            </a:fld>
            <a:endParaRPr lang="en-US"/>
          </a:p>
        </p:txBody>
      </p:sp>
      <p:pic>
        <p:nvPicPr>
          <p:cNvPr id="7" name="Picture 6">
            <a:extLst>
              <a:ext uri="{FF2B5EF4-FFF2-40B4-BE49-F238E27FC236}">
                <a16:creationId xmlns:a16="http://schemas.microsoft.com/office/drawing/2014/main" id="{CBD2D547-5696-AA4A-924A-0A82FF7EC46A}"/>
              </a:ext>
            </a:extLst>
          </p:cNvPr>
          <p:cNvPicPr>
            <a:picLocks noChangeAspect="1"/>
          </p:cNvPicPr>
          <p:nvPr/>
        </p:nvPicPr>
        <p:blipFill>
          <a:blip r:embed="rId2"/>
          <a:srcRect t="96" b="96"/>
          <a:stretch/>
        </p:blipFill>
        <p:spPr>
          <a:xfrm>
            <a:off x="431813" y="432000"/>
            <a:ext cx="4722079" cy="6443376"/>
          </a:xfrm>
          <a:prstGeom prst="rect">
            <a:avLst/>
          </a:prstGeom>
        </p:spPr>
      </p:pic>
      <p:sp>
        <p:nvSpPr>
          <p:cNvPr id="11" name="Date Placeholder 3">
            <a:extLst>
              <a:ext uri="{FF2B5EF4-FFF2-40B4-BE49-F238E27FC236}">
                <a16:creationId xmlns:a16="http://schemas.microsoft.com/office/drawing/2014/main" id="{5DDC5F9F-A769-4747-89F9-23F25E2B2598}"/>
              </a:ext>
            </a:extLst>
          </p:cNvPr>
          <p:cNvSpPr txBox="1">
            <a:spLocks/>
          </p:cNvSpPr>
          <p:nvPr/>
        </p:nvSpPr>
        <p:spPr>
          <a:xfrm rot="16200000">
            <a:off x="-899002" y="1927324"/>
            <a:ext cx="2972046" cy="18766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800" dirty="0">
                <a:solidFill>
                  <a:schemeClr val="bg1"/>
                </a:solidFill>
              </a:rPr>
              <a:t>Sachin Shrestha/</a:t>
            </a:r>
            <a:r>
              <a:rPr lang="en-GB" sz="800" kern="1200" dirty="0">
                <a:solidFill>
                  <a:schemeClr val="bg1"/>
                </a:solidFill>
                <a:effectLst/>
                <a:latin typeface="+mn-lt"/>
                <a:ea typeface="+mn-ea"/>
                <a:cs typeface="+mn-cs"/>
              </a:rPr>
              <a:t>HelpAge International</a:t>
            </a:r>
          </a:p>
        </p:txBody>
      </p:sp>
    </p:spTree>
    <p:extLst>
      <p:ext uri="{BB962C8B-B14F-4D97-AF65-F5344CB8AC3E}">
        <p14:creationId xmlns:p14="http://schemas.microsoft.com/office/powerpoint/2010/main" val="467895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US" dirty="0"/>
              <a:t>Module 4: Monitoring, evaluation and learning</a:t>
            </a:r>
            <a:br>
              <a:rPr lang="en-GB" dirty="0"/>
            </a:br>
            <a:endParaRPr lang="en-US" dirty="0"/>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p:txBody>
          <a:bodyPr/>
          <a:lstStyle/>
          <a:p>
            <a:pPr lvl="3"/>
            <a:r>
              <a:rPr lang="en-US" dirty="0"/>
              <a:t>The Voice training toolkit has been developed for training HelpAge staff and network members to understand the key elements of the Voice framework and the concepts underpinning it, and to strengthen their ability to implement Voice-related activities. </a:t>
            </a:r>
          </a:p>
          <a:p>
            <a:pPr lvl="3"/>
            <a:r>
              <a:rPr lang="en-US" b="1" dirty="0"/>
              <a:t>This is the last of four PowerPoint Modules designed to accompany the Facilitator’s guide when working through the sessions. </a:t>
            </a:r>
            <a:r>
              <a:rPr lang="en-US" b="1"/>
              <a:t>Module 4 introduces tools and approaches to monitoring, evaluation and learning, and explores key enablers and barriers to Voice work.</a:t>
            </a:r>
            <a:endParaRPr lang="en-US" dirty="0"/>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2</a:t>
            </a:fld>
            <a:endParaRPr lang="en-US"/>
          </a:p>
        </p:txBody>
      </p:sp>
    </p:spTree>
    <p:extLst>
      <p:ext uri="{BB962C8B-B14F-4D97-AF65-F5344CB8AC3E}">
        <p14:creationId xmlns:p14="http://schemas.microsoft.com/office/powerpoint/2010/main" val="3624753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0C61B8E-DE2F-1A4A-98C8-41B6E1998E2B}"/>
              </a:ext>
            </a:extLst>
          </p:cNvPr>
          <p:cNvSpPr/>
          <p:nvPr/>
        </p:nvSpPr>
        <p:spPr>
          <a:xfrm>
            <a:off x="432000" y="1799999"/>
            <a:ext cx="9827813" cy="5025083"/>
          </a:xfrm>
          <a:prstGeom prst="rect">
            <a:avLst/>
          </a:prstGeom>
          <a:solidFill>
            <a:schemeClr val="tx2">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US" dirty="0"/>
              <a:t>Module 4: Outline</a:t>
            </a:r>
            <a:endParaRPr lang="en-GB" dirty="0"/>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a:xfrm>
            <a:off x="684000" y="2016000"/>
            <a:ext cx="8450743" cy="4796544"/>
          </a:xfrm>
        </p:spPr>
        <p:txBody>
          <a:bodyPr/>
          <a:lstStyle/>
          <a:p>
            <a:pPr marL="354012" lvl="3" indent="-342900">
              <a:buFont typeface="Arial" panose="020B0604020202020204" pitchFamily="34" charset="0"/>
              <a:buChar char="•"/>
            </a:pPr>
            <a:r>
              <a:rPr lang="en-US" dirty="0" err="1"/>
              <a:t>Energiser</a:t>
            </a:r>
            <a:r>
              <a:rPr lang="en-US" dirty="0"/>
              <a:t> and recap from Day 2</a:t>
            </a:r>
          </a:p>
          <a:p>
            <a:pPr marL="354012" lvl="3" indent="-342900">
              <a:buFont typeface="Arial" panose="020B0604020202020204" pitchFamily="34" charset="0"/>
              <a:buChar char="•"/>
            </a:pPr>
            <a:r>
              <a:rPr lang="en-US" dirty="0"/>
              <a:t>Monitoring, evaluation and learning</a:t>
            </a:r>
          </a:p>
          <a:p>
            <a:pPr marL="354012" lvl="3" indent="-342900">
              <a:buFont typeface="Arial" panose="020B0604020202020204" pitchFamily="34" charset="0"/>
              <a:buChar char="•"/>
            </a:pPr>
            <a:r>
              <a:rPr lang="en-US" dirty="0"/>
              <a:t>Using the Voice framework</a:t>
            </a:r>
          </a:p>
          <a:p>
            <a:pPr marL="354012" lvl="3" indent="-342900">
              <a:buFont typeface="Arial" panose="020B0604020202020204" pitchFamily="34" charset="0"/>
              <a:buChar char="•"/>
            </a:pPr>
            <a:r>
              <a:rPr lang="en-US" dirty="0"/>
              <a:t>Final reflection</a:t>
            </a:r>
          </a:p>
          <a:p>
            <a:pPr marL="354012" lvl="3" indent="-342900">
              <a:buFont typeface="Arial" panose="020B0604020202020204" pitchFamily="34" charset="0"/>
              <a:buChar char="•"/>
            </a:pPr>
            <a:r>
              <a:rPr lang="en-US" dirty="0"/>
              <a:t>Workshop evaluation </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3</a:t>
            </a:fld>
            <a:endParaRPr lang="en-US"/>
          </a:p>
        </p:txBody>
      </p:sp>
    </p:spTree>
    <p:extLst>
      <p:ext uri="{BB962C8B-B14F-4D97-AF65-F5344CB8AC3E}">
        <p14:creationId xmlns:p14="http://schemas.microsoft.com/office/powerpoint/2010/main" val="3778448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B6C7C0B-F714-B04A-8076-8BB863A099B2}"/>
              </a:ext>
            </a:extLst>
          </p:cNvPr>
          <p:cNvSpPr>
            <a:spLocks noGrp="1"/>
          </p:cNvSpPr>
          <p:nvPr>
            <p:ph type="title"/>
          </p:nvPr>
        </p:nvSpPr>
        <p:spPr>
          <a:solidFill>
            <a:schemeClr val="accent1"/>
          </a:solidFill>
        </p:spPr>
        <p:txBody>
          <a:bodyPr/>
          <a:lstStyle/>
          <a:p>
            <a:r>
              <a:rPr lang="en-US" dirty="0"/>
              <a:t>Monitoring, evaluation </a:t>
            </a:r>
            <a:br>
              <a:rPr lang="en-US" dirty="0"/>
            </a:br>
            <a:r>
              <a:rPr lang="en-US" dirty="0"/>
              <a:t>and learning</a:t>
            </a:r>
            <a:endParaRPr lang="en-GB" dirty="0"/>
          </a:p>
        </p:txBody>
      </p:sp>
      <p:sp>
        <p:nvSpPr>
          <p:cNvPr id="4" name="Footer Placeholder 3">
            <a:extLst>
              <a:ext uri="{FF2B5EF4-FFF2-40B4-BE49-F238E27FC236}">
                <a16:creationId xmlns:a16="http://schemas.microsoft.com/office/drawing/2014/main" id="{9080BC2E-13CA-F54C-88F2-05FFD58372B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5" name="Slide Number Placeholder 4">
            <a:extLst>
              <a:ext uri="{FF2B5EF4-FFF2-40B4-BE49-F238E27FC236}">
                <a16:creationId xmlns:a16="http://schemas.microsoft.com/office/drawing/2014/main" id="{F65AFAB4-3060-844C-BD03-4193650AD85C}"/>
              </a:ext>
            </a:extLst>
          </p:cNvPr>
          <p:cNvSpPr>
            <a:spLocks noGrp="1"/>
          </p:cNvSpPr>
          <p:nvPr>
            <p:ph type="sldNum" sz="quarter" idx="12"/>
          </p:nvPr>
        </p:nvSpPr>
        <p:spPr/>
        <p:txBody>
          <a:bodyPr/>
          <a:lstStyle/>
          <a:p>
            <a:fld id="{50F209D7-C180-5B4A-A7C2-AD533727DAA3}" type="slidenum">
              <a:rPr lang="en-US" smtClean="0"/>
              <a:t>4</a:t>
            </a:fld>
            <a:endParaRPr lang="en-US"/>
          </a:p>
        </p:txBody>
      </p:sp>
    </p:spTree>
    <p:extLst>
      <p:ext uri="{BB962C8B-B14F-4D97-AF65-F5344CB8AC3E}">
        <p14:creationId xmlns:p14="http://schemas.microsoft.com/office/powerpoint/2010/main" val="1185979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GB" dirty="0"/>
              <a:t>Why do it? </a:t>
            </a:r>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p:txBody>
          <a:bodyPr/>
          <a:lstStyle/>
          <a:p>
            <a:pPr marL="354012" lvl="3" indent="-342900">
              <a:buFont typeface="Arial" panose="020B0604020202020204" pitchFamily="34" charset="0"/>
              <a:buChar char="•"/>
            </a:pPr>
            <a:r>
              <a:rPr lang="en-US" dirty="0"/>
              <a:t>Keeps you on the right track and tells you if you need to change what you are doing</a:t>
            </a:r>
          </a:p>
          <a:p>
            <a:pPr marL="354012" lvl="3" indent="-342900">
              <a:buFont typeface="Arial" panose="020B0604020202020204" pitchFamily="34" charset="0"/>
              <a:buChar char="•"/>
            </a:pPr>
            <a:r>
              <a:rPr lang="en-US" dirty="0"/>
              <a:t>Accountability to donors, partners and to older people</a:t>
            </a:r>
          </a:p>
          <a:p>
            <a:pPr marL="354012" lvl="3" indent="-342900">
              <a:buFont typeface="Arial" panose="020B0604020202020204" pitchFamily="34" charset="0"/>
              <a:buChar char="•"/>
            </a:pPr>
            <a:r>
              <a:rPr lang="en-US" dirty="0"/>
              <a:t>Evidence gathering for the next phase of Voice work </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5</a:t>
            </a:fld>
            <a:endParaRPr lang="en-US"/>
          </a:p>
        </p:txBody>
      </p:sp>
    </p:spTree>
    <p:extLst>
      <p:ext uri="{BB962C8B-B14F-4D97-AF65-F5344CB8AC3E}">
        <p14:creationId xmlns:p14="http://schemas.microsoft.com/office/powerpoint/2010/main" val="3013498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GB" dirty="0"/>
              <a:t>Challenges with measuring Voice work</a:t>
            </a:r>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a:xfrm>
            <a:off x="432001" y="1800000"/>
            <a:ext cx="7975729" cy="4796544"/>
          </a:xfrm>
        </p:spPr>
        <p:txBody>
          <a:bodyPr/>
          <a:lstStyle/>
          <a:p>
            <a:pPr marL="354012" lvl="3" indent="-342900">
              <a:buFont typeface="Arial" panose="020B0604020202020204" pitchFamily="34" charset="0"/>
              <a:buChar char="•"/>
            </a:pPr>
            <a:r>
              <a:rPr lang="en-US" dirty="0"/>
              <a:t>Voice work often takes place over a long period of time. </a:t>
            </a:r>
            <a:br>
              <a:rPr lang="en-US" dirty="0"/>
            </a:br>
            <a:r>
              <a:rPr lang="en-US" dirty="0"/>
              <a:t>The impact may not be evident in the short-term so it’s important to choose a range of methods and tools.</a:t>
            </a:r>
          </a:p>
          <a:p>
            <a:pPr marL="354012" lvl="3" indent="-342900">
              <a:buFont typeface="Arial" panose="020B0604020202020204" pitchFamily="34" charset="0"/>
              <a:buChar char="•"/>
            </a:pPr>
            <a:r>
              <a:rPr lang="en-US" dirty="0"/>
              <a:t>Attributing a policy change to Voice work can be hard to prove, so you need to consider how to track your contribution when working with others</a:t>
            </a:r>
          </a:p>
          <a:p>
            <a:pPr marL="354012" lvl="3" indent="-342900">
              <a:buFont typeface="Arial" panose="020B0604020202020204" pitchFamily="34" charset="0"/>
              <a:buChar char="•"/>
            </a:pPr>
            <a:r>
              <a:rPr lang="en-US" dirty="0"/>
              <a:t>Working as part of a coalition can make it hard to see how your </a:t>
            </a:r>
            <a:r>
              <a:rPr lang="en-US" dirty="0" err="1"/>
              <a:t>organisation’s</a:t>
            </a:r>
            <a:r>
              <a:rPr lang="en-US" dirty="0"/>
              <a:t> efforts have contributed to a change</a:t>
            </a:r>
          </a:p>
          <a:p>
            <a:pPr marL="354012" lvl="3" indent="-342900">
              <a:buFont typeface="Arial" panose="020B0604020202020204" pitchFamily="34" charset="0"/>
              <a:buChar char="•"/>
            </a:pPr>
            <a:r>
              <a:rPr lang="en-US" dirty="0"/>
              <a:t>Voice work often takes place in complex environments, which means you need to plan carefully how to monitor and evaluate it</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6</a:t>
            </a:fld>
            <a:endParaRPr lang="en-US"/>
          </a:p>
        </p:txBody>
      </p:sp>
    </p:spTree>
    <p:extLst>
      <p:ext uri="{BB962C8B-B14F-4D97-AF65-F5344CB8AC3E}">
        <p14:creationId xmlns:p14="http://schemas.microsoft.com/office/powerpoint/2010/main" val="2372038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894581"/>
            <a:ext cx="9424519" cy="699637"/>
          </a:xfrm>
        </p:spPr>
        <p:txBody>
          <a:bodyPr/>
          <a:lstStyle/>
          <a:p>
            <a:r>
              <a:rPr lang="en-GB" dirty="0"/>
              <a:t>Theory of change and </a:t>
            </a:r>
            <a:r>
              <a:rPr lang="en-GB" dirty="0" err="1"/>
              <a:t>logframes</a:t>
            </a:r>
            <a:endParaRPr lang="en-GB" dirty="0"/>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7</a:t>
            </a:fld>
            <a:endParaRPr lang="en-US"/>
          </a:p>
        </p:txBody>
      </p:sp>
      <p:pic>
        <p:nvPicPr>
          <p:cNvPr id="6" name="Picture 5" descr="A picture containing chart&#10;&#10;Description automatically generated">
            <a:extLst>
              <a:ext uri="{FF2B5EF4-FFF2-40B4-BE49-F238E27FC236}">
                <a16:creationId xmlns:a16="http://schemas.microsoft.com/office/drawing/2014/main" id="{70DCF7B3-08CF-134B-82DE-0E19FCC81D35}"/>
              </a:ext>
            </a:extLst>
          </p:cNvPr>
          <p:cNvPicPr>
            <a:picLocks noChangeAspect="1"/>
          </p:cNvPicPr>
          <p:nvPr/>
        </p:nvPicPr>
        <p:blipFill>
          <a:blip r:embed="rId2"/>
          <a:stretch>
            <a:fillRect/>
          </a:stretch>
        </p:blipFill>
        <p:spPr>
          <a:xfrm>
            <a:off x="850518" y="5033086"/>
            <a:ext cx="9307901" cy="2511467"/>
          </a:xfrm>
          <a:prstGeom prst="rect">
            <a:avLst/>
          </a:prstGeom>
        </p:spPr>
      </p:pic>
      <p:graphicFrame>
        <p:nvGraphicFramePr>
          <p:cNvPr id="7" name="Content Placeholder 3">
            <a:extLst>
              <a:ext uri="{FF2B5EF4-FFF2-40B4-BE49-F238E27FC236}">
                <a16:creationId xmlns:a16="http://schemas.microsoft.com/office/drawing/2014/main" id="{8CF36D4D-7E2F-4E79-B4EC-6CC67D145FEF}"/>
              </a:ext>
            </a:extLst>
          </p:cNvPr>
          <p:cNvGraphicFramePr>
            <a:graphicFrameLocks noGrp="1"/>
          </p:cNvGraphicFramePr>
          <p:nvPr>
            <p:ph idx="1"/>
            <p:extLst>
              <p:ext uri="{D42A27DB-BD31-4B8C-83A1-F6EECF244321}">
                <p14:modId xmlns:p14="http://schemas.microsoft.com/office/powerpoint/2010/main" val="345905561"/>
              </p:ext>
            </p:extLst>
          </p:nvPr>
        </p:nvGraphicFramePr>
        <p:xfrm>
          <a:off x="1734535" y="1650599"/>
          <a:ext cx="7326330" cy="36597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83934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p:txBody>
          <a:bodyPr/>
          <a:lstStyle/>
          <a:p>
            <a:r>
              <a:rPr lang="en-GB" dirty="0"/>
              <a:t>Quantitative and qualitative information</a:t>
            </a:r>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sz="half" idx="1"/>
          </p:nvPr>
        </p:nvSpPr>
        <p:spPr>
          <a:xfrm>
            <a:off x="432000" y="1800000"/>
            <a:ext cx="4320000" cy="4235040"/>
          </a:xfrm>
          <a:solidFill>
            <a:schemeClr val="tx2">
              <a:alpha val="14000"/>
            </a:schemeClr>
          </a:solidFill>
        </p:spPr>
        <p:txBody>
          <a:bodyPr lIns="144000" tIns="144000" rIns="360000" bIns="144000"/>
          <a:lstStyle/>
          <a:p>
            <a:r>
              <a:rPr lang="en-US" dirty="0"/>
              <a:t>Quantitative </a:t>
            </a:r>
          </a:p>
          <a:p>
            <a:pPr marL="354012" lvl="3" indent="-342900">
              <a:buFont typeface="Arial" panose="020B0604020202020204" pitchFamily="34" charset="0"/>
              <a:buChar char="•"/>
            </a:pPr>
            <a:r>
              <a:rPr lang="en-US" dirty="0"/>
              <a:t>Online surveys</a:t>
            </a:r>
          </a:p>
          <a:p>
            <a:pPr marL="354012" lvl="3" indent="-342900">
              <a:buFont typeface="Arial" panose="020B0604020202020204" pitchFamily="34" charset="0"/>
              <a:buChar char="•"/>
            </a:pPr>
            <a:r>
              <a:rPr lang="en-US" dirty="0"/>
              <a:t>Paper surveys</a:t>
            </a:r>
          </a:p>
          <a:p>
            <a:pPr marL="354012" lvl="3" indent="-342900">
              <a:buFont typeface="Arial" panose="020B0604020202020204" pitchFamily="34" charset="0"/>
              <a:buChar char="•"/>
            </a:pPr>
            <a:r>
              <a:rPr lang="en-US" dirty="0"/>
              <a:t>Mobile surveys</a:t>
            </a:r>
          </a:p>
          <a:p>
            <a:pPr marL="354012" lvl="3" indent="-342900">
              <a:buFont typeface="Arial" panose="020B0604020202020204" pitchFamily="34" charset="0"/>
              <a:buChar char="•"/>
            </a:pPr>
            <a:r>
              <a:rPr lang="en-US" dirty="0"/>
              <a:t>Face-to-face interviews</a:t>
            </a:r>
          </a:p>
          <a:p>
            <a:pPr marL="354012" lvl="3" indent="-342900">
              <a:buFont typeface="Arial" panose="020B0604020202020204" pitchFamily="34" charset="0"/>
              <a:buChar char="•"/>
            </a:pPr>
            <a:r>
              <a:rPr lang="en-US" dirty="0"/>
              <a:t>Telephone interviews </a:t>
            </a:r>
          </a:p>
        </p:txBody>
      </p:sp>
      <p:sp>
        <p:nvSpPr>
          <p:cNvPr id="2" name="Content Placeholder 1">
            <a:extLst>
              <a:ext uri="{FF2B5EF4-FFF2-40B4-BE49-F238E27FC236}">
                <a16:creationId xmlns:a16="http://schemas.microsoft.com/office/drawing/2014/main" id="{69D4BA64-AF13-3B41-AC93-26D3AB3655CF}"/>
              </a:ext>
            </a:extLst>
          </p:cNvPr>
          <p:cNvSpPr>
            <a:spLocks noGrp="1"/>
          </p:cNvSpPr>
          <p:nvPr>
            <p:ph sz="half" idx="2"/>
          </p:nvPr>
        </p:nvSpPr>
        <p:spPr>
          <a:xfrm>
            <a:off x="4968594" y="1800000"/>
            <a:ext cx="4320000" cy="4235040"/>
          </a:xfrm>
          <a:solidFill>
            <a:schemeClr val="tx2">
              <a:alpha val="14000"/>
            </a:schemeClr>
          </a:solidFill>
        </p:spPr>
        <p:txBody>
          <a:bodyPr lIns="144000" tIns="144000" rIns="360000" bIns="144000"/>
          <a:lstStyle/>
          <a:p>
            <a:r>
              <a:rPr lang="en-US" dirty="0"/>
              <a:t>Qualitative</a:t>
            </a:r>
          </a:p>
          <a:p>
            <a:pPr marL="354012" lvl="3" indent="-342900">
              <a:buFont typeface="Arial" panose="020B0604020202020204" pitchFamily="34" charset="0"/>
              <a:buChar char="•"/>
            </a:pPr>
            <a:r>
              <a:rPr lang="en-US" dirty="0"/>
              <a:t>Direct observation</a:t>
            </a:r>
          </a:p>
          <a:p>
            <a:pPr marL="354012" lvl="3" indent="-342900">
              <a:buFont typeface="Arial" panose="020B0604020202020204" pitchFamily="34" charset="0"/>
              <a:buChar char="•"/>
            </a:pPr>
            <a:r>
              <a:rPr lang="en-US" dirty="0"/>
              <a:t>Open-ended surveys</a:t>
            </a:r>
          </a:p>
          <a:p>
            <a:pPr marL="354012" lvl="3" indent="-342900">
              <a:buFont typeface="Arial" panose="020B0604020202020204" pitchFamily="34" charset="0"/>
              <a:buChar char="•"/>
            </a:pPr>
            <a:r>
              <a:rPr lang="en-US" dirty="0"/>
              <a:t>Focus group discussions</a:t>
            </a:r>
          </a:p>
          <a:p>
            <a:pPr marL="354012" lvl="3" indent="-342900">
              <a:buFont typeface="Arial" panose="020B0604020202020204" pitchFamily="34" charset="0"/>
              <a:buChar char="•"/>
            </a:pPr>
            <a:r>
              <a:rPr lang="en-US" dirty="0"/>
              <a:t>Case studies</a:t>
            </a:r>
          </a:p>
          <a:p>
            <a:pPr marL="354012" lvl="3" indent="-342900">
              <a:buFont typeface="Arial" panose="020B0604020202020204" pitchFamily="34" charset="0"/>
              <a:buChar char="•"/>
            </a:pPr>
            <a:r>
              <a:rPr lang="en-US" dirty="0"/>
              <a:t>Outcome mapping</a:t>
            </a:r>
          </a:p>
          <a:p>
            <a:pPr marL="354012" lvl="3" indent="-342900">
              <a:buFont typeface="Arial" panose="020B0604020202020204" pitchFamily="34" charset="0"/>
              <a:buChar char="•"/>
            </a:pPr>
            <a:r>
              <a:rPr lang="en-US" dirty="0"/>
              <a:t>Bellwether interviews </a:t>
            </a:r>
          </a:p>
          <a:p>
            <a:pPr marL="354012" lvl="3" indent="-342900">
              <a:buFont typeface="Arial" panose="020B0604020202020204" pitchFamily="34" charset="0"/>
              <a:buChar char="•"/>
            </a:pPr>
            <a:r>
              <a:rPr lang="en-US" dirty="0"/>
              <a:t>Outcome harvesting </a:t>
            </a:r>
          </a:p>
          <a:p>
            <a:pPr marL="354012" lvl="3" indent="-342900">
              <a:buFont typeface="Arial" panose="020B0604020202020204" pitchFamily="34" charset="0"/>
              <a:buChar char="•"/>
            </a:pPr>
            <a:endParaRPr lang="en-US" dirty="0"/>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8</a:t>
            </a:fld>
            <a:endParaRPr lang="en-US"/>
          </a:p>
        </p:txBody>
      </p:sp>
    </p:spTree>
    <p:extLst>
      <p:ext uri="{BB962C8B-B14F-4D97-AF65-F5344CB8AC3E}">
        <p14:creationId xmlns:p14="http://schemas.microsoft.com/office/powerpoint/2010/main" val="2498438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1" y="1115036"/>
            <a:ext cx="9982660" cy="726587"/>
          </a:xfrm>
        </p:spPr>
        <p:txBody>
          <a:bodyPr/>
          <a:lstStyle/>
          <a:p>
            <a:r>
              <a:rPr lang="en-GB" dirty="0"/>
              <a:t>Sample indicators for measuring Voice outcomes</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9</a:t>
            </a:fld>
            <a:endParaRPr lang="en-US"/>
          </a:p>
        </p:txBody>
      </p:sp>
      <p:graphicFrame>
        <p:nvGraphicFramePr>
          <p:cNvPr id="7" name="Table 6">
            <a:extLst>
              <a:ext uri="{FF2B5EF4-FFF2-40B4-BE49-F238E27FC236}">
                <a16:creationId xmlns:a16="http://schemas.microsoft.com/office/drawing/2014/main" id="{45A205E4-CE04-8948-8D2C-34DC944877B9}"/>
              </a:ext>
            </a:extLst>
          </p:cNvPr>
          <p:cNvGraphicFramePr>
            <a:graphicFrameLocks/>
          </p:cNvGraphicFramePr>
          <p:nvPr>
            <p:extLst>
              <p:ext uri="{D42A27DB-BD31-4B8C-83A1-F6EECF244321}">
                <p14:modId xmlns:p14="http://schemas.microsoft.com/office/powerpoint/2010/main" val="1219971338"/>
              </p:ext>
            </p:extLst>
          </p:nvPr>
        </p:nvGraphicFramePr>
        <p:xfrm>
          <a:off x="431801" y="1800000"/>
          <a:ext cx="9151586" cy="5013680"/>
        </p:xfrm>
        <a:graphic>
          <a:graphicData uri="http://schemas.openxmlformats.org/drawingml/2006/table">
            <a:tbl>
              <a:tblPr firstRow="1" bandRow="1">
                <a:tableStyleId>{5C22544A-7EE6-4342-B048-85BDC9FD1C3A}</a:tableStyleId>
              </a:tblPr>
              <a:tblGrid>
                <a:gridCol w="1907638">
                  <a:extLst>
                    <a:ext uri="{9D8B030D-6E8A-4147-A177-3AD203B41FA5}">
                      <a16:colId xmlns:a16="http://schemas.microsoft.com/office/drawing/2014/main" val="1823146094"/>
                    </a:ext>
                  </a:extLst>
                </a:gridCol>
                <a:gridCol w="7243948">
                  <a:extLst>
                    <a:ext uri="{9D8B030D-6E8A-4147-A177-3AD203B41FA5}">
                      <a16:colId xmlns:a16="http://schemas.microsoft.com/office/drawing/2014/main" val="2794857373"/>
                    </a:ext>
                  </a:extLst>
                </a:gridCol>
              </a:tblGrid>
              <a:tr h="370840">
                <a:tc>
                  <a:txBody>
                    <a:bodyPr/>
                    <a:lstStyle/>
                    <a:p>
                      <a:pPr algn="l"/>
                      <a:r>
                        <a:rPr lang="en-GB" sz="1700" b="1" kern="1200" dirty="0">
                          <a:solidFill>
                            <a:schemeClr val="accent2"/>
                          </a:solidFill>
                          <a:effectLst/>
                          <a:latin typeface="+mn-lt"/>
                          <a:ea typeface="+mn-ea"/>
                          <a:cs typeface="+mn-cs"/>
                        </a:rPr>
                        <a:t>Voice domain</a:t>
                      </a:r>
                      <a:endParaRPr lang="en-US" sz="1700" dirty="0">
                        <a:solidFill>
                          <a:schemeClr val="accent2"/>
                        </a:solidFill>
                      </a:endParaRPr>
                    </a:p>
                  </a:txBody>
                  <a:tcPr marL="0" marR="0" marT="72000" marB="72000">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noFill/>
                  </a:tcPr>
                </a:tc>
                <a:tc>
                  <a:txBody>
                    <a:bodyPr/>
                    <a:lstStyle/>
                    <a:p>
                      <a:pPr marL="0" marR="0" lvl="0" indent="0" algn="l" defTabSz="801929" rtl="0" eaLnBrk="1" fontAlgn="auto" latinLnBrk="0" hangingPunct="1">
                        <a:lnSpc>
                          <a:spcPct val="100000"/>
                        </a:lnSpc>
                        <a:spcBef>
                          <a:spcPts val="0"/>
                        </a:spcBef>
                        <a:spcAft>
                          <a:spcPts val="0"/>
                        </a:spcAft>
                        <a:buClrTx/>
                        <a:buSzTx/>
                        <a:buFontTx/>
                        <a:buNone/>
                        <a:tabLst/>
                        <a:defRPr/>
                      </a:pPr>
                      <a:r>
                        <a:rPr lang="en-GB" sz="1700" b="1" kern="1200" dirty="0">
                          <a:solidFill>
                            <a:schemeClr val="accent1"/>
                          </a:solidFill>
                          <a:effectLst/>
                          <a:latin typeface="+mn-lt"/>
                          <a:ea typeface="+mn-ea"/>
                          <a:cs typeface="+mn-cs"/>
                        </a:rPr>
                        <a:t>Output and outcome indicators</a:t>
                      </a:r>
                      <a:r>
                        <a:rPr lang="en-GB" sz="1700" b="1" kern="1200" dirty="0">
                          <a:solidFill>
                            <a:schemeClr val="tx2"/>
                          </a:solidFill>
                          <a:effectLst/>
                          <a:latin typeface="+mn-lt"/>
                          <a:ea typeface="+mn-ea"/>
                          <a:cs typeface="+mn-cs"/>
                        </a:rPr>
                        <a:t> </a:t>
                      </a:r>
                      <a:endParaRPr lang="en-US" sz="1700" dirty="0">
                        <a:solidFill>
                          <a:schemeClr val="tx2"/>
                        </a:solidFill>
                      </a:endParaRPr>
                    </a:p>
                  </a:txBody>
                  <a:tcPr marL="0" marR="72000" marT="72000" marB="72000">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2177965156"/>
                  </a:ext>
                </a:extLst>
              </a:tr>
              <a:tr h="370840">
                <a:tc>
                  <a:txBody>
                    <a:bodyPr/>
                    <a:lstStyle/>
                    <a:p>
                      <a:pPr algn="l">
                        <a:lnSpc>
                          <a:spcPts val="1700"/>
                        </a:lnSpc>
                        <a:spcAft>
                          <a:spcPts val="600"/>
                        </a:spcAft>
                      </a:pPr>
                      <a:r>
                        <a:rPr lang="en-GB" sz="1700" b="0" baseline="0" dirty="0">
                          <a:solidFill>
                            <a:schemeClr val="accent2"/>
                          </a:solidFill>
                          <a:effectLst/>
                          <a:latin typeface="Verdana" panose="020B0604030504040204" pitchFamily="34" charset="0"/>
                          <a:ea typeface="Calibri" panose="020F0502020204030204" pitchFamily="34" charset="0"/>
                          <a:cs typeface="Times New Roman" panose="02020603050405020304" pitchFamily="18" charset="0"/>
                        </a:rPr>
                        <a:t>Engaged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lvl="0" indent="-342900">
                        <a:lnSpc>
                          <a:spcPts val="1700"/>
                        </a:lnSpc>
                        <a:spcAft>
                          <a:spcPts val="800"/>
                        </a:spcAft>
                        <a:buClr>
                          <a:srgbClr val="FF6600"/>
                        </a:buClr>
                        <a:buFont typeface="Verdana" panose="020B0604030504040204" pitchFamily="34" charset="0"/>
                        <a:buChar char="•"/>
                        <a:tabLst>
                          <a:tab pos="857250" algn="l"/>
                        </a:tabLst>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and % of older people motivated to engage in Voice work</a:t>
                      </a:r>
                    </a:p>
                    <a:p>
                      <a:pPr marL="342900" marR="0" lvl="0" indent="-342900" algn="l" defTabSz="801929" rtl="0" eaLnBrk="1" fontAlgn="auto" latinLnBrk="0" hangingPunct="1">
                        <a:lnSpc>
                          <a:spcPts val="1700"/>
                        </a:lnSpc>
                        <a:spcBef>
                          <a:spcPts val="0"/>
                        </a:spcBef>
                        <a:spcAft>
                          <a:spcPts val="800"/>
                        </a:spcAft>
                        <a:buClr>
                          <a:srgbClr val="FF6600"/>
                        </a:buClr>
                        <a:buSzTx/>
                        <a:buFont typeface="Verdana" panose="020B0604030504040204" pitchFamily="34" charset="0"/>
                        <a:buChar char="•"/>
                        <a:tabLst>
                          <a:tab pos="857250" algn="l"/>
                        </a:tabLst>
                        <a:defRP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and % of participants from different groups – older women, older people with disabilities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88156416"/>
                  </a:ext>
                </a:extLst>
              </a:tr>
              <a:tr h="370840">
                <a:tc>
                  <a:txBody>
                    <a:bodyPr/>
                    <a:lstStyle/>
                    <a:p>
                      <a:pPr algn="l">
                        <a:lnSpc>
                          <a:spcPts val="1700"/>
                        </a:lnSpc>
                        <a:spcAft>
                          <a:spcPts val="600"/>
                        </a:spcAft>
                      </a:pPr>
                      <a:r>
                        <a:rPr lang="en-GB" sz="1700" b="0" baseline="0" dirty="0">
                          <a:solidFill>
                            <a:schemeClr val="accent2"/>
                          </a:solidFill>
                          <a:effectLst/>
                          <a:latin typeface="Verdana" panose="020B0604030504040204" pitchFamily="34" charset="0"/>
                          <a:ea typeface="Calibri" panose="020F0502020204030204" pitchFamily="34" charset="0"/>
                          <a:cs typeface="Times New Roman" panose="02020603050405020304" pitchFamily="18" charset="0"/>
                        </a:rPr>
                        <a:t>Informed and empowered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lvl="0" indent="-342900">
                        <a:lnSpc>
                          <a:spcPts val="1700"/>
                        </a:lnSpc>
                        <a:spcAft>
                          <a:spcPts val="800"/>
                        </a:spcAft>
                        <a:buClr>
                          <a:srgbClr val="FF6600"/>
                        </a:buClr>
                        <a:buFont typeface="Verdana" panose="020B0604030504040204" pitchFamily="34" charset="0"/>
                        <a:buChar cha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and % of older people feeling confident to raise issues with decision-makers</a:t>
                      </a:r>
                    </a:p>
                    <a:p>
                      <a:pPr marL="342900" lvl="0" indent="-342900">
                        <a:lnSpc>
                          <a:spcPts val="1700"/>
                        </a:lnSpc>
                        <a:spcAft>
                          <a:spcPts val="800"/>
                        </a:spcAft>
                        <a:buClr>
                          <a:srgbClr val="FF6600"/>
                        </a:buClr>
                        <a:buFont typeface="Verdana" panose="020B0604030504040204" pitchFamily="34" charset="0"/>
                        <a:buChar cha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of older people trained on their rights and social accountability mechanisms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63954098"/>
                  </a:ext>
                </a:extLst>
              </a:tr>
              <a:tr h="370840">
                <a:tc>
                  <a:txBody>
                    <a:bodyPr/>
                    <a:lstStyle/>
                    <a:p>
                      <a:pPr marL="0" marR="0" indent="0" algn="l" defTabSz="801929" rtl="0" eaLnBrk="1" fontAlgn="auto" latinLnBrk="0" hangingPunct="1">
                        <a:lnSpc>
                          <a:spcPts val="1700"/>
                        </a:lnSpc>
                        <a:spcBef>
                          <a:spcPts val="0"/>
                        </a:spcBef>
                        <a:spcAft>
                          <a:spcPts val="600"/>
                        </a:spcAft>
                        <a:buClrTx/>
                        <a:buSzTx/>
                        <a:buFontTx/>
                        <a:buNone/>
                        <a:tabLst/>
                        <a:defRPr/>
                      </a:pPr>
                      <a:r>
                        <a:rPr lang="en-GB" sz="1700" b="0" baseline="0" dirty="0">
                          <a:solidFill>
                            <a:schemeClr val="accent2"/>
                          </a:solidFill>
                          <a:effectLst/>
                          <a:latin typeface="Verdana" panose="020B0604030504040204" pitchFamily="34" charset="0"/>
                          <a:ea typeface="Calibri" panose="020F0502020204030204" pitchFamily="34" charset="0"/>
                          <a:cs typeface="Times New Roman" panose="02020603050405020304" pitchFamily="18" charset="0"/>
                        </a:rPr>
                        <a:t>Shared and combined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lvl="0" indent="-342900">
                        <a:lnSpc>
                          <a:spcPts val="1700"/>
                        </a:lnSpc>
                        <a:spcAft>
                          <a:spcPts val="800"/>
                        </a:spcAft>
                        <a:buClr>
                          <a:srgbClr val="FF6600"/>
                        </a:buClr>
                        <a:buFont typeface="Verdana" panose="020B0604030504040204" pitchFamily="34" charset="0"/>
                        <a:buChar cha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of older people’s associations formed </a:t>
                      </a:r>
                    </a:p>
                    <a:p>
                      <a:pPr marL="342900" lvl="0" indent="-342900">
                        <a:lnSpc>
                          <a:spcPts val="1700"/>
                        </a:lnSpc>
                        <a:spcAft>
                          <a:spcPts val="800"/>
                        </a:spcAft>
                        <a:buClr>
                          <a:srgbClr val="FF6600"/>
                        </a:buClr>
                        <a:buFont typeface="Verdana" panose="020B0604030504040204" pitchFamily="34" charset="0"/>
                        <a:buChar cha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of older people trained on their rights and collective action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85836666"/>
                  </a:ext>
                </a:extLst>
              </a:tr>
              <a:tr h="370840">
                <a:tc>
                  <a:txBody>
                    <a:bodyPr/>
                    <a:lstStyle/>
                    <a:p>
                      <a:pPr algn="l">
                        <a:lnSpc>
                          <a:spcPts val="1700"/>
                        </a:lnSpc>
                        <a:spcAft>
                          <a:spcPts val="600"/>
                        </a:spcAft>
                      </a:pPr>
                      <a:r>
                        <a:rPr lang="en-GB" sz="1700" b="0" baseline="0" dirty="0">
                          <a:solidFill>
                            <a:schemeClr val="accent2"/>
                          </a:solidFill>
                          <a:effectLst/>
                          <a:latin typeface="Verdana" panose="020B0604030504040204" pitchFamily="34" charset="0"/>
                          <a:ea typeface="Calibri" panose="020F0502020204030204" pitchFamily="34" charset="0"/>
                          <a:cs typeface="Times New Roman" panose="02020603050405020304" pitchFamily="18" charset="0"/>
                        </a:rPr>
                        <a:t>Amplified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lvl="0" indent="-342900">
                        <a:lnSpc>
                          <a:spcPts val="1700"/>
                        </a:lnSpc>
                        <a:spcAft>
                          <a:spcPts val="800"/>
                        </a:spcAft>
                        <a:buClr>
                          <a:srgbClr val="FF6600"/>
                        </a:buClr>
                        <a:buFont typeface="Verdana" panose="020B0604030504040204" pitchFamily="34" charset="0"/>
                        <a:buChar cha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of media articles published that focus on ageism  </a:t>
                      </a:r>
                    </a:p>
                    <a:p>
                      <a:pPr marL="342900" lvl="0" indent="-342900">
                        <a:lnSpc>
                          <a:spcPts val="1700"/>
                        </a:lnSpc>
                        <a:spcAft>
                          <a:spcPts val="800"/>
                        </a:spcAft>
                        <a:buClr>
                          <a:srgbClr val="FF6600"/>
                        </a:buClr>
                        <a:buFont typeface="Verdana" panose="020B0604030504040204" pitchFamily="34" charset="0"/>
                        <a:buChar cha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 of civil society organisations forming a coalition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03330123"/>
                  </a:ext>
                </a:extLst>
              </a:tr>
              <a:tr h="0">
                <a:tc>
                  <a:txBody>
                    <a:bodyPr/>
                    <a:lstStyle/>
                    <a:p>
                      <a:pPr marL="0" marR="0" indent="0" algn="l" defTabSz="801929" rtl="0" eaLnBrk="1" fontAlgn="auto" latinLnBrk="0" hangingPunct="1">
                        <a:lnSpc>
                          <a:spcPts val="1700"/>
                        </a:lnSpc>
                        <a:spcBef>
                          <a:spcPts val="0"/>
                        </a:spcBef>
                        <a:spcAft>
                          <a:spcPts val="600"/>
                        </a:spcAft>
                        <a:buClrTx/>
                        <a:buSzTx/>
                        <a:buFontTx/>
                        <a:buNone/>
                        <a:tabLst/>
                        <a:defRPr/>
                      </a:pPr>
                      <a:r>
                        <a:rPr lang="en-GB" sz="1700" b="0" baseline="0" dirty="0">
                          <a:solidFill>
                            <a:schemeClr val="accent2"/>
                          </a:solidFill>
                          <a:effectLst/>
                          <a:latin typeface="Verdana" panose="020B0604030504040204" pitchFamily="34" charset="0"/>
                          <a:ea typeface="Calibri" panose="020F0502020204030204" pitchFamily="34" charset="0"/>
                          <a:cs typeface="Times New Roman" panose="02020603050405020304" pitchFamily="18" charset="0"/>
                        </a:rPr>
                        <a:t>Heard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342900" marR="0" lvl="0" indent="-342900" algn="l" defTabSz="801929" rtl="0" eaLnBrk="1" fontAlgn="auto" latinLnBrk="0" hangingPunct="1">
                        <a:lnSpc>
                          <a:spcPts val="1700"/>
                        </a:lnSpc>
                        <a:spcBef>
                          <a:spcPts val="0"/>
                        </a:spcBef>
                        <a:spcAft>
                          <a:spcPts val="800"/>
                        </a:spcAft>
                        <a:buClr>
                          <a:srgbClr val="FF6600"/>
                        </a:buClr>
                        <a:buSzTx/>
                        <a:buFont typeface="Verdana" panose="020B0604030504040204" pitchFamily="34" charset="0"/>
                        <a:buChar char="•"/>
                        <a:tabLst/>
                        <a:defRP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Improvement in the quality and appropriateness of services </a:t>
                      </a:r>
                    </a:p>
                    <a:p>
                      <a:pPr marL="342900" marR="0" lvl="0" indent="-342900" algn="l" defTabSz="801929" rtl="0" eaLnBrk="1" fontAlgn="auto" latinLnBrk="0" hangingPunct="1">
                        <a:lnSpc>
                          <a:spcPts val="1700"/>
                        </a:lnSpc>
                        <a:spcBef>
                          <a:spcPts val="0"/>
                        </a:spcBef>
                        <a:spcAft>
                          <a:spcPts val="800"/>
                        </a:spcAft>
                        <a:buClr>
                          <a:srgbClr val="FF6600"/>
                        </a:buClr>
                        <a:buSzTx/>
                        <a:buFont typeface="Verdana" panose="020B0604030504040204" pitchFamily="34" charset="0"/>
                        <a:buChar char="•"/>
                        <a:tabLst/>
                        <a:defRPr/>
                      </a:pPr>
                      <a:r>
                        <a:rPr lang="en-GB" sz="1600" baseline="0" dirty="0">
                          <a:effectLst/>
                          <a:latin typeface="Verdana" panose="020B0604030504040204" pitchFamily="34" charset="0"/>
                          <a:ea typeface="Calibri" panose="020F0502020204030204" pitchFamily="34" charset="0"/>
                          <a:cs typeface="Times New Roman" panose="02020603050405020304" pitchFamily="18" charset="0"/>
                        </a:rPr>
                        <a:t>Changes in policy makers’ attitude toward the issue at the centre of the advocacy campaign </a:t>
                      </a:r>
                    </a:p>
                  </a:txBody>
                  <a:tcPr marL="0" marR="360000" marT="108000" marB="108000">
                    <a:lnL w="12700" cmpd="sng">
                      <a:noFill/>
                    </a:lnL>
                    <a:lnR w="12700" cmpd="sng">
                      <a:noFill/>
                    </a:lnR>
                    <a:lnT w="12700" cap="flat" cmpd="sng" algn="ctr">
                      <a:solidFill>
                        <a:schemeClr val="tx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43459518"/>
                  </a:ext>
                </a:extLst>
              </a:tr>
            </a:tbl>
          </a:graphicData>
        </a:graphic>
      </p:graphicFrame>
    </p:spTree>
    <p:extLst>
      <p:ext uri="{BB962C8B-B14F-4D97-AF65-F5344CB8AC3E}">
        <p14:creationId xmlns:p14="http://schemas.microsoft.com/office/powerpoint/2010/main" val="4022529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GB" dirty="0"/>
              <a:t>Qualitative approaches </a:t>
            </a:r>
            <a:br>
              <a:rPr lang="en-GB" dirty="0"/>
            </a:br>
            <a:r>
              <a:rPr lang="en-GB" dirty="0"/>
              <a:t>to measuring Voice outcomes </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10</a:t>
            </a:fld>
            <a:endParaRPr lang="en-US"/>
          </a:p>
        </p:txBody>
      </p:sp>
      <p:sp>
        <p:nvSpPr>
          <p:cNvPr id="7" name="Content Placeholder 2">
            <a:extLst>
              <a:ext uri="{FF2B5EF4-FFF2-40B4-BE49-F238E27FC236}">
                <a16:creationId xmlns:a16="http://schemas.microsoft.com/office/drawing/2014/main" id="{146F809B-9A7E-384E-A920-30E5086A81BE}"/>
              </a:ext>
            </a:extLst>
          </p:cNvPr>
          <p:cNvSpPr txBox="1">
            <a:spLocks/>
          </p:cNvSpPr>
          <p:nvPr/>
        </p:nvSpPr>
        <p:spPr>
          <a:xfrm>
            <a:off x="432000" y="2880657"/>
            <a:ext cx="2835781" cy="547574"/>
          </a:xfrm>
          <a:prstGeom prst="rect">
            <a:avLst/>
          </a:prstGeom>
          <a:solidFill>
            <a:schemeClr val="accent3"/>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bg1"/>
                </a:solidFill>
              </a:rPr>
              <a:t>Outcome mapping </a:t>
            </a:r>
          </a:p>
        </p:txBody>
      </p:sp>
      <p:sp>
        <p:nvSpPr>
          <p:cNvPr id="8" name="Content Placeholder 2">
            <a:extLst>
              <a:ext uri="{FF2B5EF4-FFF2-40B4-BE49-F238E27FC236}">
                <a16:creationId xmlns:a16="http://schemas.microsoft.com/office/drawing/2014/main" id="{E5CF0159-7D94-D34A-BEDC-7884A2E18232}"/>
              </a:ext>
            </a:extLst>
          </p:cNvPr>
          <p:cNvSpPr txBox="1">
            <a:spLocks/>
          </p:cNvSpPr>
          <p:nvPr/>
        </p:nvSpPr>
        <p:spPr>
          <a:xfrm>
            <a:off x="3347746" y="2880657"/>
            <a:ext cx="3364949" cy="547574"/>
          </a:xfrm>
          <a:prstGeom prst="rect">
            <a:avLst/>
          </a:prstGeom>
          <a:solidFill>
            <a:schemeClr val="accent2"/>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bg1"/>
                </a:solidFill>
              </a:rPr>
              <a:t>Bellwether interviews</a:t>
            </a:r>
          </a:p>
        </p:txBody>
      </p:sp>
      <p:sp>
        <p:nvSpPr>
          <p:cNvPr id="9" name="Content Placeholder 2">
            <a:extLst>
              <a:ext uri="{FF2B5EF4-FFF2-40B4-BE49-F238E27FC236}">
                <a16:creationId xmlns:a16="http://schemas.microsoft.com/office/drawing/2014/main" id="{3EC387D0-E8D0-7C4C-8724-4AFF9A497804}"/>
              </a:ext>
            </a:extLst>
          </p:cNvPr>
          <p:cNvSpPr txBox="1">
            <a:spLocks/>
          </p:cNvSpPr>
          <p:nvPr/>
        </p:nvSpPr>
        <p:spPr>
          <a:xfrm>
            <a:off x="6792660" y="2880657"/>
            <a:ext cx="3143824" cy="547574"/>
          </a:xfrm>
          <a:prstGeom prst="rect">
            <a:avLst/>
          </a:prstGeom>
          <a:solidFill>
            <a:schemeClr val="accent1"/>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bg1"/>
                </a:solidFill>
              </a:rPr>
              <a:t>Outcome harvesting</a:t>
            </a:r>
          </a:p>
        </p:txBody>
      </p:sp>
      <p:pic>
        <p:nvPicPr>
          <p:cNvPr id="6" name="Picture 5" descr="Icon&#10;&#10;Description automatically generated">
            <a:extLst>
              <a:ext uri="{FF2B5EF4-FFF2-40B4-BE49-F238E27FC236}">
                <a16:creationId xmlns:a16="http://schemas.microsoft.com/office/drawing/2014/main" id="{875B7797-EC4A-B940-AAC6-1B7186F80167}"/>
              </a:ext>
            </a:extLst>
          </p:cNvPr>
          <p:cNvPicPr>
            <a:picLocks noChangeAspect="1"/>
          </p:cNvPicPr>
          <p:nvPr/>
        </p:nvPicPr>
        <p:blipFill>
          <a:blip r:embed="rId2"/>
          <a:stretch>
            <a:fillRect/>
          </a:stretch>
        </p:blipFill>
        <p:spPr>
          <a:xfrm>
            <a:off x="961429" y="3722219"/>
            <a:ext cx="1821261" cy="1396300"/>
          </a:xfrm>
          <a:prstGeom prst="rect">
            <a:avLst/>
          </a:prstGeom>
        </p:spPr>
      </p:pic>
      <p:pic>
        <p:nvPicPr>
          <p:cNvPr id="11" name="Picture 10" descr="A picture containing shape&#10;&#10;Description automatically generated">
            <a:extLst>
              <a:ext uri="{FF2B5EF4-FFF2-40B4-BE49-F238E27FC236}">
                <a16:creationId xmlns:a16="http://schemas.microsoft.com/office/drawing/2014/main" id="{62862771-A13D-784B-A719-AB2CC14930C4}"/>
              </a:ext>
            </a:extLst>
          </p:cNvPr>
          <p:cNvPicPr>
            <a:picLocks noChangeAspect="1"/>
          </p:cNvPicPr>
          <p:nvPr/>
        </p:nvPicPr>
        <p:blipFill>
          <a:blip r:embed="rId3"/>
          <a:stretch>
            <a:fillRect/>
          </a:stretch>
        </p:blipFill>
        <p:spPr>
          <a:xfrm>
            <a:off x="4329102" y="3768476"/>
            <a:ext cx="1740316" cy="1254646"/>
          </a:xfrm>
          <a:prstGeom prst="rect">
            <a:avLst/>
          </a:prstGeom>
        </p:spPr>
      </p:pic>
      <p:pic>
        <p:nvPicPr>
          <p:cNvPr id="15" name="Picture 14" descr="Logo, icon&#10;&#10;Description automatically generated">
            <a:extLst>
              <a:ext uri="{FF2B5EF4-FFF2-40B4-BE49-F238E27FC236}">
                <a16:creationId xmlns:a16="http://schemas.microsoft.com/office/drawing/2014/main" id="{B8CAA16E-553D-7940-A66B-E2359D6E385A}"/>
              </a:ext>
            </a:extLst>
          </p:cNvPr>
          <p:cNvPicPr>
            <a:picLocks noChangeAspect="1"/>
          </p:cNvPicPr>
          <p:nvPr/>
        </p:nvPicPr>
        <p:blipFill>
          <a:blip r:embed="rId4"/>
          <a:stretch>
            <a:fillRect/>
          </a:stretch>
        </p:blipFill>
        <p:spPr>
          <a:xfrm>
            <a:off x="7615831" y="3698217"/>
            <a:ext cx="1497481" cy="1295119"/>
          </a:xfrm>
          <a:prstGeom prst="rect">
            <a:avLst/>
          </a:prstGeom>
        </p:spPr>
      </p:pic>
    </p:spTree>
    <p:extLst>
      <p:ext uri="{BB962C8B-B14F-4D97-AF65-F5344CB8AC3E}">
        <p14:creationId xmlns:p14="http://schemas.microsoft.com/office/powerpoint/2010/main" val="4118450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US" dirty="0"/>
              <a:t>Outcome mapping </a:t>
            </a:r>
            <a:endParaRPr lang="en-GB" dirty="0"/>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a:xfrm>
            <a:off x="432003" y="1800000"/>
            <a:ext cx="7394186" cy="4796544"/>
          </a:xfrm>
        </p:spPr>
        <p:txBody>
          <a:bodyPr/>
          <a:lstStyle/>
          <a:p>
            <a:pPr lvl="3"/>
            <a:r>
              <a:rPr lang="en-US" dirty="0"/>
              <a:t>This is a methodology for planning and assessing projects that aim to bring about real, tangible change. </a:t>
            </a:r>
          </a:p>
          <a:p>
            <a:pPr lvl="3"/>
            <a:r>
              <a:rPr lang="en-US" dirty="0"/>
              <a:t>It has been developed with international development in mind. It can also be applied to projects or </a:t>
            </a:r>
            <a:r>
              <a:rPr lang="en-US" dirty="0" err="1"/>
              <a:t>programmes</a:t>
            </a:r>
            <a:r>
              <a:rPr lang="en-US" dirty="0"/>
              <a:t> aiming to communicate research findings, influence policy or promote take-up of research findings.</a:t>
            </a:r>
          </a:p>
          <a:p>
            <a:pPr lvl="3"/>
            <a:r>
              <a:rPr lang="en-GB" dirty="0">
                <a:effectLst/>
                <a:ea typeface="Calibri" panose="020F0502020204030204" pitchFamily="34" charset="0"/>
                <a:cs typeface="Calibri" panose="020F0502020204030204" pitchFamily="34" charset="0"/>
              </a:rPr>
              <a:t>Outcome mapping consists of looking at different stories or moments of change and capturing them on a regular basis. You can </a:t>
            </a:r>
            <a:r>
              <a:rPr lang="en-GB">
                <a:effectLst/>
                <a:ea typeface="Calibri" panose="020F0502020204030204" pitchFamily="34" charset="0"/>
                <a:cs typeface="Calibri" panose="020F0502020204030204" pitchFamily="34" charset="0"/>
              </a:rPr>
              <a:t>do this as </a:t>
            </a:r>
            <a:r>
              <a:rPr lang="en-GB" dirty="0">
                <a:effectLst/>
                <a:ea typeface="Calibri" panose="020F0502020204030204" pitchFamily="34" charset="0"/>
                <a:cs typeface="Calibri" panose="020F0502020204030204" pitchFamily="34" charset="0"/>
              </a:rPr>
              <a:t>if you were writing a </a:t>
            </a:r>
            <a:r>
              <a:rPr lang="en-GB">
                <a:effectLst/>
                <a:ea typeface="Calibri" panose="020F0502020204030204" pitchFamily="34" charset="0"/>
                <a:cs typeface="Calibri" panose="020F0502020204030204" pitchFamily="34" charset="0"/>
              </a:rPr>
              <a:t>diary and then </a:t>
            </a:r>
            <a:r>
              <a:rPr lang="en-GB" dirty="0">
                <a:effectLst/>
                <a:ea typeface="Calibri" panose="020F0502020204030204" pitchFamily="34" charset="0"/>
                <a:cs typeface="Calibri" panose="020F0502020204030204" pitchFamily="34" charset="0"/>
              </a:rPr>
              <a:t>discuss in regular meetings.</a:t>
            </a:r>
          </a:p>
          <a:p>
            <a:pPr lvl="3"/>
            <a:endParaRPr lang="en-US" dirty="0"/>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11</a:t>
            </a:fld>
            <a:endParaRPr lang="en-US"/>
          </a:p>
        </p:txBody>
      </p:sp>
      <p:pic>
        <p:nvPicPr>
          <p:cNvPr id="8" name="Picture 7" descr="Icon&#10;&#10;Description automatically generated">
            <a:extLst>
              <a:ext uri="{FF2B5EF4-FFF2-40B4-BE49-F238E27FC236}">
                <a16:creationId xmlns:a16="http://schemas.microsoft.com/office/drawing/2014/main" id="{CE829A10-9E31-5A40-A879-4C3054680149}"/>
              </a:ext>
            </a:extLst>
          </p:cNvPr>
          <p:cNvPicPr>
            <a:picLocks noChangeAspect="1"/>
          </p:cNvPicPr>
          <p:nvPr/>
        </p:nvPicPr>
        <p:blipFill>
          <a:blip r:embed="rId2"/>
          <a:stretch>
            <a:fillRect/>
          </a:stretch>
        </p:blipFill>
        <p:spPr>
          <a:xfrm>
            <a:off x="8235154" y="1749753"/>
            <a:ext cx="1821261" cy="1396300"/>
          </a:xfrm>
          <a:prstGeom prst="rect">
            <a:avLst/>
          </a:prstGeom>
        </p:spPr>
      </p:pic>
    </p:spTree>
    <p:extLst>
      <p:ext uri="{BB962C8B-B14F-4D97-AF65-F5344CB8AC3E}">
        <p14:creationId xmlns:p14="http://schemas.microsoft.com/office/powerpoint/2010/main" val="727076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GB" dirty="0"/>
              <a:t>Bellwether interviews (interviews with important people)</a:t>
            </a:r>
            <a:br>
              <a:rPr lang="en-GB" dirty="0"/>
            </a:br>
            <a:br>
              <a:rPr lang="en-GB" dirty="0"/>
            </a:br>
            <a:endParaRPr lang="en-GB" dirty="0"/>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a:xfrm>
            <a:off x="432000" y="2485385"/>
            <a:ext cx="7044563" cy="4796544"/>
          </a:xfrm>
        </p:spPr>
        <p:txBody>
          <a:bodyPr/>
          <a:lstStyle/>
          <a:p>
            <a:pPr marL="354012" lvl="3" indent="-342900">
              <a:buFont typeface="Arial" panose="020B0604020202020204" pitchFamily="34" charset="0"/>
              <a:buChar char="•"/>
            </a:pPr>
            <a:r>
              <a:rPr lang="en-US" dirty="0"/>
              <a:t>Bellwethers are influential people whose opinions are felt to matter</a:t>
            </a:r>
          </a:p>
          <a:p>
            <a:pPr marL="354012" lvl="3" indent="-342900">
              <a:buFont typeface="Arial" panose="020B0604020202020204" pitchFamily="34" charset="0"/>
              <a:buChar char="•"/>
            </a:pPr>
            <a:r>
              <a:rPr lang="en-US" dirty="0"/>
              <a:t>Interviews with them can reveal what they think about the issues you are aiming to address</a:t>
            </a:r>
          </a:p>
          <a:p>
            <a:pPr marL="354012" lvl="3" indent="-342900">
              <a:buFont typeface="Arial" panose="020B0604020202020204" pitchFamily="34" charset="0"/>
              <a:buChar char="•"/>
            </a:pPr>
            <a:r>
              <a:rPr lang="en-US" dirty="0"/>
              <a:t>They can show where a particular issue is positioned on the political agenda</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12</a:t>
            </a:fld>
            <a:endParaRPr lang="en-US"/>
          </a:p>
        </p:txBody>
      </p:sp>
      <p:pic>
        <p:nvPicPr>
          <p:cNvPr id="8" name="Picture 7" descr="A picture containing shape&#10;&#10;Description automatically generated">
            <a:extLst>
              <a:ext uri="{FF2B5EF4-FFF2-40B4-BE49-F238E27FC236}">
                <a16:creationId xmlns:a16="http://schemas.microsoft.com/office/drawing/2014/main" id="{DDDC7AF1-00DC-3445-8822-6E028EF29B40}"/>
              </a:ext>
            </a:extLst>
          </p:cNvPr>
          <p:cNvPicPr>
            <a:picLocks noChangeAspect="1"/>
          </p:cNvPicPr>
          <p:nvPr/>
        </p:nvPicPr>
        <p:blipFill>
          <a:blip r:embed="rId2"/>
          <a:stretch>
            <a:fillRect/>
          </a:stretch>
        </p:blipFill>
        <p:spPr>
          <a:xfrm>
            <a:off x="8023091" y="1814673"/>
            <a:ext cx="1740316" cy="1254646"/>
          </a:xfrm>
          <a:prstGeom prst="rect">
            <a:avLst/>
          </a:prstGeom>
        </p:spPr>
      </p:pic>
    </p:spTree>
    <p:extLst>
      <p:ext uri="{BB962C8B-B14F-4D97-AF65-F5344CB8AC3E}">
        <p14:creationId xmlns:p14="http://schemas.microsoft.com/office/powerpoint/2010/main" val="2334766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GB" dirty="0"/>
              <a:t>Outcome harvesting </a:t>
            </a:r>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a:xfrm>
            <a:off x="432002" y="1800000"/>
            <a:ext cx="7385222" cy="4796544"/>
          </a:xfrm>
        </p:spPr>
        <p:txBody>
          <a:bodyPr/>
          <a:lstStyle/>
          <a:p>
            <a:pPr lvl="3"/>
            <a:r>
              <a:rPr lang="en-US" dirty="0"/>
              <a:t>This means collecting evidence about what has been achieved and, by working backwards, determining whether and, if so, how an intervention has contributed to the changes you aim to bring about.</a:t>
            </a:r>
          </a:p>
          <a:p>
            <a:pPr lvl="3"/>
            <a:r>
              <a:rPr lang="en-US" dirty="0"/>
              <a:t>It means identifying key questions and agreeing what information needs to be collected. For example:</a:t>
            </a:r>
          </a:p>
          <a:p>
            <a:pPr marL="354012" lvl="3" indent="-342900">
              <a:buFont typeface="Arial" panose="020B0604020202020204" pitchFamily="34" charset="0"/>
              <a:buChar char="•"/>
            </a:pPr>
            <a:r>
              <a:rPr lang="en-US" dirty="0"/>
              <a:t>Who has changed their </a:t>
            </a:r>
            <a:r>
              <a:rPr lang="en-US" dirty="0" err="1"/>
              <a:t>behaviour</a:t>
            </a:r>
            <a:r>
              <a:rPr lang="en-US" dirty="0"/>
              <a:t>?</a:t>
            </a:r>
          </a:p>
          <a:p>
            <a:pPr marL="354012" lvl="3" indent="-342900">
              <a:buFont typeface="Arial" panose="020B0604020202020204" pitchFamily="34" charset="0"/>
              <a:buChar char="•"/>
            </a:pPr>
            <a:r>
              <a:rPr lang="en-US" dirty="0"/>
              <a:t>What has changed?</a:t>
            </a:r>
          </a:p>
          <a:p>
            <a:pPr marL="354012" lvl="3" indent="-342900">
              <a:buFont typeface="Arial" panose="020B0604020202020204" pitchFamily="34" charset="0"/>
              <a:buChar char="•"/>
            </a:pPr>
            <a:r>
              <a:rPr lang="en-US" dirty="0"/>
              <a:t>When did it change?</a:t>
            </a:r>
          </a:p>
          <a:p>
            <a:pPr marL="354012" lvl="3" indent="-342900">
              <a:buFont typeface="Arial" panose="020B0604020202020204" pitchFamily="34" charset="0"/>
              <a:buChar char="•"/>
            </a:pPr>
            <a:r>
              <a:rPr lang="en-US" dirty="0"/>
              <a:t>Where did it happen?</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13</a:t>
            </a:fld>
            <a:endParaRPr lang="en-US"/>
          </a:p>
        </p:txBody>
      </p:sp>
      <p:pic>
        <p:nvPicPr>
          <p:cNvPr id="8" name="Picture 7" descr="Logo, icon&#10;&#10;Description automatically generated">
            <a:extLst>
              <a:ext uri="{FF2B5EF4-FFF2-40B4-BE49-F238E27FC236}">
                <a16:creationId xmlns:a16="http://schemas.microsoft.com/office/drawing/2014/main" id="{2F9567B2-D50A-C14D-82ED-E7D4BE13EC16}"/>
              </a:ext>
            </a:extLst>
          </p:cNvPr>
          <p:cNvPicPr>
            <a:picLocks noChangeAspect="1"/>
          </p:cNvPicPr>
          <p:nvPr/>
        </p:nvPicPr>
        <p:blipFill>
          <a:blip r:embed="rId2"/>
          <a:stretch>
            <a:fillRect/>
          </a:stretch>
        </p:blipFill>
        <p:spPr>
          <a:xfrm>
            <a:off x="8251462" y="1800000"/>
            <a:ext cx="1497481" cy="1295119"/>
          </a:xfrm>
          <a:prstGeom prst="rect">
            <a:avLst/>
          </a:prstGeom>
        </p:spPr>
      </p:pic>
    </p:spTree>
    <p:extLst>
      <p:ext uri="{BB962C8B-B14F-4D97-AF65-F5344CB8AC3E}">
        <p14:creationId xmlns:p14="http://schemas.microsoft.com/office/powerpoint/2010/main" val="2215857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GB" dirty="0"/>
              <a:t>The three biggest mistakes when monitoring and evaluating development projects </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14</a:t>
            </a:fld>
            <a:endParaRPr lang="en-US"/>
          </a:p>
        </p:txBody>
      </p:sp>
      <p:sp>
        <p:nvSpPr>
          <p:cNvPr id="7" name="Content Placeholder 2">
            <a:extLst>
              <a:ext uri="{FF2B5EF4-FFF2-40B4-BE49-F238E27FC236}">
                <a16:creationId xmlns:a16="http://schemas.microsoft.com/office/drawing/2014/main" id="{9B16CC00-E06C-3349-96AF-DA61AD473B1D}"/>
              </a:ext>
            </a:extLst>
          </p:cNvPr>
          <p:cNvSpPr txBox="1">
            <a:spLocks/>
          </p:cNvSpPr>
          <p:nvPr/>
        </p:nvSpPr>
        <p:spPr>
          <a:xfrm>
            <a:off x="431999" y="2159999"/>
            <a:ext cx="3060000" cy="343340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r>
              <a:rPr lang="en-GB" sz="3000" b="1" dirty="0">
                <a:solidFill>
                  <a:schemeClr val="accent3"/>
                </a:solidFill>
              </a:rPr>
              <a:t>1. </a:t>
            </a:r>
          </a:p>
          <a:p>
            <a:pPr lvl="3"/>
            <a:r>
              <a:rPr lang="en-GB" dirty="0">
                <a:solidFill>
                  <a:schemeClr val="accent3"/>
                </a:solidFill>
              </a:rPr>
              <a:t>Only focusing on outputs (how many meetings, how many publications)</a:t>
            </a:r>
          </a:p>
        </p:txBody>
      </p:sp>
      <p:sp>
        <p:nvSpPr>
          <p:cNvPr id="8" name="Content Placeholder 2">
            <a:extLst>
              <a:ext uri="{FF2B5EF4-FFF2-40B4-BE49-F238E27FC236}">
                <a16:creationId xmlns:a16="http://schemas.microsoft.com/office/drawing/2014/main" id="{0DAD068A-E73D-DE44-8B16-0A4CBA7C434B}"/>
              </a:ext>
            </a:extLst>
          </p:cNvPr>
          <p:cNvSpPr txBox="1">
            <a:spLocks/>
          </p:cNvSpPr>
          <p:nvPr/>
        </p:nvSpPr>
        <p:spPr>
          <a:xfrm>
            <a:off x="3614259" y="2160000"/>
            <a:ext cx="3060000" cy="3433404"/>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r>
              <a:rPr lang="en-GB" sz="3000" b="1" dirty="0">
                <a:solidFill>
                  <a:schemeClr val="accent2"/>
                </a:solidFill>
              </a:rPr>
              <a:t>2. </a:t>
            </a:r>
          </a:p>
          <a:p>
            <a:pPr lvl="3"/>
            <a:r>
              <a:rPr lang="en-GB" dirty="0">
                <a:solidFill>
                  <a:schemeClr val="accent2"/>
                </a:solidFill>
              </a:rPr>
              <a:t>Only focusing on impacts (decrease in mortality, increase in life expectancy, new legislation, access to water, incidence of malaria)</a:t>
            </a:r>
          </a:p>
        </p:txBody>
      </p:sp>
      <p:sp>
        <p:nvSpPr>
          <p:cNvPr id="9" name="Content Placeholder 2">
            <a:extLst>
              <a:ext uri="{FF2B5EF4-FFF2-40B4-BE49-F238E27FC236}">
                <a16:creationId xmlns:a16="http://schemas.microsoft.com/office/drawing/2014/main" id="{C231142F-910C-4041-9D4A-0E3AA7FC99C2}"/>
              </a:ext>
            </a:extLst>
          </p:cNvPr>
          <p:cNvSpPr txBox="1">
            <a:spLocks/>
          </p:cNvSpPr>
          <p:nvPr/>
        </p:nvSpPr>
        <p:spPr>
          <a:xfrm>
            <a:off x="6796519" y="2159999"/>
            <a:ext cx="3060000" cy="3433403"/>
          </a:xfrm>
          <a:prstGeom prst="rect">
            <a:avLst/>
          </a:prstGeom>
          <a:solidFill>
            <a:schemeClr val="tx2">
              <a:alpha val="14000"/>
            </a:schemeClr>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r>
              <a:rPr lang="en-GB" sz="3000" b="1" dirty="0">
                <a:solidFill>
                  <a:schemeClr val="accent1"/>
                </a:solidFill>
              </a:rPr>
              <a:t>3. </a:t>
            </a:r>
          </a:p>
          <a:p>
            <a:pPr lvl="3"/>
            <a:r>
              <a:rPr lang="en-GB" dirty="0">
                <a:solidFill>
                  <a:schemeClr val="accent1"/>
                </a:solidFill>
              </a:rPr>
              <a:t>Assuming a causal </a:t>
            </a:r>
            <a:br>
              <a:rPr lang="en-GB" dirty="0">
                <a:solidFill>
                  <a:schemeClr val="accent1"/>
                </a:solidFill>
              </a:rPr>
            </a:br>
            <a:r>
              <a:rPr lang="en-GB" dirty="0">
                <a:solidFill>
                  <a:schemeClr val="accent1"/>
                </a:solidFill>
              </a:rPr>
              <a:t>link between the two</a:t>
            </a:r>
          </a:p>
        </p:txBody>
      </p:sp>
    </p:spTree>
    <p:extLst>
      <p:ext uri="{BB962C8B-B14F-4D97-AF65-F5344CB8AC3E}">
        <p14:creationId xmlns:p14="http://schemas.microsoft.com/office/powerpoint/2010/main" val="515595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200673-8049-7D44-9341-B5DED04E1AD7}"/>
              </a:ext>
            </a:extLst>
          </p:cNvPr>
          <p:cNvSpPr>
            <a:spLocks noGrp="1"/>
          </p:cNvSpPr>
          <p:nvPr>
            <p:ph type="title"/>
          </p:nvPr>
        </p:nvSpPr>
        <p:spPr>
          <a:xfrm>
            <a:off x="432000" y="1115036"/>
            <a:ext cx="9424519" cy="699637"/>
          </a:xfrm>
        </p:spPr>
        <p:txBody>
          <a:bodyPr/>
          <a:lstStyle/>
          <a:p>
            <a:r>
              <a:rPr lang="en-GB" dirty="0"/>
              <a:t>Appropriate strategies and practices for monitoring, evaluation and learning </a:t>
            </a:r>
          </a:p>
        </p:txBody>
      </p:sp>
      <p:sp>
        <p:nvSpPr>
          <p:cNvPr id="6" name="Content Placeholder 5">
            <a:extLst>
              <a:ext uri="{FF2B5EF4-FFF2-40B4-BE49-F238E27FC236}">
                <a16:creationId xmlns:a16="http://schemas.microsoft.com/office/drawing/2014/main" id="{22AB18A1-D2CB-E741-930F-EF4B1BDAA7F6}"/>
              </a:ext>
            </a:extLst>
          </p:cNvPr>
          <p:cNvSpPr>
            <a:spLocks noGrp="1"/>
          </p:cNvSpPr>
          <p:nvPr>
            <p:ph idx="1"/>
          </p:nvPr>
        </p:nvSpPr>
        <p:spPr>
          <a:xfrm>
            <a:off x="432001" y="2160000"/>
            <a:ext cx="7962969" cy="4796544"/>
          </a:xfrm>
        </p:spPr>
        <p:txBody>
          <a:bodyPr/>
          <a:lstStyle/>
          <a:p>
            <a:pPr marL="354012" lvl="3" indent="-342900">
              <a:buFont typeface="Arial" panose="020B0604020202020204" pitchFamily="34" charset="0"/>
              <a:buChar char="•"/>
            </a:pPr>
            <a:r>
              <a:rPr lang="en-US" dirty="0"/>
              <a:t>Are flexible and adapted to a complex and changing environment</a:t>
            </a:r>
          </a:p>
          <a:p>
            <a:pPr marL="354012" lvl="3" indent="-342900">
              <a:buFont typeface="Arial" panose="020B0604020202020204" pitchFamily="34" charset="0"/>
              <a:buChar char="•"/>
            </a:pPr>
            <a:r>
              <a:rPr lang="en-US" dirty="0"/>
              <a:t>Help us see quickly what we need to change so we can adapt our approach </a:t>
            </a:r>
          </a:p>
          <a:p>
            <a:pPr marL="354012" lvl="3" indent="-342900">
              <a:buFont typeface="Arial" panose="020B0604020202020204" pitchFamily="34" charset="0"/>
              <a:buChar char="•"/>
            </a:pPr>
            <a:r>
              <a:rPr lang="en-US" dirty="0"/>
              <a:t>Allow for timely and frequent information or data collection</a:t>
            </a:r>
          </a:p>
          <a:p>
            <a:pPr marL="354012" lvl="3" indent="-342900">
              <a:buFont typeface="Arial" panose="020B0604020202020204" pitchFamily="34" charset="0"/>
              <a:buChar char="•"/>
            </a:pPr>
            <a:r>
              <a:rPr lang="en-US" dirty="0"/>
              <a:t>Enable us to look continuously for the unintended consequences of our interventions</a:t>
            </a:r>
          </a:p>
          <a:p>
            <a:pPr marL="354012" lvl="3" indent="-342900">
              <a:buFont typeface="Arial" panose="020B0604020202020204" pitchFamily="34" charset="0"/>
              <a:buChar char="•"/>
            </a:pPr>
            <a:r>
              <a:rPr lang="en-US" dirty="0"/>
              <a:t>Create spaces for shared learning with stakeholders </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15</a:t>
            </a:fld>
            <a:endParaRPr lang="en-US"/>
          </a:p>
        </p:txBody>
      </p:sp>
    </p:spTree>
    <p:extLst>
      <p:ext uri="{BB962C8B-B14F-4D97-AF65-F5344CB8AC3E}">
        <p14:creationId xmlns:p14="http://schemas.microsoft.com/office/powerpoint/2010/main" val="1595854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FE43D-C06C-BB4E-B119-91B5BD685937}"/>
              </a:ext>
            </a:extLst>
          </p:cNvPr>
          <p:cNvSpPr>
            <a:spLocks noGrp="1"/>
          </p:cNvSpPr>
          <p:nvPr>
            <p:ph type="title"/>
          </p:nvPr>
        </p:nvSpPr>
        <p:spPr>
          <a:solidFill>
            <a:schemeClr val="accent2"/>
          </a:solidFill>
        </p:spPr>
        <p:txBody>
          <a:bodyPr/>
          <a:lstStyle/>
          <a:p>
            <a:r>
              <a:rPr lang="en-GB" dirty="0"/>
              <a:t>Using the Voice framework</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16</a:t>
            </a:fld>
            <a:endParaRPr lang="en-US"/>
          </a:p>
        </p:txBody>
      </p:sp>
    </p:spTree>
    <p:extLst>
      <p:ext uri="{BB962C8B-B14F-4D97-AF65-F5344CB8AC3E}">
        <p14:creationId xmlns:p14="http://schemas.microsoft.com/office/powerpoint/2010/main" val="26727230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85A26B-CFDE-0041-A06A-BFD2E160ED58}"/>
              </a:ext>
            </a:extLst>
          </p:cNvPr>
          <p:cNvSpPr>
            <a:spLocks noGrp="1"/>
          </p:cNvSpPr>
          <p:nvPr>
            <p:ph type="title"/>
          </p:nvPr>
        </p:nvSpPr>
        <p:spPr>
          <a:xfrm>
            <a:off x="432001" y="1115036"/>
            <a:ext cx="2616000" cy="1493693"/>
          </a:xfrm>
        </p:spPr>
        <p:txBody>
          <a:bodyPr/>
          <a:lstStyle/>
          <a:p>
            <a:r>
              <a:rPr lang="en-GB" dirty="0"/>
              <a:t>Using</a:t>
            </a:r>
            <a:br>
              <a:rPr lang="en-GB" dirty="0"/>
            </a:br>
            <a:r>
              <a:rPr lang="en-GB" dirty="0"/>
              <a:t>the Voice </a:t>
            </a:r>
            <a:br>
              <a:rPr lang="en-GB" dirty="0"/>
            </a:br>
            <a:r>
              <a:rPr lang="en-GB" dirty="0"/>
              <a:t>framework</a:t>
            </a:r>
            <a:endParaRPr lang="en-US" dirty="0"/>
          </a:p>
        </p:txBody>
      </p:sp>
      <p:sp>
        <p:nvSpPr>
          <p:cNvPr id="3" name="Footer Placeholder 2">
            <a:extLst>
              <a:ext uri="{FF2B5EF4-FFF2-40B4-BE49-F238E27FC236}">
                <a16:creationId xmlns:a16="http://schemas.microsoft.com/office/drawing/2014/main" id="{256B2B91-8B41-9949-95A5-480D9C5D1595}"/>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7AEDDAE6-A4EE-7043-B1EA-B38DB81FCDC1}"/>
              </a:ext>
            </a:extLst>
          </p:cNvPr>
          <p:cNvSpPr>
            <a:spLocks noGrp="1"/>
          </p:cNvSpPr>
          <p:nvPr>
            <p:ph type="sldNum" sz="quarter" idx="12"/>
          </p:nvPr>
        </p:nvSpPr>
        <p:spPr/>
        <p:txBody>
          <a:bodyPr/>
          <a:lstStyle/>
          <a:p>
            <a:fld id="{50F209D7-C180-5B4A-A7C2-AD533727DAA3}" type="slidenum">
              <a:rPr lang="en-US" smtClean="0"/>
              <a:t>17</a:t>
            </a:fld>
            <a:endParaRPr lang="en-US"/>
          </a:p>
        </p:txBody>
      </p:sp>
      <p:pic>
        <p:nvPicPr>
          <p:cNvPr id="7" name="Picture 6">
            <a:extLst>
              <a:ext uri="{FF2B5EF4-FFF2-40B4-BE49-F238E27FC236}">
                <a16:creationId xmlns:a16="http://schemas.microsoft.com/office/drawing/2014/main" id="{87F64FE7-AF56-5043-9728-BD020AAD6BC5}"/>
              </a:ext>
            </a:extLst>
          </p:cNvPr>
          <p:cNvPicPr>
            <a:picLocks noChangeAspect="1"/>
          </p:cNvPicPr>
          <p:nvPr/>
        </p:nvPicPr>
        <p:blipFill>
          <a:blip r:embed="rId2"/>
          <a:srcRect/>
          <a:stretch/>
        </p:blipFill>
        <p:spPr>
          <a:xfrm>
            <a:off x="2609056" y="638573"/>
            <a:ext cx="6443630" cy="6368877"/>
          </a:xfrm>
          <a:prstGeom prst="rect">
            <a:avLst/>
          </a:prstGeom>
        </p:spPr>
      </p:pic>
    </p:spTree>
    <p:extLst>
      <p:ext uri="{BB962C8B-B14F-4D97-AF65-F5344CB8AC3E}">
        <p14:creationId xmlns:p14="http://schemas.microsoft.com/office/powerpoint/2010/main" val="43623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FE43D-C06C-BB4E-B119-91B5BD685937}"/>
              </a:ext>
            </a:extLst>
          </p:cNvPr>
          <p:cNvSpPr>
            <a:spLocks noGrp="1"/>
          </p:cNvSpPr>
          <p:nvPr>
            <p:ph type="title"/>
          </p:nvPr>
        </p:nvSpPr>
        <p:spPr>
          <a:solidFill>
            <a:schemeClr val="accent3"/>
          </a:solidFill>
        </p:spPr>
        <p:txBody>
          <a:bodyPr/>
          <a:lstStyle/>
          <a:p>
            <a:r>
              <a:rPr lang="en-GB" dirty="0"/>
              <a:t>Thank you</a:t>
            </a:r>
          </a:p>
        </p:txBody>
      </p:sp>
      <p:sp>
        <p:nvSpPr>
          <p:cNvPr id="3" name="Footer Placeholder 2">
            <a:extLst>
              <a:ext uri="{FF2B5EF4-FFF2-40B4-BE49-F238E27FC236}">
                <a16:creationId xmlns:a16="http://schemas.microsoft.com/office/drawing/2014/main" id="{D442088C-1955-6243-8D3E-A7660AC4D6EE}"/>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4: Monitoring, evaluation and learning</a:t>
            </a:r>
          </a:p>
        </p:txBody>
      </p:sp>
      <p:sp>
        <p:nvSpPr>
          <p:cNvPr id="4" name="Slide Number Placeholder 3">
            <a:extLst>
              <a:ext uri="{FF2B5EF4-FFF2-40B4-BE49-F238E27FC236}">
                <a16:creationId xmlns:a16="http://schemas.microsoft.com/office/drawing/2014/main" id="{4D0ED306-24D2-7348-B57A-90B5CAAE01D2}"/>
              </a:ext>
            </a:extLst>
          </p:cNvPr>
          <p:cNvSpPr>
            <a:spLocks noGrp="1"/>
          </p:cNvSpPr>
          <p:nvPr>
            <p:ph type="sldNum" sz="quarter" idx="12"/>
          </p:nvPr>
        </p:nvSpPr>
        <p:spPr/>
        <p:txBody>
          <a:bodyPr/>
          <a:lstStyle/>
          <a:p>
            <a:fld id="{50F209D7-C180-5B4A-A7C2-AD533727DAA3}" type="slidenum">
              <a:rPr lang="en-US" smtClean="0"/>
              <a:t>18</a:t>
            </a:fld>
            <a:endParaRPr lang="en-US"/>
          </a:p>
        </p:txBody>
      </p:sp>
      <p:pic>
        <p:nvPicPr>
          <p:cNvPr id="8" name="Picture 7">
            <a:extLst>
              <a:ext uri="{FF2B5EF4-FFF2-40B4-BE49-F238E27FC236}">
                <a16:creationId xmlns:a16="http://schemas.microsoft.com/office/drawing/2014/main" id="{5DBC7AEE-B8CF-0042-8DE7-45F8847D7B9E}"/>
              </a:ext>
            </a:extLst>
          </p:cNvPr>
          <p:cNvPicPr>
            <a:picLocks noChangeAspect="1"/>
          </p:cNvPicPr>
          <p:nvPr/>
        </p:nvPicPr>
        <p:blipFill>
          <a:blip r:embed="rId2"/>
          <a:srcRect t="96" b="96"/>
          <a:stretch/>
        </p:blipFill>
        <p:spPr>
          <a:xfrm>
            <a:off x="6558974" y="1799999"/>
            <a:ext cx="3713289" cy="5066861"/>
          </a:xfrm>
          <a:prstGeom prst="rect">
            <a:avLst/>
          </a:prstGeom>
        </p:spPr>
      </p:pic>
      <p:sp>
        <p:nvSpPr>
          <p:cNvPr id="9" name="Date Placeholder 3">
            <a:extLst>
              <a:ext uri="{FF2B5EF4-FFF2-40B4-BE49-F238E27FC236}">
                <a16:creationId xmlns:a16="http://schemas.microsoft.com/office/drawing/2014/main" id="{C95E077F-ECD6-1B49-A449-0DE5CBCBAD50}"/>
              </a:ext>
            </a:extLst>
          </p:cNvPr>
          <p:cNvSpPr txBox="1">
            <a:spLocks/>
          </p:cNvSpPr>
          <p:nvPr/>
        </p:nvSpPr>
        <p:spPr>
          <a:xfrm rot="16200000">
            <a:off x="5714346" y="2809137"/>
            <a:ext cx="1936338" cy="124330"/>
          </a:xfrm>
          <a:prstGeom prst="rect">
            <a:avLst/>
          </a:prstGeom>
          <a:solidFill>
            <a:schemeClr val="tx2">
              <a:alpha val="20000"/>
            </a:schemeClr>
          </a:solidFill>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800" dirty="0">
                <a:solidFill>
                  <a:schemeClr val="bg1"/>
                </a:solidFill>
              </a:rPr>
              <a:t>Ellie </a:t>
            </a:r>
            <a:r>
              <a:rPr lang="en-GB" sz="800" dirty="0" err="1">
                <a:solidFill>
                  <a:schemeClr val="bg1"/>
                </a:solidFill>
              </a:rPr>
              <a:t>Parravani</a:t>
            </a:r>
            <a:r>
              <a:rPr lang="en-GB" sz="800" dirty="0">
                <a:solidFill>
                  <a:schemeClr val="bg1"/>
                </a:solidFill>
              </a:rPr>
              <a:t>/</a:t>
            </a:r>
            <a:r>
              <a:rPr lang="en-GB" sz="800" kern="1200" dirty="0">
                <a:solidFill>
                  <a:schemeClr val="bg1"/>
                </a:solidFill>
                <a:effectLst/>
                <a:latin typeface="+mn-lt"/>
                <a:ea typeface="+mn-ea"/>
                <a:cs typeface="+mn-cs"/>
              </a:rPr>
              <a:t>HelpAge International</a:t>
            </a:r>
          </a:p>
        </p:txBody>
      </p:sp>
    </p:spTree>
    <p:extLst>
      <p:ext uri="{BB962C8B-B14F-4D97-AF65-F5344CB8AC3E}">
        <p14:creationId xmlns:p14="http://schemas.microsoft.com/office/powerpoint/2010/main" val="915942417"/>
      </p:ext>
    </p:extLst>
  </p:cSld>
  <p:clrMapOvr>
    <a:masterClrMapping/>
  </p:clrMapOvr>
</p:sld>
</file>

<file path=ppt/theme/theme1.xml><?xml version="1.0" encoding="utf-8"?>
<a:theme xmlns:a="http://schemas.openxmlformats.org/drawingml/2006/main" name="Office Theme">
  <a:themeElements>
    <a:clrScheme name="HelpAge colour 2021">
      <a:dk1>
        <a:srgbClr val="000000"/>
      </a:dk1>
      <a:lt1>
        <a:srgbClr val="FFFFFF"/>
      </a:lt1>
      <a:dk2>
        <a:srgbClr val="918470"/>
      </a:dk2>
      <a:lt2>
        <a:srgbClr val="F5F6F5"/>
      </a:lt2>
      <a:accent1>
        <a:srgbClr val="F0561E"/>
      </a:accent1>
      <a:accent2>
        <a:srgbClr val="B91015"/>
      </a:accent2>
      <a:accent3>
        <a:srgbClr val="EB134F"/>
      </a:accent3>
      <a:accent4>
        <a:srgbClr val="92846F"/>
      </a:accent4>
      <a:accent5>
        <a:srgbClr val="A152CA"/>
      </a:accent5>
      <a:accent6>
        <a:srgbClr val="70AD47"/>
      </a:accent6>
      <a:hlink>
        <a:srgbClr val="F15520"/>
      </a:hlink>
      <a:folHlink>
        <a:srgbClr val="92846F"/>
      </a:folHlink>
    </a:clrScheme>
    <a:fontScheme name="Consolas-Verdana">
      <a:majorFont>
        <a:latin typeface="Consolas" panose="020B0609020204030204"/>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Verdana" panose="020B060403050404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8CBF5AAFBFAB43A63C20FC60A27745" ma:contentTypeVersion="13" ma:contentTypeDescription="Create a new document." ma:contentTypeScope="" ma:versionID="afded2396b5d59c05c6cee2b8323ec55">
  <xsd:schema xmlns:xsd="http://www.w3.org/2001/XMLSchema" xmlns:xs="http://www.w3.org/2001/XMLSchema" xmlns:p="http://schemas.microsoft.com/office/2006/metadata/properties" xmlns:ns2="05c251ed-a556-43a1-a48c-a20eb278878d" xmlns:ns3="ba24b7fe-db22-46df-b88b-dd5d1f3486b7" targetNamespace="http://schemas.microsoft.com/office/2006/metadata/properties" ma:root="true" ma:fieldsID="6cf6d2936eb57cca3d192b7409323ba8" ns2:_="" ns3:_="">
    <xsd:import namespace="05c251ed-a556-43a1-a48c-a20eb278878d"/>
    <xsd:import namespace="ba24b7fe-db22-46df-b88b-dd5d1f3486b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c251ed-a556-43a1-a48c-a20eb27887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a24b7fe-db22-46df-b88b-dd5d1f3486b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a24b7fe-db22-46df-b88b-dd5d1f3486b7">
      <UserInfo>
        <DisplayName/>
        <AccountId xsi:nil="true"/>
        <AccountType/>
      </UserInfo>
    </SharedWithUsers>
    <MediaLengthInSeconds xmlns="05c251ed-a556-43a1-a48c-a20eb278878d" xsi:nil="true"/>
  </documentManagement>
</p:properties>
</file>

<file path=customXml/itemProps1.xml><?xml version="1.0" encoding="utf-8"?>
<ds:datastoreItem xmlns:ds="http://schemas.openxmlformats.org/officeDocument/2006/customXml" ds:itemID="{BBBFC172-DF0C-498F-BC47-750427942A55}"/>
</file>

<file path=customXml/itemProps2.xml><?xml version="1.0" encoding="utf-8"?>
<ds:datastoreItem xmlns:ds="http://schemas.openxmlformats.org/officeDocument/2006/customXml" ds:itemID="{E2B5214F-45C5-4731-91D0-404BEBFCAB5A}"/>
</file>

<file path=customXml/itemProps3.xml><?xml version="1.0" encoding="utf-8"?>
<ds:datastoreItem xmlns:ds="http://schemas.openxmlformats.org/officeDocument/2006/customXml" ds:itemID="{A3443B11-6715-4D98-80C7-B66353EFF371}"/>
</file>

<file path=docProps/app.xml><?xml version="1.0" encoding="utf-8"?>
<Properties xmlns="http://schemas.openxmlformats.org/officeDocument/2006/extended-properties" xmlns:vt="http://schemas.openxmlformats.org/officeDocument/2006/docPropsVTypes">
  <TotalTime>2556</TotalTime>
  <Words>1074</Words>
  <Application>Microsoft Office PowerPoint</Application>
  <PresentationFormat>Custom</PresentationFormat>
  <Paragraphs>149</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Verdana</vt:lpstr>
      <vt:lpstr>Office Theme</vt:lpstr>
      <vt:lpstr>Voice training Module 4: Monitoring, evaluation and learning</vt:lpstr>
      <vt:lpstr>Module 4: Monitoring, evaluation and learning </vt:lpstr>
      <vt:lpstr>Module 4: Outline</vt:lpstr>
      <vt:lpstr>Monitoring, evaluation  and learning</vt:lpstr>
      <vt:lpstr>Why do it? </vt:lpstr>
      <vt:lpstr>Challenges with measuring Voice work</vt:lpstr>
      <vt:lpstr>Theory of change and logframes</vt:lpstr>
      <vt:lpstr>Quantitative and qualitative information</vt:lpstr>
      <vt:lpstr>Sample indicators for measuring Voice outcomes</vt:lpstr>
      <vt:lpstr>Qualitative approaches  to measuring Voice outcomes </vt:lpstr>
      <vt:lpstr>Outcome mapping </vt:lpstr>
      <vt:lpstr>Bellwether interviews (interviews with important people)  </vt:lpstr>
      <vt:lpstr>Outcome harvesting </vt:lpstr>
      <vt:lpstr>The three biggest mistakes when monitoring and evaluating development projects </vt:lpstr>
      <vt:lpstr>Appropriate strategies and practices for monitoring, evaluation and learning </vt:lpstr>
      <vt:lpstr>Using the Voice framework</vt:lpstr>
      <vt:lpstr>Using the Voice  framework</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 Frech</dc:creator>
  <cp:lastModifiedBy>Jemma Stovell</cp:lastModifiedBy>
  <cp:revision>532</cp:revision>
  <dcterms:created xsi:type="dcterms:W3CDTF">2021-03-16T10:12:50Z</dcterms:created>
  <dcterms:modified xsi:type="dcterms:W3CDTF">2021-08-16T17:30:41Z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0x0101000E8CBF5AAFBFAB43A63C20FC60A27745</vt:lpwstr>
  </property>
  <property fmtid="{D5CDD505-2E9C-101B-9397-08002B2CF9AE}" pid="3" name="Order">
    <vt:r8>1059500</vt:r8>
  </property>
  <property fmtid="{D5CDD505-2E9C-101B-9397-08002B2CF9AE}" pid="4" name="_ExtendedDescription">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ies>
</file>