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57"/>
  </p:notesMasterIdLst>
  <p:sldIdLst>
    <p:sldId id="410" r:id="rId2"/>
    <p:sldId id="413" r:id="rId3"/>
    <p:sldId id="339" r:id="rId4"/>
    <p:sldId id="340" r:id="rId5"/>
    <p:sldId id="290" r:id="rId6"/>
    <p:sldId id="342" r:id="rId7"/>
    <p:sldId id="343" r:id="rId8"/>
    <p:sldId id="415" r:id="rId9"/>
    <p:sldId id="344" r:id="rId10"/>
    <p:sldId id="345" r:id="rId11"/>
    <p:sldId id="346" r:id="rId12"/>
    <p:sldId id="347" r:id="rId13"/>
    <p:sldId id="348" r:id="rId14"/>
    <p:sldId id="349" r:id="rId15"/>
    <p:sldId id="350" r:id="rId16"/>
    <p:sldId id="352" r:id="rId17"/>
    <p:sldId id="353" r:id="rId18"/>
    <p:sldId id="354" r:id="rId19"/>
    <p:sldId id="355" r:id="rId20"/>
    <p:sldId id="356" r:id="rId21"/>
    <p:sldId id="357" r:id="rId22"/>
    <p:sldId id="358" r:id="rId23"/>
    <p:sldId id="359" r:id="rId24"/>
    <p:sldId id="360" r:id="rId25"/>
    <p:sldId id="291" r:id="rId26"/>
    <p:sldId id="361" r:id="rId27"/>
    <p:sldId id="362" r:id="rId28"/>
    <p:sldId id="363" r:id="rId29"/>
    <p:sldId id="364" r:id="rId30"/>
    <p:sldId id="365" r:id="rId31"/>
    <p:sldId id="366" r:id="rId32"/>
    <p:sldId id="367" r:id="rId33"/>
    <p:sldId id="414" r:id="rId34"/>
    <p:sldId id="369" r:id="rId35"/>
    <p:sldId id="370" r:id="rId36"/>
    <p:sldId id="371" r:id="rId37"/>
    <p:sldId id="372" r:id="rId38"/>
    <p:sldId id="373" r:id="rId39"/>
    <p:sldId id="374" r:id="rId40"/>
    <p:sldId id="375" r:id="rId41"/>
    <p:sldId id="376" r:id="rId42"/>
    <p:sldId id="377" r:id="rId43"/>
    <p:sldId id="292" r:id="rId44"/>
    <p:sldId id="378" r:id="rId45"/>
    <p:sldId id="379" r:id="rId46"/>
    <p:sldId id="380" r:id="rId47"/>
    <p:sldId id="381" r:id="rId48"/>
    <p:sldId id="382" r:id="rId49"/>
    <p:sldId id="383" r:id="rId50"/>
    <p:sldId id="384" r:id="rId51"/>
    <p:sldId id="385" r:id="rId52"/>
    <p:sldId id="386" r:id="rId53"/>
    <p:sldId id="387" r:id="rId54"/>
    <p:sldId id="388" r:id="rId55"/>
    <p:sldId id="389" r:id="rId56"/>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37"/>
    <p:restoredTop sz="94694"/>
  </p:normalViewPr>
  <p:slideViewPr>
    <p:cSldViewPr snapToGrid="0" snapToObjects="1">
      <p:cViewPr varScale="1">
        <p:scale>
          <a:sx n="114" d="100"/>
          <a:sy n="114" d="100"/>
        </p:scale>
        <p:origin x="200" y="1312"/>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8A94F-0D29-3D45-A36D-4FCF85C67C85}" type="datetimeFigureOut">
              <a:rPr lang="en-US" smtClean="0"/>
              <a:t>7/19/21</a:t>
            </a:fld>
            <a:endParaRPr lang="en-US"/>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F772C-0790-2C42-9F74-AF586204B95F}" type="slidenum">
              <a:rPr lang="en-US" smtClean="0"/>
              <a:t>‹#›</a:t>
            </a:fld>
            <a:endParaRPr lang="en-US"/>
          </a:p>
        </p:txBody>
      </p:sp>
    </p:spTree>
    <p:extLst>
      <p:ext uri="{BB962C8B-B14F-4D97-AF65-F5344CB8AC3E}">
        <p14:creationId xmlns:p14="http://schemas.microsoft.com/office/powerpoint/2010/main" val="1968064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5345906" y="1440000"/>
            <a:ext cx="4914094" cy="2631887"/>
          </a:xfrm>
        </p:spPr>
        <p:txBody>
          <a:bodyPr anchor="t" anchorCtr="0"/>
          <a:lstStyle>
            <a:lvl1pPr algn="l">
              <a:lnSpc>
                <a:spcPts val="4000"/>
              </a:lnSpc>
              <a:defRPr sz="3400"/>
            </a:lvl1pPr>
          </a:lstStyle>
          <a:p>
            <a:r>
              <a:rPr lang="en-GB" dirty="0"/>
              <a:t>Click to edit Master title style</a:t>
            </a:r>
            <a:endParaRPr lang="en-US" dirty="0"/>
          </a:p>
        </p:txBody>
      </p:sp>
      <p:sp>
        <p:nvSpPr>
          <p:cNvPr id="6" name="Slide Number Placeholder 5">
            <a:extLst>
              <a:ext uri="{FF2B5EF4-FFF2-40B4-BE49-F238E27FC236}">
                <a16:creationId xmlns:a16="http://schemas.microsoft.com/office/drawing/2014/main" id="{BC0B8C22-BD91-4949-953A-AE80FCD0969F}"/>
              </a:ext>
            </a:extLst>
          </p:cNvPr>
          <p:cNvSpPr>
            <a:spLocks noGrp="1"/>
          </p:cNvSpPr>
          <p:nvPr>
            <p:ph type="sldNum" sz="quarter" idx="12"/>
          </p:nvPr>
        </p:nvSpPr>
        <p:spPr/>
        <p:txBody>
          <a:bodyPr/>
          <a:lstStyle/>
          <a:p>
            <a:fld id="{50F209D7-C180-5B4A-A7C2-AD533727DAA3}" type="slidenum">
              <a:rPr lang="en-US" smtClean="0"/>
              <a:t>‹#›</a:t>
            </a:fld>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573924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474230" y="4571881"/>
            <a:ext cx="9828189" cy="1183554"/>
          </a:xfrm>
        </p:spPr>
        <p:txBody>
          <a:bodyPr anchor="t" anchorCtr="0"/>
          <a:lstStyle>
            <a:lvl1pPr algn="l">
              <a:lnSpc>
                <a:spcPts val="4000"/>
              </a:lnSpc>
              <a:defRPr sz="3400"/>
            </a:lvl1pPr>
          </a:lstStyle>
          <a:p>
            <a:r>
              <a:rPr lang="en-GB" dirty="0"/>
              <a:t>Click to edit Master title style</a:t>
            </a:r>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
        <p:nvSpPr>
          <p:cNvPr id="3" name="Rectangle 2">
            <a:extLst>
              <a:ext uri="{FF2B5EF4-FFF2-40B4-BE49-F238E27FC236}">
                <a16:creationId xmlns:a16="http://schemas.microsoft.com/office/drawing/2014/main" id="{FC0AB0E3-C280-0441-9D00-FBE573F7CF23}"/>
              </a:ext>
            </a:extLst>
          </p:cNvPr>
          <p:cNvSpPr/>
          <p:nvPr userDrawn="1"/>
        </p:nvSpPr>
        <p:spPr>
          <a:xfrm>
            <a:off x="9927771" y="261257"/>
            <a:ext cx="506186" cy="506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609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7835A-0020-EF40-9C89-BF2D7A1B2636}"/>
              </a:ext>
            </a:extLst>
          </p:cNvPr>
          <p:cNvSpPr>
            <a:spLocks noGrp="1"/>
          </p:cNvSpPr>
          <p:nvPr>
            <p:ph type="title"/>
          </p:nvPr>
        </p:nvSpPr>
        <p:spPr>
          <a:xfrm>
            <a:off x="432000" y="1115036"/>
            <a:ext cx="8450743" cy="699637"/>
          </a:xfr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D2E76362-79CA-BE44-89E7-F11A4472A379}"/>
              </a:ext>
            </a:extLst>
          </p:cNvPr>
          <p:cNvSpPr>
            <a:spLocks noGrp="1"/>
          </p:cNvSpPr>
          <p:nvPr>
            <p:ph idx="1"/>
          </p:nvPr>
        </p:nvSpPr>
        <p:spPr>
          <a:xfrm>
            <a:off x="432000" y="1800000"/>
            <a:ext cx="8450743" cy="4796544"/>
          </a:xfrm>
        </p:spPr>
        <p:txBody>
          <a:bodyPr>
            <a:noAutofit/>
          </a:bodyPr>
          <a:lstStyle>
            <a:lvl4pPr>
              <a:lnSpc>
                <a:spcPct val="120000"/>
              </a:lnSpc>
              <a:defRPr/>
            </a:lvl4pPr>
            <a:lvl5pPr>
              <a:defRPr sz="2000"/>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 Fifth level</a:t>
            </a:r>
            <a:endParaRPr lang="en-US" dirty="0"/>
          </a:p>
        </p:txBody>
      </p:sp>
      <p:sp>
        <p:nvSpPr>
          <p:cNvPr id="5" name="Footer Placeholder 4">
            <a:extLst>
              <a:ext uri="{FF2B5EF4-FFF2-40B4-BE49-F238E27FC236}">
                <a16:creationId xmlns:a16="http://schemas.microsoft.com/office/drawing/2014/main" id="{AE46DF67-DB70-594F-B648-E111B8A39277}"/>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967410C0-9954-A44E-8C8B-AE28287F907D}"/>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5DB18921-EEA3-FB4F-A88A-AD7B062E8FBB}"/>
              </a:ext>
            </a:extLst>
          </p:cNvPr>
          <p:cNvSpPr txBox="1">
            <a:spLocks/>
          </p:cNvSpPr>
          <p:nvPr userDrawn="1"/>
        </p:nvSpPr>
        <p:spPr>
          <a:xfrm>
            <a:off x="432000" y="6984000"/>
            <a:ext cx="4211252" cy="297508"/>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266223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110CE-1B14-9F47-B391-2EB2737744AB}"/>
              </a:ext>
            </a:extLst>
          </p:cNvPr>
          <p:cNvSpPr>
            <a:spLocks noGrp="1"/>
          </p:cNvSpPr>
          <p:nvPr>
            <p:ph type="title"/>
          </p:nvPr>
        </p:nvSpPr>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3E76D312-968E-F44D-A219-726EE9A1547E}"/>
              </a:ext>
            </a:extLst>
          </p:cNvPr>
          <p:cNvSpPr>
            <a:spLocks noGrp="1"/>
          </p:cNvSpPr>
          <p:nvPr>
            <p:ph sz="half" idx="1"/>
          </p:nvPr>
        </p:nvSpPr>
        <p:spPr>
          <a:xfrm>
            <a:off x="432000" y="1800000"/>
            <a:ext cx="4847083" cy="479654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401258EA-FAFC-0D49-B4A2-FD9F8E4C40F6}"/>
              </a:ext>
            </a:extLst>
          </p:cNvPr>
          <p:cNvSpPr>
            <a:spLocks noGrp="1"/>
          </p:cNvSpPr>
          <p:nvPr>
            <p:ph sz="half" idx="2"/>
          </p:nvPr>
        </p:nvSpPr>
        <p:spPr>
          <a:xfrm>
            <a:off x="5412730" y="1800000"/>
            <a:ext cx="4847083"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7D36BF19-927A-6D49-96E8-39D01C6D8352}"/>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7" name="Slide Number Placeholder 6">
            <a:extLst>
              <a:ext uri="{FF2B5EF4-FFF2-40B4-BE49-F238E27FC236}">
                <a16:creationId xmlns:a16="http://schemas.microsoft.com/office/drawing/2014/main" id="{4005BA88-FF44-0246-A67E-5DD6220E5AEF}"/>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8" name="Date Placeholder 3">
            <a:extLst>
              <a:ext uri="{FF2B5EF4-FFF2-40B4-BE49-F238E27FC236}">
                <a16:creationId xmlns:a16="http://schemas.microsoft.com/office/drawing/2014/main" id="{E21B2E2C-EFB6-C148-8441-14E04362B922}"/>
              </a:ext>
            </a:extLst>
          </p:cNvPr>
          <p:cNvSpPr txBox="1">
            <a:spLocks/>
          </p:cNvSpPr>
          <p:nvPr userDrawn="1"/>
        </p:nvSpPr>
        <p:spPr>
          <a:xfrm>
            <a:off x="432000" y="6984000"/>
            <a:ext cx="3724364"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595419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1"/>
            <a:ext cx="6132086" cy="2924400"/>
          </a:xfrm>
          <a:solidFill>
            <a:schemeClr val="accent1">
              <a:alpha val="91858"/>
            </a:schemeClr>
          </a:solidFill>
        </p:spPr>
        <p:txBody>
          <a:bodyPr lIns="360000" tIns="360000" rIns="360000" bIns="360000" anchor="t" anchorCtr="0"/>
          <a:lstStyle>
            <a:lvl1pPr algn="l">
              <a:lnSpc>
                <a:spcPts val="5200"/>
              </a:lnSpc>
              <a:defRPr sz="38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t>Voice training </a:t>
            </a:r>
          </a:p>
          <a:p>
            <a:r>
              <a:rPr lang="en-GB" dirty="0"/>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0"/>
            <a:ext cx="3606187" cy="32037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bg1"/>
                </a:solidFill>
                <a:effectLst/>
                <a:latin typeface="+mn-lt"/>
                <a:ea typeface="+mn-ea"/>
                <a:cs typeface="+mn-cs"/>
              </a:rPr>
              <a:t>Reg charity no. 288180  © HelpAge International 2021 </a:t>
            </a:r>
          </a:p>
        </p:txBody>
      </p:sp>
    </p:spTree>
    <p:extLst>
      <p:ext uri="{BB962C8B-B14F-4D97-AF65-F5344CB8AC3E}">
        <p14:creationId xmlns:p14="http://schemas.microsoft.com/office/powerpoint/2010/main" val="232863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0"/>
            <a:ext cx="9828000" cy="5056153"/>
          </a:xfrm>
          <a:solidFill>
            <a:schemeClr val="accent1"/>
          </a:solidFill>
        </p:spPr>
        <p:txBody>
          <a:bodyPr lIns="360000" tIns="360000" rIns="360000" bIns="360000" anchor="t" anchorCtr="0"/>
          <a:lstStyle>
            <a:lvl1pPr algn="l">
              <a:lnSpc>
                <a:spcPts val="5200"/>
              </a:lnSpc>
              <a:defRPr sz="40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solidFill>
                  <a:schemeClr val="tx2"/>
                </a:solidFill>
              </a:rPr>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1"/>
            <a:ext cx="3617486"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a:t>
            </a:r>
            <a:r>
              <a:rPr lang="en-GB" sz="800" kern="1200" dirty="0">
                <a:solidFill>
                  <a:schemeClr val="tx2"/>
                </a:solidFill>
                <a:effectLst/>
                <a:latin typeface="+mn-lt"/>
                <a:ea typeface="+mn-ea"/>
                <a:cs typeface="+mn-cs"/>
              </a:rPr>
              <a:t> charity no. 288180  © HelpAge International 2021 </a:t>
            </a:r>
          </a:p>
        </p:txBody>
      </p:sp>
    </p:spTree>
    <p:extLst>
      <p:ext uri="{BB962C8B-B14F-4D97-AF65-F5344CB8AC3E}">
        <p14:creationId xmlns:p14="http://schemas.microsoft.com/office/powerpoint/2010/main" val="196208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046E-880C-5B47-8866-C4C74BD9F434}"/>
              </a:ext>
            </a:extLst>
          </p:cNvPr>
          <p:cNvSpPr>
            <a:spLocks noGrp="1"/>
          </p:cNvSpPr>
          <p:nvPr>
            <p:ph type="title"/>
          </p:nvPr>
        </p:nvSpPr>
        <p:spPr/>
        <p:txBody>
          <a:bodyPr/>
          <a:lstStyle/>
          <a:p>
            <a:r>
              <a:rPr lang="en-GB"/>
              <a:t>Click to edit Master title style</a:t>
            </a:r>
            <a:endParaRPr lang="en-US"/>
          </a:p>
        </p:txBody>
      </p:sp>
      <p:sp>
        <p:nvSpPr>
          <p:cNvPr id="4" name="Footer Placeholder 3">
            <a:extLst>
              <a:ext uri="{FF2B5EF4-FFF2-40B4-BE49-F238E27FC236}">
                <a16:creationId xmlns:a16="http://schemas.microsoft.com/office/drawing/2014/main" id="{528963AA-A790-C840-942A-5C67477DC5E0}"/>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3C0F4E0-9997-0048-9306-C063A6B468F7}"/>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6" name="Date Placeholder 3">
            <a:extLst>
              <a:ext uri="{FF2B5EF4-FFF2-40B4-BE49-F238E27FC236}">
                <a16:creationId xmlns:a16="http://schemas.microsoft.com/office/drawing/2014/main" id="{DAEB81D6-8B7D-6C4E-AB5E-BA5C207EBB00}"/>
              </a:ext>
            </a:extLst>
          </p:cNvPr>
          <p:cNvSpPr txBox="1">
            <a:spLocks/>
          </p:cNvSpPr>
          <p:nvPr userDrawn="1"/>
        </p:nvSpPr>
        <p:spPr>
          <a:xfrm>
            <a:off x="432000" y="6984001"/>
            <a:ext cx="4056873" cy="36682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463244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16F190D-0BA5-724D-980A-A92BF64097BB}"/>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AD312DD3-DC42-A749-A702-93AA80CAB311}"/>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5" name="Date Placeholder 3">
            <a:extLst>
              <a:ext uri="{FF2B5EF4-FFF2-40B4-BE49-F238E27FC236}">
                <a16:creationId xmlns:a16="http://schemas.microsoft.com/office/drawing/2014/main" id="{708665F7-21ED-D346-AF84-2BFE65F2C187}"/>
              </a:ext>
            </a:extLst>
          </p:cNvPr>
          <p:cNvSpPr txBox="1">
            <a:spLocks/>
          </p:cNvSpPr>
          <p:nvPr userDrawn="1"/>
        </p:nvSpPr>
        <p:spPr>
          <a:xfrm>
            <a:off x="432000" y="6984000"/>
            <a:ext cx="3724364" cy="272875"/>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378261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2DC09-AFF1-1648-A90D-41B7BF50E9D0}"/>
              </a:ext>
            </a:extLst>
          </p:cNvPr>
          <p:cNvSpPr/>
          <p:nvPr userDrawn="1"/>
        </p:nvSpPr>
        <p:spPr>
          <a:xfrm>
            <a:off x="10015185" y="360000"/>
            <a:ext cx="288000" cy="288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72429A1D-BB69-0448-97C8-EE05C7863A30}"/>
              </a:ext>
            </a:extLst>
          </p:cNvPr>
          <p:cNvSpPr>
            <a:spLocks noGrp="1"/>
          </p:cNvSpPr>
          <p:nvPr>
            <p:ph type="title"/>
          </p:nvPr>
        </p:nvSpPr>
        <p:spPr>
          <a:xfrm>
            <a:off x="432000" y="1115037"/>
            <a:ext cx="9827813" cy="684964"/>
          </a:xfrm>
          <a:prstGeom prst="rect">
            <a:avLst/>
          </a:prstGeom>
        </p:spPr>
        <p:txBody>
          <a:bodyPr vert="horz" lIns="0" tIns="0" rIns="0" bIns="0" numCol="1" rtlCol="0" anchor="t" anchorCtr="0">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8A4C6C2B-3C2A-7148-BF0D-9A6C234DDA5C}"/>
              </a:ext>
            </a:extLst>
          </p:cNvPr>
          <p:cNvSpPr>
            <a:spLocks noGrp="1"/>
          </p:cNvSpPr>
          <p:nvPr>
            <p:ph type="body" idx="1"/>
          </p:nvPr>
        </p:nvSpPr>
        <p:spPr>
          <a:xfrm>
            <a:off x="432000" y="1800000"/>
            <a:ext cx="9829600" cy="4796544"/>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A371E722-B0A3-304E-B635-290F7C835345}"/>
              </a:ext>
            </a:extLst>
          </p:cNvPr>
          <p:cNvSpPr>
            <a:spLocks noGrp="1"/>
          </p:cNvSpPr>
          <p:nvPr>
            <p:ph type="dt" sz="half" idx="2"/>
          </p:nvPr>
        </p:nvSpPr>
        <p:spPr>
          <a:xfrm>
            <a:off x="432000" y="7006699"/>
            <a:ext cx="935694" cy="402483"/>
          </a:xfrm>
          <a:prstGeom prst="rect">
            <a:avLst/>
          </a:prstGeom>
        </p:spPr>
        <p:txBody>
          <a:bodyPr vert="horz" lIns="0" tIns="0" rIns="0" bIns="45720" rtlCol="0" anchor="t" anchorCtr="0"/>
          <a:lstStyle>
            <a:lvl1pPr algn="l">
              <a:defRPr sz="8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EC07EC3-1CEB-164E-9BDA-EE712DA22A16}"/>
              </a:ext>
            </a:extLst>
          </p:cNvPr>
          <p:cNvSpPr>
            <a:spLocks noGrp="1"/>
          </p:cNvSpPr>
          <p:nvPr>
            <p:ph type="ftr" sz="quarter" idx="3"/>
          </p:nvPr>
        </p:nvSpPr>
        <p:spPr>
          <a:xfrm>
            <a:off x="432000" y="432000"/>
            <a:ext cx="4688640" cy="406200"/>
          </a:xfrm>
          <a:prstGeom prst="rect">
            <a:avLst/>
          </a:prstGeom>
        </p:spPr>
        <p:txBody>
          <a:bodyPr vert="horz" lIns="0" tIns="0" rIns="0" bIns="0" rtlCol="0" anchor="t" anchorCtr="0"/>
          <a:lstStyle>
            <a:lvl1pPr algn="l">
              <a:lnSpc>
                <a:spcPts val="1000"/>
              </a:lnSpc>
              <a:defRPr sz="850" b="1">
                <a:solidFill>
                  <a:schemeClr val="tx1">
                    <a:tint val="75000"/>
                  </a:schemeClr>
                </a:solidFill>
              </a:defRPr>
            </a:lvl1pPr>
          </a:lstStyle>
          <a:p>
            <a:r>
              <a:rPr lang="en-GB" dirty="0"/>
              <a:t>Voice training</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D3CB669D-1C1D-0446-9C29-5B52E6503A8D}"/>
              </a:ext>
            </a:extLst>
          </p:cNvPr>
          <p:cNvSpPr>
            <a:spLocks noGrp="1"/>
          </p:cNvSpPr>
          <p:nvPr>
            <p:ph type="sldNum" sz="quarter" idx="4"/>
          </p:nvPr>
        </p:nvSpPr>
        <p:spPr>
          <a:xfrm>
            <a:off x="10014419" y="434003"/>
            <a:ext cx="288000" cy="204570"/>
          </a:xfrm>
          <a:prstGeom prst="rect">
            <a:avLst/>
          </a:prstGeom>
        </p:spPr>
        <p:txBody>
          <a:bodyPr vert="horz" lIns="0" tIns="0" rIns="0" bIns="0" rtlCol="0" anchor="t" anchorCtr="0"/>
          <a:lstStyle>
            <a:lvl1pPr algn="ctr">
              <a:defRPr sz="850" b="1">
                <a:solidFill>
                  <a:schemeClr val="bg1"/>
                </a:solidFill>
              </a:defRPr>
            </a:lvl1pPr>
          </a:lstStyle>
          <a:p>
            <a:fld id="{50F209D7-C180-5B4A-A7C2-AD533727DAA3}" type="slidenum">
              <a:rPr lang="en-US" smtClean="0"/>
              <a:pPr/>
              <a:t>‹#›</a:t>
            </a:fld>
            <a:endParaRPr lang="en-US" dirty="0"/>
          </a:p>
        </p:txBody>
      </p:sp>
    </p:spTree>
    <p:extLst>
      <p:ext uri="{BB962C8B-B14F-4D97-AF65-F5344CB8AC3E}">
        <p14:creationId xmlns:p14="http://schemas.microsoft.com/office/powerpoint/2010/main" val="2855945888"/>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2" r:id="rId4"/>
    <p:sldLayoutId id="2147483651" r:id="rId5"/>
    <p:sldLayoutId id="2147483656" r:id="rId6"/>
    <p:sldLayoutId id="2147483654" r:id="rId7"/>
    <p:sldLayoutId id="2147483655" r:id="rId8"/>
  </p:sldLayoutIdLst>
  <p:hf hdr="0" dt="0"/>
  <p:txStyles>
    <p:titleStyle>
      <a:lvl1pPr algn="l" defTabSz="801929" rtl="0" eaLnBrk="1" latinLnBrk="0" hangingPunct="1">
        <a:lnSpc>
          <a:spcPts val="3300"/>
        </a:lnSpc>
        <a:spcBef>
          <a:spcPct val="0"/>
        </a:spcBef>
        <a:buNone/>
        <a:defRPr sz="2800" b="1" kern="1200">
          <a:solidFill>
            <a:schemeClr val="accent3"/>
          </a:solidFill>
          <a:latin typeface="+mn-lt"/>
          <a:ea typeface="+mj-ea"/>
          <a:cs typeface="+mj-cs"/>
        </a:defRPr>
      </a:lvl1pPr>
    </p:titleStyle>
    <p:body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p:bodyStyle>
    <p:otherStyle>
      <a:defPPr>
        <a:defRPr lang="en-US"/>
      </a:defPPr>
      <a:lvl1pPr marL="0" algn="l" defTabSz="801929" rtl="0" eaLnBrk="1" latinLnBrk="0" hangingPunct="1">
        <a:defRPr sz="1579" kern="1200">
          <a:solidFill>
            <a:schemeClr val="tx1"/>
          </a:solidFill>
          <a:latin typeface="+mn-lt"/>
          <a:ea typeface="+mn-ea"/>
          <a:cs typeface="+mn-cs"/>
        </a:defRPr>
      </a:lvl1pPr>
      <a:lvl2pPr marL="400964" algn="l" defTabSz="801929" rtl="0" eaLnBrk="1" latinLnBrk="0" hangingPunct="1">
        <a:defRPr sz="1579" kern="1200">
          <a:solidFill>
            <a:schemeClr val="tx1"/>
          </a:solidFill>
          <a:latin typeface="+mn-lt"/>
          <a:ea typeface="+mn-ea"/>
          <a:cs typeface="+mn-cs"/>
        </a:defRPr>
      </a:lvl2pPr>
      <a:lvl3pPr marL="801929" algn="l" defTabSz="801929" rtl="0" eaLnBrk="1" latinLnBrk="0" hangingPunct="1">
        <a:defRPr sz="1579" kern="1200">
          <a:solidFill>
            <a:schemeClr val="tx1"/>
          </a:solidFill>
          <a:latin typeface="+mn-lt"/>
          <a:ea typeface="+mn-ea"/>
          <a:cs typeface="+mn-cs"/>
        </a:defRPr>
      </a:lvl3pPr>
      <a:lvl4pPr marL="1202893" algn="l" defTabSz="801929" rtl="0" eaLnBrk="1" latinLnBrk="0" hangingPunct="1">
        <a:defRPr sz="1579" kern="1200">
          <a:solidFill>
            <a:schemeClr val="tx1"/>
          </a:solidFill>
          <a:latin typeface="+mn-lt"/>
          <a:ea typeface="+mn-ea"/>
          <a:cs typeface="+mn-cs"/>
        </a:defRPr>
      </a:lvl4pPr>
      <a:lvl5pPr marL="1603858" algn="l" defTabSz="801929" rtl="0" eaLnBrk="1" latinLnBrk="0" hangingPunct="1">
        <a:defRPr sz="1579" kern="1200">
          <a:solidFill>
            <a:schemeClr val="tx1"/>
          </a:solidFill>
          <a:latin typeface="+mn-lt"/>
          <a:ea typeface="+mn-ea"/>
          <a:cs typeface="+mn-cs"/>
        </a:defRPr>
      </a:lvl5pPr>
      <a:lvl6pPr marL="2004822" algn="l" defTabSz="801929" rtl="0" eaLnBrk="1" latinLnBrk="0" hangingPunct="1">
        <a:defRPr sz="1579" kern="1200">
          <a:solidFill>
            <a:schemeClr val="tx1"/>
          </a:solidFill>
          <a:latin typeface="+mn-lt"/>
          <a:ea typeface="+mn-ea"/>
          <a:cs typeface="+mn-cs"/>
        </a:defRPr>
      </a:lvl6pPr>
      <a:lvl7pPr marL="2405786" algn="l" defTabSz="801929" rtl="0" eaLnBrk="1" latinLnBrk="0" hangingPunct="1">
        <a:defRPr sz="1579" kern="1200">
          <a:solidFill>
            <a:schemeClr val="tx1"/>
          </a:solidFill>
          <a:latin typeface="+mn-lt"/>
          <a:ea typeface="+mn-ea"/>
          <a:cs typeface="+mn-cs"/>
        </a:defRPr>
      </a:lvl7pPr>
      <a:lvl8pPr marL="2806751" algn="l" defTabSz="801929" rtl="0" eaLnBrk="1" latinLnBrk="0" hangingPunct="1">
        <a:defRPr sz="1579" kern="1200">
          <a:solidFill>
            <a:schemeClr val="tx1"/>
          </a:solidFill>
          <a:latin typeface="+mn-lt"/>
          <a:ea typeface="+mn-ea"/>
          <a:cs typeface="+mn-cs"/>
        </a:defRPr>
      </a:lvl8pPr>
      <a:lvl9pPr marL="3207715" algn="l" defTabSz="801929" rtl="0" eaLnBrk="1" latinLnBrk="0" hangingPunct="1">
        <a:defRPr sz="157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9D499C3-F5F4-B44D-8871-40E1F2C29002}"/>
              </a:ext>
            </a:extLst>
          </p:cNvPr>
          <p:cNvSpPr>
            <a:spLocks noGrp="1"/>
          </p:cNvSpPr>
          <p:nvPr>
            <p:ph type="ctrTitle"/>
          </p:nvPr>
        </p:nvSpPr>
        <p:spPr>
          <a:xfrm>
            <a:off x="5345906" y="1440000"/>
            <a:ext cx="4914094" cy="3274504"/>
          </a:xfrm>
        </p:spPr>
        <p:txBody>
          <a:bodyPr/>
          <a:lstStyle/>
          <a:p>
            <a:r>
              <a:rPr lang="en-GB" dirty="0">
                <a:solidFill>
                  <a:schemeClr val="accent4"/>
                </a:solidFill>
              </a:rPr>
              <a:t>Voice training</a:t>
            </a:r>
            <a:br>
              <a:rPr lang="en-GB" dirty="0"/>
            </a:br>
            <a:r>
              <a:rPr lang="en-US" dirty="0"/>
              <a:t>Module 3: </a:t>
            </a:r>
            <a:br>
              <a:rPr lang="en-US" dirty="0"/>
            </a:br>
            <a:r>
              <a:rPr lang="en-US" dirty="0"/>
              <a:t>The Voice framework and accountability approaches</a:t>
            </a:r>
          </a:p>
        </p:txBody>
      </p:sp>
      <p:sp>
        <p:nvSpPr>
          <p:cNvPr id="10" name="Slide Number Placeholder 4">
            <a:extLst>
              <a:ext uri="{FF2B5EF4-FFF2-40B4-BE49-F238E27FC236}">
                <a16:creationId xmlns:a16="http://schemas.microsoft.com/office/drawing/2014/main" id="{AF039469-E6AD-5449-9EBF-6DE402CC5297}"/>
              </a:ext>
            </a:extLst>
          </p:cNvPr>
          <p:cNvSpPr>
            <a:spLocks noGrp="1"/>
          </p:cNvSpPr>
          <p:nvPr>
            <p:ph type="sldNum" sz="quarter" idx="12"/>
          </p:nvPr>
        </p:nvSpPr>
        <p:spPr/>
        <p:txBody>
          <a:bodyPr/>
          <a:lstStyle/>
          <a:p>
            <a:fld id="{50F209D7-C180-5B4A-A7C2-AD533727DAA3}" type="slidenum">
              <a:rPr lang="en-US" smtClean="0"/>
              <a:t>1</a:t>
            </a:fld>
            <a:endParaRPr lang="en-US"/>
          </a:p>
        </p:txBody>
      </p:sp>
      <p:pic>
        <p:nvPicPr>
          <p:cNvPr id="7" name="Picture 6">
            <a:extLst>
              <a:ext uri="{FF2B5EF4-FFF2-40B4-BE49-F238E27FC236}">
                <a16:creationId xmlns:a16="http://schemas.microsoft.com/office/drawing/2014/main" id="{A475A843-0032-5547-AED5-3C0C5E36F2C4}"/>
              </a:ext>
            </a:extLst>
          </p:cNvPr>
          <p:cNvPicPr>
            <a:picLocks noChangeAspect="1"/>
          </p:cNvPicPr>
          <p:nvPr/>
        </p:nvPicPr>
        <p:blipFill>
          <a:blip r:embed="rId2"/>
          <a:srcRect t="110" b="110"/>
          <a:stretch/>
        </p:blipFill>
        <p:spPr>
          <a:xfrm>
            <a:off x="431812" y="432000"/>
            <a:ext cx="4722079" cy="6443376"/>
          </a:xfrm>
          <a:prstGeom prst="rect">
            <a:avLst/>
          </a:prstGeom>
        </p:spPr>
      </p:pic>
      <p:sp>
        <p:nvSpPr>
          <p:cNvPr id="11" name="Date Placeholder 3">
            <a:extLst>
              <a:ext uri="{FF2B5EF4-FFF2-40B4-BE49-F238E27FC236}">
                <a16:creationId xmlns:a16="http://schemas.microsoft.com/office/drawing/2014/main" id="{1438DFF0-31E7-1D4B-B645-B39040F4F0BC}"/>
              </a:ext>
            </a:extLst>
          </p:cNvPr>
          <p:cNvSpPr txBox="1">
            <a:spLocks/>
          </p:cNvSpPr>
          <p:nvPr/>
        </p:nvSpPr>
        <p:spPr>
          <a:xfrm rot="16200000">
            <a:off x="-899003" y="1927324"/>
            <a:ext cx="2972046" cy="18766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800" kern="1200" dirty="0">
                <a:solidFill>
                  <a:schemeClr val="bg1"/>
                </a:solidFill>
                <a:effectLst/>
                <a:latin typeface="+mn-lt"/>
                <a:ea typeface="+mn-ea"/>
                <a:cs typeface="+mn-cs"/>
              </a:rPr>
              <a:t>HelpAge International</a:t>
            </a:r>
          </a:p>
        </p:txBody>
      </p:sp>
    </p:spTree>
    <p:extLst>
      <p:ext uri="{BB962C8B-B14F-4D97-AF65-F5344CB8AC3E}">
        <p14:creationId xmlns:p14="http://schemas.microsoft.com/office/powerpoint/2010/main" val="3140360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E6FC6AA-D595-3749-8322-1452B67555AF}"/>
              </a:ext>
            </a:extLst>
          </p:cNvPr>
          <p:cNvSpPr>
            <a:spLocks noGrp="1"/>
          </p:cNvSpPr>
          <p:nvPr>
            <p:ph type="title"/>
          </p:nvPr>
        </p:nvSpPr>
        <p:spPr>
          <a:xfrm>
            <a:off x="432000" y="1115037"/>
            <a:ext cx="9827813" cy="684964"/>
          </a:xfrm>
        </p:spPr>
        <p:txBody>
          <a:bodyPr/>
          <a:lstStyle/>
          <a:p>
            <a:r>
              <a:rPr lang="en-US" dirty="0"/>
              <a:t>Module 3: Unpacking the domains </a:t>
            </a:r>
            <a:br>
              <a:rPr lang="en-US" dirty="0"/>
            </a:br>
            <a:r>
              <a:rPr lang="en-US" dirty="0"/>
              <a:t>of the Voice framework</a:t>
            </a:r>
          </a:p>
        </p:txBody>
      </p:sp>
      <p:sp>
        <p:nvSpPr>
          <p:cNvPr id="6" name="Content Placeholder 5">
            <a:extLst>
              <a:ext uri="{FF2B5EF4-FFF2-40B4-BE49-F238E27FC236}">
                <a16:creationId xmlns:a16="http://schemas.microsoft.com/office/drawing/2014/main" id="{8B8E2D9A-AEB1-C34A-8251-18A59072FF6C}"/>
              </a:ext>
            </a:extLst>
          </p:cNvPr>
          <p:cNvSpPr>
            <a:spLocks noGrp="1"/>
          </p:cNvSpPr>
          <p:nvPr>
            <p:ph idx="1"/>
          </p:nvPr>
        </p:nvSpPr>
        <p:spPr>
          <a:xfrm>
            <a:off x="432000" y="2160000"/>
            <a:ext cx="8450743" cy="4796544"/>
          </a:xfrm>
        </p:spPr>
        <p:txBody>
          <a:bodyPr/>
          <a:lstStyle/>
          <a:p>
            <a:pPr lvl="3"/>
            <a:r>
              <a:rPr lang="en-US" dirty="0"/>
              <a:t>The Voice training toolkit has been developed for training HelpAge staff and network members to understand the key elements of the Voice framework and the concepts underpinning it, and to strengthen their ability to implement Voice-related activities. </a:t>
            </a:r>
          </a:p>
          <a:p>
            <a:pPr lvl="3"/>
            <a:r>
              <a:rPr lang="en-US" b="1" dirty="0"/>
              <a:t>This is the third of four PowerPoint Modules designed to accompany the Facilitator’s guide when working through the sessions. </a:t>
            </a:r>
            <a:r>
              <a:rPr lang="en-US" b="1"/>
              <a:t>Module 3 examines the different domains within the Voice framework and looks at social accountability mechanisms. </a:t>
            </a:r>
            <a:endParaRPr lang="en-US" b="1" dirty="0"/>
          </a:p>
        </p:txBody>
      </p:sp>
      <p:sp>
        <p:nvSpPr>
          <p:cNvPr id="3" name="Footer Placeholder 2">
            <a:extLst>
              <a:ext uri="{FF2B5EF4-FFF2-40B4-BE49-F238E27FC236}">
                <a16:creationId xmlns:a16="http://schemas.microsoft.com/office/drawing/2014/main" id="{8198C161-A833-5440-AC75-87EC46C2346F}"/>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a:p>
            <a:endParaRPr lang="en-GB" dirty="0">
              <a:solidFill>
                <a:schemeClr val="accent3"/>
              </a:solidFill>
            </a:endParaRPr>
          </a:p>
        </p:txBody>
      </p:sp>
      <p:sp>
        <p:nvSpPr>
          <p:cNvPr id="4" name="Slide Number Placeholder 3">
            <a:extLst>
              <a:ext uri="{FF2B5EF4-FFF2-40B4-BE49-F238E27FC236}">
                <a16:creationId xmlns:a16="http://schemas.microsoft.com/office/drawing/2014/main" id="{2DEC0912-1671-C64E-8DF9-4413221DFDAA}"/>
              </a:ext>
            </a:extLst>
          </p:cNvPr>
          <p:cNvSpPr>
            <a:spLocks noGrp="1"/>
          </p:cNvSpPr>
          <p:nvPr>
            <p:ph type="sldNum" sz="quarter" idx="12"/>
          </p:nvPr>
        </p:nvSpPr>
        <p:spPr/>
        <p:txBody>
          <a:bodyPr/>
          <a:lstStyle/>
          <a:p>
            <a:fld id="{50F209D7-C180-5B4A-A7C2-AD533727DAA3}" type="slidenum">
              <a:rPr lang="en-US" smtClean="0"/>
              <a:t>2</a:t>
            </a:fld>
            <a:endParaRPr lang="en-US"/>
          </a:p>
        </p:txBody>
      </p:sp>
    </p:spTree>
    <p:extLst>
      <p:ext uri="{BB962C8B-B14F-4D97-AF65-F5344CB8AC3E}">
        <p14:creationId xmlns:p14="http://schemas.microsoft.com/office/powerpoint/2010/main" val="2677112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3FC836-A83A-CC44-B54E-F78160D949EA}"/>
              </a:ext>
            </a:extLst>
          </p:cNvPr>
          <p:cNvSpPr/>
          <p:nvPr/>
        </p:nvSpPr>
        <p:spPr>
          <a:xfrm>
            <a:off x="432000" y="1799999"/>
            <a:ext cx="9827813" cy="5025083"/>
          </a:xfrm>
          <a:prstGeom prst="rect">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CA6ED12F-9875-F049-A54F-998A5A4AE461}"/>
              </a:ext>
            </a:extLst>
          </p:cNvPr>
          <p:cNvSpPr>
            <a:spLocks noGrp="1"/>
          </p:cNvSpPr>
          <p:nvPr>
            <p:ph type="title"/>
          </p:nvPr>
        </p:nvSpPr>
        <p:spPr/>
        <p:txBody>
          <a:bodyPr/>
          <a:lstStyle/>
          <a:p>
            <a:r>
              <a:rPr lang="en-US" dirty="0"/>
              <a:t>Module 3: Outline</a:t>
            </a:r>
            <a:br>
              <a:rPr lang="en-US" dirty="0"/>
            </a:br>
            <a:endParaRPr lang="en-US" dirty="0"/>
          </a:p>
        </p:txBody>
      </p:sp>
      <p:sp>
        <p:nvSpPr>
          <p:cNvPr id="7" name="Content Placeholder 6">
            <a:extLst>
              <a:ext uri="{FF2B5EF4-FFF2-40B4-BE49-F238E27FC236}">
                <a16:creationId xmlns:a16="http://schemas.microsoft.com/office/drawing/2014/main" id="{187C11D3-D9B3-C749-9124-552681F0177A}"/>
              </a:ext>
            </a:extLst>
          </p:cNvPr>
          <p:cNvSpPr>
            <a:spLocks noGrp="1"/>
          </p:cNvSpPr>
          <p:nvPr>
            <p:ph sz="half" idx="1"/>
          </p:nvPr>
        </p:nvSpPr>
        <p:spPr>
          <a:xfrm>
            <a:off x="684000" y="2016000"/>
            <a:ext cx="4447241" cy="4796544"/>
          </a:xfrm>
        </p:spPr>
        <p:txBody>
          <a:bodyPr/>
          <a:lstStyle/>
          <a:p>
            <a:pPr marL="354012" lvl="3" indent="-342900">
              <a:buFont typeface="Arial" panose="020B0604020202020204" pitchFamily="34" charset="0"/>
              <a:buChar char="•"/>
            </a:pPr>
            <a:r>
              <a:rPr lang="en-GB" sz="2200" dirty="0"/>
              <a:t>Critical contextual factors </a:t>
            </a:r>
          </a:p>
          <a:p>
            <a:pPr marL="354012" lvl="3" indent="-342900">
              <a:buFont typeface="Arial" panose="020B0604020202020204" pitchFamily="34" charset="0"/>
              <a:buChar char="•"/>
            </a:pPr>
            <a:r>
              <a:rPr lang="en-GB" sz="2200" dirty="0"/>
              <a:t>Engaged domain</a:t>
            </a:r>
          </a:p>
          <a:p>
            <a:pPr marL="354012" lvl="3" indent="-342900">
              <a:buFont typeface="Arial" panose="020B0604020202020204" pitchFamily="34" charset="0"/>
              <a:buChar char="•"/>
            </a:pPr>
            <a:r>
              <a:rPr lang="en-GB" sz="2200" dirty="0"/>
              <a:t>Informed and empowered domain</a:t>
            </a:r>
          </a:p>
          <a:p>
            <a:pPr marL="354012" lvl="3" indent="-342900">
              <a:buFont typeface="Arial" panose="020B0604020202020204" pitchFamily="34" charset="0"/>
              <a:buChar char="•"/>
            </a:pPr>
            <a:r>
              <a:rPr lang="en-GB" sz="2200" dirty="0"/>
              <a:t>Shared and combined domain</a:t>
            </a:r>
          </a:p>
          <a:p>
            <a:pPr marL="354012" lvl="3" indent="-342900">
              <a:buFont typeface="Arial" panose="020B0604020202020204" pitchFamily="34" charset="0"/>
              <a:buChar char="•"/>
            </a:pPr>
            <a:r>
              <a:rPr lang="en-GB" sz="2200" dirty="0"/>
              <a:t>Amplified domain</a:t>
            </a:r>
          </a:p>
          <a:p>
            <a:pPr marL="354012" lvl="3" indent="-342900">
              <a:buFont typeface="Arial" panose="020B0604020202020204" pitchFamily="34" charset="0"/>
              <a:buChar char="•"/>
            </a:pPr>
            <a:r>
              <a:rPr lang="en-GB" sz="2200" dirty="0"/>
              <a:t>Heard domain</a:t>
            </a:r>
          </a:p>
          <a:p>
            <a:pPr marL="354012" lvl="3" indent="-342900">
              <a:buFont typeface="Arial" panose="020B0604020202020204" pitchFamily="34" charset="0"/>
              <a:buChar char="•"/>
            </a:pPr>
            <a:r>
              <a:rPr lang="en-GB" sz="2200" dirty="0"/>
              <a:t>Principles of accountability</a:t>
            </a:r>
          </a:p>
          <a:p>
            <a:pPr lvl="3"/>
            <a:endParaRPr lang="en-GB" sz="2200" dirty="0"/>
          </a:p>
        </p:txBody>
      </p:sp>
      <p:sp>
        <p:nvSpPr>
          <p:cNvPr id="8" name="Content Placeholder 7">
            <a:extLst>
              <a:ext uri="{FF2B5EF4-FFF2-40B4-BE49-F238E27FC236}">
                <a16:creationId xmlns:a16="http://schemas.microsoft.com/office/drawing/2014/main" id="{C52C609F-1E26-DD45-9CE2-C9DA49273B3C}"/>
              </a:ext>
            </a:extLst>
          </p:cNvPr>
          <p:cNvSpPr>
            <a:spLocks noGrp="1"/>
          </p:cNvSpPr>
          <p:nvPr>
            <p:ph sz="half" idx="2"/>
          </p:nvPr>
        </p:nvSpPr>
        <p:spPr>
          <a:xfrm>
            <a:off x="5412730" y="2016000"/>
            <a:ext cx="4601689" cy="4796544"/>
          </a:xfrm>
        </p:spPr>
        <p:txBody>
          <a:bodyPr/>
          <a:lstStyle/>
          <a:p>
            <a:pPr marL="354012" lvl="3" indent="-342900">
              <a:buFont typeface="Arial" panose="020B0604020202020204" pitchFamily="34" charset="0"/>
              <a:buChar char="•"/>
            </a:pPr>
            <a:r>
              <a:rPr lang="en-GB" sz="2200" dirty="0"/>
              <a:t>Older citizen monitoring</a:t>
            </a:r>
          </a:p>
          <a:p>
            <a:pPr marL="354012" lvl="3" indent="-342900">
              <a:buFont typeface="Arial" panose="020B0604020202020204" pitchFamily="34" charset="0"/>
              <a:buChar char="•"/>
            </a:pPr>
            <a:r>
              <a:rPr lang="en-GB" sz="2200" dirty="0"/>
              <a:t>Community score card </a:t>
            </a:r>
          </a:p>
          <a:p>
            <a:pPr marL="354012" lvl="3" indent="-342900">
              <a:buFont typeface="Arial" panose="020B0604020202020204" pitchFamily="34" charset="0"/>
              <a:buChar char="•"/>
            </a:pPr>
            <a:r>
              <a:rPr lang="en-GB" sz="2200" dirty="0"/>
              <a:t>Social audit</a:t>
            </a:r>
          </a:p>
          <a:p>
            <a:pPr marL="354012" lvl="3" indent="-342900">
              <a:buFont typeface="Arial" panose="020B0604020202020204" pitchFamily="34" charset="0"/>
              <a:buChar char="•"/>
            </a:pPr>
            <a:r>
              <a:rPr lang="en-GB" sz="2200" dirty="0"/>
              <a:t>Budget work </a:t>
            </a:r>
          </a:p>
          <a:p>
            <a:pPr marL="354012" lvl="3" indent="-342900">
              <a:buFont typeface="Arial" panose="020B0604020202020204" pitchFamily="34" charset="0"/>
              <a:buChar char="•"/>
            </a:pPr>
            <a:r>
              <a:rPr lang="en-GB" sz="2200" dirty="0"/>
              <a:t>Reflection on social accountability approaches </a:t>
            </a:r>
          </a:p>
          <a:p>
            <a:pPr marL="354012" lvl="3" indent="-342900">
              <a:buFont typeface="Arial" panose="020B0604020202020204" pitchFamily="34" charset="0"/>
              <a:buChar char="•"/>
            </a:pPr>
            <a:r>
              <a:rPr lang="en-GB" sz="2200" dirty="0"/>
              <a:t>Enablers and barriers to </a:t>
            </a:r>
            <a:br>
              <a:rPr lang="en-GB" sz="2200" dirty="0"/>
            </a:br>
            <a:r>
              <a:rPr lang="en-GB" sz="2200" dirty="0"/>
              <a:t>Voice work</a:t>
            </a:r>
            <a:r>
              <a:rPr lang="en-GB" dirty="0"/>
              <a:t> </a:t>
            </a:r>
            <a:endParaRPr lang="en-US" dirty="0"/>
          </a:p>
        </p:txBody>
      </p:sp>
      <p:sp>
        <p:nvSpPr>
          <p:cNvPr id="3" name="Footer Placeholder 2">
            <a:extLst>
              <a:ext uri="{FF2B5EF4-FFF2-40B4-BE49-F238E27FC236}">
                <a16:creationId xmlns:a16="http://schemas.microsoft.com/office/drawing/2014/main" id="{E1BB8D10-798D-054F-8562-2E5CD3339EE2}"/>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6E830B6B-90B2-B046-BCEE-256CBA0502D9}"/>
              </a:ext>
            </a:extLst>
          </p:cNvPr>
          <p:cNvSpPr>
            <a:spLocks noGrp="1"/>
          </p:cNvSpPr>
          <p:nvPr>
            <p:ph type="sldNum" sz="quarter" idx="12"/>
          </p:nvPr>
        </p:nvSpPr>
        <p:spPr/>
        <p:txBody>
          <a:bodyPr/>
          <a:lstStyle/>
          <a:p>
            <a:fld id="{50F209D7-C180-5B4A-A7C2-AD533727DAA3}" type="slidenum">
              <a:rPr lang="en-US" smtClean="0"/>
              <a:t>3</a:t>
            </a:fld>
            <a:endParaRPr lang="en-US"/>
          </a:p>
        </p:txBody>
      </p:sp>
    </p:spTree>
    <p:extLst>
      <p:ext uri="{BB962C8B-B14F-4D97-AF65-F5344CB8AC3E}">
        <p14:creationId xmlns:p14="http://schemas.microsoft.com/office/powerpoint/2010/main" val="3611700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0CDDC62-B2A9-D74A-BF04-DFB81725C29B}"/>
              </a:ext>
            </a:extLst>
          </p:cNvPr>
          <p:cNvSpPr>
            <a:spLocks noGrp="1"/>
          </p:cNvSpPr>
          <p:nvPr>
            <p:ph type="title"/>
          </p:nvPr>
        </p:nvSpPr>
        <p:spPr>
          <a:solidFill>
            <a:schemeClr val="accent1"/>
          </a:solidFill>
        </p:spPr>
        <p:txBody>
          <a:bodyPr/>
          <a:lstStyle/>
          <a:p>
            <a:r>
              <a:rPr lang="en-GB" dirty="0"/>
              <a:t>Introduction to Module 3</a:t>
            </a:r>
          </a:p>
        </p:txBody>
      </p:sp>
      <p:sp>
        <p:nvSpPr>
          <p:cNvPr id="4" name="Footer Placeholder 3">
            <a:extLst>
              <a:ext uri="{FF2B5EF4-FFF2-40B4-BE49-F238E27FC236}">
                <a16:creationId xmlns:a16="http://schemas.microsoft.com/office/drawing/2014/main" id="{E67F82D4-B6A7-9249-BBCB-1A5DC10B2E28}"/>
              </a:ext>
            </a:extLst>
          </p:cNvPr>
          <p:cNvSpPr>
            <a:spLocks noGrp="1"/>
          </p:cNvSpPr>
          <p:nvPr>
            <p:ph type="ftr" sz="quarter" idx="11"/>
          </p:nvPr>
        </p:nvSpPr>
        <p:spPr>
          <a:xfrm>
            <a:off x="431999" y="431999"/>
            <a:ext cx="7540425" cy="410963"/>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B665274F-1C9B-7C4A-8D25-EC626BE29635}"/>
              </a:ext>
            </a:extLst>
          </p:cNvPr>
          <p:cNvSpPr>
            <a:spLocks noGrp="1"/>
          </p:cNvSpPr>
          <p:nvPr>
            <p:ph type="sldNum" sz="quarter" idx="12"/>
          </p:nvPr>
        </p:nvSpPr>
        <p:spPr/>
        <p:txBody>
          <a:bodyPr/>
          <a:lstStyle/>
          <a:p>
            <a:fld id="{50F209D7-C180-5B4A-A7C2-AD533727DAA3}" type="slidenum">
              <a:rPr lang="en-US" smtClean="0"/>
              <a:t>4</a:t>
            </a:fld>
            <a:endParaRPr lang="en-US"/>
          </a:p>
        </p:txBody>
      </p:sp>
    </p:spTree>
    <p:extLst>
      <p:ext uri="{BB962C8B-B14F-4D97-AF65-F5344CB8AC3E}">
        <p14:creationId xmlns:p14="http://schemas.microsoft.com/office/powerpoint/2010/main" val="588061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0F96F-A8B3-D444-B8D4-9BF4AAB8ACDA}"/>
              </a:ext>
            </a:extLst>
          </p:cNvPr>
          <p:cNvSpPr>
            <a:spLocks noGrp="1"/>
          </p:cNvSpPr>
          <p:nvPr>
            <p:ph type="title"/>
          </p:nvPr>
        </p:nvSpPr>
        <p:spPr>
          <a:xfrm>
            <a:off x="432001" y="1115036"/>
            <a:ext cx="3077554" cy="957604"/>
          </a:xfrm>
        </p:spPr>
        <p:txBody>
          <a:bodyPr/>
          <a:lstStyle/>
          <a:p>
            <a:r>
              <a:rPr lang="en-GB" dirty="0"/>
              <a:t>Voice </a:t>
            </a:r>
            <a:br>
              <a:rPr lang="en-GB" dirty="0"/>
            </a:br>
            <a:r>
              <a:rPr lang="en-GB" dirty="0"/>
              <a:t>framework </a:t>
            </a:r>
            <a:endParaRPr lang="en-US" dirty="0"/>
          </a:p>
        </p:txBody>
      </p:sp>
      <p:sp>
        <p:nvSpPr>
          <p:cNvPr id="4" name="Footer Placeholder 3">
            <a:extLst>
              <a:ext uri="{FF2B5EF4-FFF2-40B4-BE49-F238E27FC236}">
                <a16:creationId xmlns:a16="http://schemas.microsoft.com/office/drawing/2014/main" id="{1E9405EA-8861-9647-BB2C-FE9B9B5B3D6A}"/>
              </a:ext>
            </a:extLst>
          </p:cNvPr>
          <p:cNvSpPr>
            <a:spLocks noGrp="1"/>
          </p:cNvSpPr>
          <p:nvPr>
            <p:ph type="ftr" sz="quarter" idx="11"/>
          </p:nvPr>
        </p:nvSpPr>
        <p:spPr>
          <a:xfrm>
            <a:off x="431999" y="432000"/>
            <a:ext cx="5840213" cy="42525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B624FF8A-E9B1-544E-9F9A-9B23667EBB9F}"/>
              </a:ext>
            </a:extLst>
          </p:cNvPr>
          <p:cNvSpPr>
            <a:spLocks noGrp="1"/>
          </p:cNvSpPr>
          <p:nvPr>
            <p:ph type="sldNum" sz="quarter" idx="12"/>
          </p:nvPr>
        </p:nvSpPr>
        <p:spPr/>
        <p:txBody>
          <a:bodyPr/>
          <a:lstStyle/>
          <a:p>
            <a:fld id="{50F209D7-C180-5B4A-A7C2-AD533727DAA3}" type="slidenum">
              <a:rPr lang="en-US" smtClean="0"/>
              <a:t>5</a:t>
            </a:fld>
            <a:endParaRPr lang="en-US"/>
          </a:p>
        </p:txBody>
      </p:sp>
      <p:pic>
        <p:nvPicPr>
          <p:cNvPr id="6" name="Picture 5">
            <a:extLst>
              <a:ext uri="{FF2B5EF4-FFF2-40B4-BE49-F238E27FC236}">
                <a16:creationId xmlns:a16="http://schemas.microsoft.com/office/drawing/2014/main" id="{6CA2C695-3161-AC48-BD08-7FAF5604B41C}"/>
              </a:ext>
            </a:extLst>
          </p:cNvPr>
          <p:cNvPicPr>
            <a:picLocks noChangeAspect="1"/>
          </p:cNvPicPr>
          <p:nvPr/>
        </p:nvPicPr>
        <p:blipFill>
          <a:blip r:embed="rId2"/>
          <a:srcRect/>
          <a:stretch/>
        </p:blipFill>
        <p:spPr>
          <a:xfrm>
            <a:off x="2312964" y="823760"/>
            <a:ext cx="6256269" cy="6183691"/>
          </a:xfrm>
          <a:prstGeom prst="rect">
            <a:avLst/>
          </a:prstGeom>
        </p:spPr>
      </p:pic>
    </p:spTree>
    <p:extLst>
      <p:ext uri="{BB962C8B-B14F-4D97-AF65-F5344CB8AC3E}">
        <p14:creationId xmlns:p14="http://schemas.microsoft.com/office/powerpoint/2010/main" val="182681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4B5530D-EFD9-AB40-A6A1-64CDDE10F87E}"/>
              </a:ext>
            </a:extLst>
          </p:cNvPr>
          <p:cNvSpPr>
            <a:spLocks noGrp="1"/>
          </p:cNvSpPr>
          <p:nvPr>
            <p:ph type="title"/>
          </p:nvPr>
        </p:nvSpPr>
        <p:spPr/>
        <p:txBody>
          <a:bodyPr/>
          <a:lstStyle/>
          <a:p>
            <a:r>
              <a:rPr lang="en-GB" dirty="0"/>
              <a:t>4-power framework</a:t>
            </a:r>
          </a:p>
        </p:txBody>
      </p:sp>
      <p:sp>
        <p:nvSpPr>
          <p:cNvPr id="7" name="Content Placeholder 6">
            <a:extLst>
              <a:ext uri="{FF2B5EF4-FFF2-40B4-BE49-F238E27FC236}">
                <a16:creationId xmlns:a16="http://schemas.microsoft.com/office/drawing/2014/main" id="{0384EEDF-291F-F24F-9552-8D80E5386B0B}"/>
              </a:ext>
            </a:extLst>
          </p:cNvPr>
          <p:cNvSpPr>
            <a:spLocks noGrp="1"/>
          </p:cNvSpPr>
          <p:nvPr>
            <p:ph idx="1"/>
          </p:nvPr>
        </p:nvSpPr>
        <p:spPr>
          <a:xfrm>
            <a:off x="432001" y="1800000"/>
            <a:ext cx="8697712" cy="4796544"/>
          </a:xfrm>
        </p:spPr>
        <p:txBody>
          <a:bodyPr/>
          <a:lstStyle/>
          <a:p>
            <a:pPr lvl="3"/>
            <a:r>
              <a:rPr lang="en-GB" dirty="0"/>
              <a:t>Creating opportunities for older people to have:</a:t>
            </a:r>
          </a:p>
        </p:txBody>
      </p:sp>
      <p:sp>
        <p:nvSpPr>
          <p:cNvPr id="4" name="Footer Placeholder 3">
            <a:extLst>
              <a:ext uri="{FF2B5EF4-FFF2-40B4-BE49-F238E27FC236}">
                <a16:creationId xmlns:a16="http://schemas.microsoft.com/office/drawing/2014/main" id="{88E4D1F3-0053-1446-9BCD-18BFCEDC44C4}"/>
              </a:ext>
            </a:extLst>
          </p:cNvPr>
          <p:cNvSpPr>
            <a:spLocks noGrp="1"/>
          </p:cNvSpPr>
          <p:nvPr>
            <p:ph type="ftr" sz="quarter" idx="11"/>
          </p:nvPr>
        </p:nvSpPr>
        <p:spPr>
          <a:xfrm>
            <a:off x="431999" y="431999"/>
            <a:ext cx="6111675" cy="410963"/>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00901B25-16D1-3E4A-B091-A54168545437}"/>
              </a:ext>
            </a:extLst>
          </p:cNvPr>
          <p:cNvSpPr>
            <a:spLocks noGrp="1"/>
          </p:cNvSpPr>
          <p:nvPr>
            <p:ph type="sldNum" sz="quarter" idx="12"/>
          </p:nvPr>
        </p:nvSpPr>
        <p:spPr/>
        <p:txBody>
          <a:bodyPr/>
          <a:lstStyle/>
          <a:p>
            <a:fld id="{50F209D7-C180-5B4A-A7C2-AD533727DAA3}" type="slidenum">
              <a:rPr lang="en-US" smtClean="0"/>
              <a:t>6</a:t>
            </a:fld>
            <a:endParaRPr lang="en-US"/>
          </a:p>
        </p:txBody>
      </p:sp>
      <p:sp>
        <p:nvSpPr>
          <p:cNvPr id="8" name="Content Placeholder 2">
            <a:extLst>
              <a:ext uri="{FF2B5EF4-FFF2-40B4-BE49-F238E27FC236}">
                <a16:creationId xmlns:a16="http://schemas.microsoft.com/office/drawing/2014/main" id="{0B17D4E5-83C6-584A-916B-8013BE5C3AE7}"/>
              </a:ext>
            </a:extLst>
          </p:cNvPr>
          <p:cNvSpPr txBox="1">
            <a:spLocks/>
          </p:cNvSpPr>
          <p:nvPr/>
        </p:nvSpPr>
        <p:spPr>
          <a:xfrm>
            <a:off x="431999" y="2420260"/>
            <a:ext cx="2340000" cy="2566379"/>
          </a:xfrm>
          <a:prstGeom prst="rect">
            <a:avLst/>
          </a:prstGeom>
          <a:solidFill>
            <a:schemeClr val="accent3"/>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19112" lvl="3">
              <a:lnSpc>
                <a:spcPts val="2600"/>
              </a:lnSpc>
            </a:pPr>
            <a:r>
              <a:rPr lang="en-GB" b="1" dirty="0">
                <a:solidFill>
                  <a:schemeClr val="bg1"/>
                </a:solidFill>
              </a:rPr>
              <a:t>‘Power over’ </a:t>
            </a:r>
            <a:r>
              <a:rPr lang="en-GB" dirty="0">
                <a:solidFill>
                  <a:schemeClr val="bg1"/>
                </a:solidFill>
              </a:rPr>
              <a:t>influential people and key aspects of their own lives</a:t>
            </a:r>
          </a:p>
        </p:txBody>
      </p:sp>
      <p:sp>
        <p:nvSpPr>
          <p:cNvPr id="9" name="Content Placeholder 2">
            <a:extLst>
              <a:ext uri="{FF2B5EF4-FFF2-40B4-BE49-F238E27FC236}">
                <a16:creationId xmlns:a16="http://schemas.microsoft.com/office/drawing/2014/main" id="{43EACD10-652D-3B4F-B525-BC6E32C7F5C1}"/>
              </a:ext>
            </a:extLst>
          </p:cNvPr>
          <p:cNvSpPr txBox="1">
            <a:spLocks/>
          </p:cNvSpPr>
          <p:nvPr/>
        </p:nvSpPr>
        <p:spPr>
          <a:xfrm>
            <a:off x="2940443" y="2420261"/>
            <a:ext cx="2340000" cy="2566378"/>
          </a:xfrm>
          <a:prstGeom prst="rect">
            <a:avLst/>
          </a:prstGeom>
          <a:solidFill>
            <a:schemeClr val="accent2"/>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19112" lvl="3">
              <a:lnSpc>
                <a:spcPts val="2600"/>
              </a:lnSpc>
            </a:pPr>
            <a:r>
              <a:rPr lang="en-GB" b="1" dirty="0">
                <a:solidFill>
                  <a:schemeClr val="bg1"/>
                </a:solidFill>
              </a:rPr>
              <a:t>‘Power to’ </a:t>
            </a:r>
            <a:r>
              <a:rPr lang="en-GB" dirty="0">
                <a:solidFill>
                  <a:schemeClr val="bg1"/>
                </a:solidFill>
              </a:rPr>
              <a:t>claim their rights and be heard</a:t>
            </a:r>
          </a:p>
        </p:txBody>
      </p:sp>
      <p:sp>
        <p:nvSpPr>
          <p:cNvPr id="10" name="Content Placeholder 2">
            <a:extLst>
              <a:ext uri="{FF2B5EF4-FFF2-40B4-BE49-F238E27FC236}">
                <a16:creationId xmlns:a16="http://schemas.microsoft.com/office/drawing/2014/main" id="{AAC361B6-A024-3944-8773-E2D37650D6C3}"/>
              </a:ext>
            </a:extLst>
          </p:cNvPr>
          <p:cNvSpPr txBox="1">
            <a:spLocks/>
          </p:cNvSpPr>
          <p:nvPr/>
        </p:nvSpPr>
        <p:spPr>
          <a:xfrm>
            <a:off x="5448887" y="2420261"/>
            <a:ext cx="2340000" cy="2566378"/>
          </a:xfrm>
          <a:prstGeom prst="rect">
            <a:avLst/>
          </a:prstGeom>
          <a:solidFill>
            <a:schemeClr val="accent1"/>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19112" lvl="3">
              <a:lnSpc>
                <a:spcPts val="2600"/>
              </a:lnSpc>
            </a:pPr>
            <a:r>
              <a:rPr lang="en-GB" b="1" dirty="0">
                <a:solidFill>
                  <a:schemeClr val="bg1"/>
                </a:solidFill>
              </a:rPr>
              <a:t>‘Power within’ </a:t>
            </a:r>
            <a:r>
              <a:rPr lang="en-GB" dirty="0">
                <a:solidFill>
                  <a:schemeClr val="bg1"/>
                </a:solidFill>
              </a:rPr>
              <a:t>themselves</a:t>
            </a:r>
          </a:p>
        </p:txBody>
      </p:sp>
      <p:sp>
        <p:nvSpPr>
          <p:cNvPr id="11" name="Content Placeholder 2">
            <a:extLst>
              <a:ext uri="{FF2B5EF4-FFF2-40B4-BE49-F238E27FC236}">
                <a16:creationId xmlns:a16="http://schemas.microsoft.com/office/drawing/2014/main" id="{5A1235E7-1086-3E4D-95BE-903980C25006}"/>
              </a:ext>
            </a:extLst>
          </p:cNvPr>
          <p:cNvSpPr txBox="1">
            <a:spLocks/>
          </p:cNvSpPr>
          <p:nvPr/>
        </p:nvSpPr>
        <p:spPr>
          <a:xfrm>
            <a:off x="7957330" y="2420261"/>
            <a:ext cx="2304000" cy="2566378"/>
          </a:xfrm>
          <a:prstGeom prst="rect">
            <a:avLst/>
          </a:prstGeom>
          <a:solidFill>
            <a:schemeClr val="tx2"/>
          </a:solidFill>
        </p:spPr>
        <p:txBody>
          <a:bodyPr vert="horz" lIns="72000" tIns="144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marL="119112" lvl="3">
              <a:lnSpc>
                <a:spcPts val="2600"/>
              </a:lnSpc>
            </a:pPr>
            <a:r>
              <a:rPr lang="en-GB" b="1" dirty="0">
                <a:solidFill>
                  <a:schemeClr val="bg1"/>
                </a:solidFill>
              </a:rPr>
              <a:t>‘Power with’ </a:t>
            </a:r>
            <a:r>
              <a:rPr lang="en-GB" dirty="0">
                <a:solidFill>
                  <a:schemeClr val="bg1"/>
                </a:solidFill>
              </a:rPr>
              <a:t>others to press for their rights</a:t>
            </a:r>
          </a:p>
        </p:txBody>
      </p:sp>
    </p:spTree>
    <p:extLst>
      <p:ext uri="{BB962C8B-B14F-4D97-AF65-F5344CB8AC3E}">
        <p14:creationId xmlns:p14="http://schemas.microsoft.com/office/powerpoint/2010/main" val="1237251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0CDDC62-B2A9-D74A-BF04-DFB81725C29B}"/>
              </a:ext>
            </a:extLst>
          </p:cNvPr>
          <p:cNvSpPr>
            <a:spLocks noGrp="1"/>
          </p:cNvSpPr>
          <p:nvPr>
            <p:ph type="title"/>
          </p:nvPr>
        </p:nvSpPr>
        <p:spPr>
          <a:solidFill>
            <a:schemeClr val="accent2"/>
          </a:solidFill>
        </p:spPr>
        <p:txBody>
          <a:bodyPr/>
          <a:lstStyle/>
          <a:p>
            <a:r>
              <a:rPr lang="en-GB" dirty="0"/>
              <a:t>Critical contextual factors  </a:t>
            </a:r>
          </a:p>
        </p:txBody>
      </p:sp>
      <p:sp>
        <p:nvSpPr>
          <p:cNvPr id="4" name="Footer Placeholder 3">
            <a:extLst>
              <a:ext uri="{FF2B5EF4-FFF2-40B4-BE49-F238E27FC236}">
                <a16:creationId xmlns:a16="http://schemas.microsoft.com/office/drawing/2014/main" id="{E67F82D4-B6A7-9249-BBCB-1A5DC10B2E28}"/>
              </a:ext>
            </a:extLst>
          </p:cNvPr>
          <p:cNvSpPr>
            <a:spLocks noGrp="1"/>
          </p:cNvSpPr>
          <p:nvPr>
            <p:ph type="ftr" sz="quarter" idx="11"/>
          </p:nvPr>
        </p:nvSpPr>
        <p:spPr>
          <a:xfrm>
            <a:off x="431999" y="431999"/>
            <a:ext cx="7540425" cy="410963"/>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B665274F-1C9B-7C4A-8D25-EC626BE29635}"/>
              </a:ext>
            </a:extLst>
          </p:cNvPr>
          <p:cNvSpPr>
            <a:spLocks noGrp="1"/>
          </p:cNvSpPr>
          <p:nvPr>
            <p:ph type="sldNum" sz="quarter" idx="12"/>
          </p:nvPr>
        </p:nvSpPr>
        <p:spPr/>
        <p:txBody>
          <a:bodyPr/>
          <a:lstStyle/>
          <a:p>
            <a:fld id="{50F209D7-C180-5B4A-A7C2-AD533727DAA3}" type="slidenum">
              <a:rPr lang="en-US" smtClean="0"/>
              <a:t>7</a:t>
            </a:fld>
            <a:endParaRPr lang="en-US"/>
          </a:p>
        </p:txBody>
      </p:sp>
    </p:spTree>
    <p:extLst>
      <p:ext uri="{BB962C8B-B14F-4D97-AF65-F5344CB8AC3E}">
        <p14:creationId xmlns:p14="http://schemas.microsoft.com/office/powerpoint/2010/main" val="951070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exercise</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1" y="1800000"/>
            <a:ext cx="7468988" cy="4796544"/>
          </a:xfrm>
        </p:spPr>
        <p:txBody>
          <a:bodyPr/>
          <a:lstStyle/>
          <a:p>
            <a:pPr lvl="3"/>
            <a:r>
              <a:rPr lang="en-US" dirty="0"/>
              <a:t>What might make stakeholders (older people, civil society </a:t>
            </a:r>
            <a:r>
              <a:rPr lang="en-US" dirty="0" err="1"/>
              <a:t>organisations</a:t>
            </a:r>
            <a:r>
              <a:rPr lang="en-US" dirty="0"/>
              <a:t> or government) unwilling to engage in activities that strengthen older people’s voices?</a:t>
            </a:r>
          </a:p>
          <a:p>
            <a:pPr lvl="3"/>
            <a:r>
              <a:rPr lang="en-US" dirty="0"/>
              <a:t>How can these be addressed?</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8</a:t>
            </a:fld>
            <a:endParaRPr lang="en-US"/>
          </a:p>
        </p:txBody>
      </p:sp>
      <p:pic>
        <p:nvPicPr>
          <p:cNvPr id="6" name="Picture 5" descr="Icon&#10;&#10;Description automatically generated">
            <a:extLst>
              <a:ext uri="{FF2B5EF4-FFF2-40B4-BE49-F238E27FC236}">
                <a16:creationId xmlns:a16="http://schemas.microsoft.com/office/drawing/2014/main" id="{D7B5A18F-824E-9844-865F-A25FAECEA6AA}"/>
              </a:ext>
            </a:extLst>
          </p:cNvPr>
          <p:cNvPicPr>
            <a:picLocks noChangeAspect="1"/>
          </p:cNvPicPr>
          <p:nvPr/>
        </p:nvPicPr>
        <p:blipFill>
          <a:blip r:embed="rId2"/>
          <a:stretch>
            <a:fillRect/>
          </a:stretch>
        </p:blipFill>
        <p:spPr>
          <a:xfrm>
            <a:off x="6782766" y="3544939"/>
            <a:ext cx="2835796" cy="2959092"/>
          </a:xfrm>
          <a:prstGeom prst="rect">
            <a:avLst/>
          </a:prstGeom>
        </p:spPr>
      </p:pic>
    </p:spTree>
    <p:extLst>
      <p:ext uri="{BB962C8B-B14F-4D97-AF65-F5344CB8AC3E}">
        <p14:creationId xmlns:p14="http://schemas.microsoft.com/office/powerpoint/2010/main" val="3956729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Engaged</a:t>
            </a:r>
            <a:endParaRPr lang="en-US" dirty="0"/>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8700277" cy="4796544"/>
          </a:xfrm>
        </p:spPr>
        <p:txBody>
          <a:bodyPr/>
          <a:lstStyle/>
          <a:p>
            <a:pPr lvl="3"/>
            <a:r>
              <a:rPr lang="en-GB" b="1" i="1" dirty="0">
                <a:solidFill>
                  <a:schemeClr val="accent1"/>
                </a:solidFill>
              </a:rPr>
              <a:t>“I am able and motivated to take part in activities that strengthen my voice and my rights regardless of my identity, individual or group characteristics, or the context in which I live.” </a:t>
            </a:r>
            <a:endParaRPr lang="en-GB" b="1" dirty="0">
              <a:solidFill>
                <a:schemeClr val="accent1"/>
              </a:solidFill>
            </a:endParaRPr>
          </a:p>
          <a:p>
            <a:pPr marL="354012" lvl="3" indent="-342900">
              <a:buFont typeface="Arial" panose="020B0604020202020204" pitchFamily="34" charset="0"/>
              <a:buChar char="•"/>
            </a:pPr>
            <a:r>
              <a:rPr lang="en-US" dirty="0"/>
              <a:t>Raising older people’s awareness about Voice activity and rights  </a:t>
            </a:r>
          </a:p>
          <a:p>
            <a:pPr marL="354012" lvl="3" indent="-342900">
              <a:buFont typeface="Arial" panose="020B0604020202020204" pitchFamily="34" charset="0"/>
              <a:buChar char="•"/>
            </a:pPr>
            <a:r>
              <a:rPr lang="en-US" dirty="0"/>
              <a:t>Motivating them to engage </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9</a:t>
            </a:fld>
            <a:endParaRPr lang="en-US"/>
          </a:p>
        </p:txBody>
      </p:sp>
    </p:spTree>
    <p:extLst>
      <p:ext uri="{BB962C8B-B14F-4D97-AF65-F5344CB8AC3E}">
        <p14:creationId xmlns:p14="http://schemas.microsoft.com/office/powerpoint/2010/main" val="3437969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discussion</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1" y="1800000"/>
            <a:ext cx="6524384" cy="4796544"/>
          </a:xfrm>
        </p:spPr>
        <p:txBody>
          <a:bodyPr/>
          <a:lstStyle/>
          <a:p>
            <a:pPr marL="354012" lvl="3" indent="-342900">
              <a:buFont typeface="Arial" panose="020B0604020202020204" pitchFamily="34" charset="0"/>
              <a:buChar char="•"/>
            </a:pPr>
            <a:r>
              <a:rPr lang="en-GB" sz="2200" dirty="0"/>
              <a:t>What approaches has the project used to try and be more inclusive? </a:t>
            </a:r>
          </a:p>
          <a:p>
            <a:pPr marL="354012" lvl="3" indent="-342900">
              <a:buFont typeface="Arial" panose="020B0604020202020204" pitchFamily="34" charset="0"/>
              <a:buChar char="•"/>
            </a:pPr>
            <a:r>
              <a:rPr lang="en-GB" sz="2200" dirty="0"/>
              <a:t>What other approaches could be used? </a:t>
            </a:r>
          </a:p>
          <a:p>
            <a:pPr marL="354012" lvl="3" indent="-342900">
              <a:buFont typeface="Arial" panose="020B0604020202020204" pitchFamily="34" charset="0"/>
              <a:buChar char="•"/>
            </a:pPr>
            <a:r>
              <a:rPr lang="en-GB" sz="2200" dirty="0"/>
              <a:t>Why is inclusion important? </a:t>
            </a:r>
          </a:p>
          <a:p>
            <a:pPr marL="354012" lvl="3" indent="-342900">
              <a:buFont typeface="Arial" panose="020B0604020202020204" pitchFamily="34" charset="0"/>
              <a:buChar char="•"/>
            </a:pPr>
            <a:r>
              <a:rPr lang="en-GB" sz="2200" dirty="0"/>
              <a:t>Have you learnt anything from your own experience that you would like to share?</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5868788" cy="42525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10</a:t>
            </a:fld>
            <a:endParaRPr lang="en-US"/>
          </a:p>
        </p:txBody>
      </p:sp>
      <p:pic>
        <p:nvPicPr>
          <p:cNvPr id="6" name="Picture 5" descr="Icon&#10;&#10;Description automatically generated">
            <a:extLst>
              <a:ext uri="{FF2B5EF4-FFF2-40B4-BE49-F238E27FC236}">
                <a16:creationId xmlns:a16="http://schemas.microsoft.com/office/drawing/2014/main" id="{F1C7B070-B832-6642-80A1-C1C86FD4DD22}"/>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3126444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Informed and empowered </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1" y="1800000"/>
            <a:ext cx="7897612" cy="4796544"/>
          </a:xfrm>
        </p:spPr>
        <p:txBody>
          <a:bodyPr/>
          <a:lstStyle/>
          <a:p>
            <a:pPr lvl="3"/>
            <a:r>
              <a:rPr lang="en-GB" b="1" i="1" dirty="0">
                <a:solidFill>
                  <a:schemeClr val="accent2"/>
                </a:solidFill>
              </a:rPr>
              <a:t>“I have access to information and knowledge related to my rights and entitlements and I have the resources, skills and confidence to claim these rights and raise my voice.”</a:t>
            </a:r>
          </a:p>
          <a:p>
            <a:pPr marL="354012" lvl="3" indent="-342900">
              <a:buFont typeface="Arial" panose="020B0604020202020204" pitchFamily="34" charset="0"/>
              <a:buChar char="•"/>
            </a:pPr>
            <a:r>
              <a:rPr lang="en-US" dirty="0"/>
              <a:t>Accessing information</a:t>
            </a:r>
          </a:p>
          <a:p>
            <a:pPr marL="354012" lvl="3" indent="-342900">
              <a:buFont typeface="Arial" panose="020B0604020202020204" pitchFamily="34" charset="0"/>
              <a:buChar char="•"/>
            </a:pPr>
            <a:r>
              <a:rPr lang="en-US" dirty="0"/>
              <a:t>Supporting power within, increasing autonomy</a:t>
            </a:r>
          </a:p>
          <a:p>
            <a:pPr marL="354012" lvl="3" indent="-342900">
              <a:buFont typeface="Arial" panose="020B0604020202020204" pitchFamily="34" charset="0"/>
              <a:buChar char="•"/>
            </a:pPr>
            <a:r>
              <a:rPr lang="en-US" dirty="0"/>
              <a:t>Being an agent of change </a:t>
            </a:r>
          </a:p>
          <a:p>
            <a:pPr marL="354012" lvl="3" indent="-342900">
              <a:buFont typeface="Arial" panose="020B0604020202020204" pitchFamily="34" charset="0"/>
              <a:buChar char="•"/>
            </a:pPr>
            <a:r>
              <a:rPr lang="en-US" dirty="0"/>
              <a:t>Fostering leadership </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11</a:t>
            </a:fld>
            <a:endParaRPr lang="en-US"/>
          </a:p>
        </p:txBody>
      </p:sp>
    </p:spTree>
    <p:extLst>
      <p:ext uri="{BB962C8B-B14F-4D97-AF65-F5344CB8AC3E}">
        <p14:creationId xmlns:p14="http://schemas.microsoft.com/office/powerpoint/2010/main" val="1938464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Accessing information</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6906349" cy="4796544"/>
          </a:xfrm>
        </p:spPr>
        <p:txBody>
          <a:bodyPr/>
          <a:lstStyle/>
          <a:p>
            <a:pPr marL="354012" lvl="3" indent="-342900">
              <a:buFont typeface="Arial" panose="020B0604020202020204" pitchFamily="34" charset="0"/>
              <a:buChar char="•"/>
            </a:pPr>
            <a:r>
              <a:rPr lang="en-GB" sz="2200" dirty="0"/>
              <a:t>Information is power</a:t>
            </a:r>
          </a:p>
          <a:p>
            <a:pPr marL="354012" lvl="3" indent="-342900">
              <a:buFont typeface="Arial" panose="020B0604020202020204" pitchFamily="34" charset="0"/>
              <a:buChar char="•"/>
            </a:pPr>
            <a:r>
              <a:rPr lang="en-GB" sz="2200" dirty="0"/>
              <a:t>Should be accessible and timely</a:t>
            </a:r>
          </a:p>
          <a:p>
            <a:pPr lvl="3"/>
            <a:r>
              <a:rPr lang="en-GB" sz="2200" dirty="0"/>
              <a:t>What are the best channels for disseminating information? How can we make information accessible to the diverse older people we are working with?</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5868788" cy="42525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12</a:t>
            </a:fld>
            <a:endParaRPr lang="en-US"/>
          </a:p>
        </p:txBody>
      </p:sp>
      <p:pic>
        <p:nvPicPr>
          <p:cNvPr id="8" name="Picture 7" descr="Icon&#10;&#10;Description automatically generated">
            <a:extLst>
              <a:ext uri="{FF2B5EF4-FFF2-40B4-BE49-F238E27FC236}">
                <a16:creationId xmlns:a16="http://schemas.microsoft.com/office/drawing/2014/main" id="{69186C56-3F09-4640-B90A-AEB65C69940B}"/>
              </a:ext>
            </a:extLst>
          </p:cNvPr>
          <p:cNvPicPr>
            <a:picLocks noChangeAspect="1"/>
          </p:cNvPicPr>
          <p:nvPr/>
        </p:nvPicPr>
        <p:blipFill>
          <a:blip r:embed="rId2"/>
          <a:stretch>
            <a:fillRect/>
          </a:stretch>
        </p:blipFill>
        <p:spPr>
          <a:xfrm>
            <a:off x="6655443" y="4660287"/>
            <a:ext cx="3113596" cy="1636342"/>
          </a:xfrm>
          <a:prstGeom prst="rect">
            <a:avLst/>
          </a:prstGeom>
        </p:spPr>
      </p:pic>
    </p:spTree>
    <p:extLst>
      <p:ext uri="{BB962C8B-B14F-4D97-AF65-F5344CB8AC3E}">
        <p14:creationId xmlns:p14="http://schemas.microsoft.com/office/powerpoint/2010/main" val="3007247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discussion</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1999" y="1800000"/>
            <a:ext cx="9040614" cy="4796544"/>
          </a:xfrm>
        </p:spPr>
        <p:txBody>
          <a:bodyPr/>
          <a:lstStyle/>
          <a:p>
            <a:pPr marL="354012" lvl="3" indent="-342900">
              <a:buFont typeface="Arial" panose="020B0604020202020204" pitchFamily="34" charset="0"/>
              <a:buChar char="•"/>
            </a:pPr>
            <a:r>
              <a:rPr lang="en-GB" sz="2200" dirty="0"/>
              <a:t>How do you think the process of empowerment takes place?</a:t>
            </a:r>
          </a:p>
          <a:p>
            <a:pPr marL="354012" lvl="3" indent="-342900">
              <a:buFont typeface="Arial" panose="020B0604020202020204" pitchFamily="34" charset="0"/>
              <a:buChar char="•"/>
            </a:pPr>
            <a:r>
              <a:rPr lang="en-GB" sz="2200" dirty="0"/>
              <a:t>What are the key enablers? </a:t>
            </a:r>
          </a:p>
          <a:p>
            <a:pPr marL="354012" lvl="3" indent="-342900">
              <a:buFont typeface="Arial" panose="020B0604020202020204" pitchFamily="34" charset="0"/>
              <a:buChar char="•"/>
            </a:pPr>
            <a:r>
              <a:rPr lang="en-GB" sz="2200" dirty="0"/>
              <a:t>How can you support this process with diverse people (including older women and older people with disability)?</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5868788" cy="42525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13</a:t>
            </a:fld>
            <a:endParaRPr lang="en-US"/>
          </a:p>
        </p:txBody>
      </p:sp>
      <p:pic>
        <p:nvPicPr>
          <p:cNvPr id="8" name="Picture 7" descr="Icon&#10;&#10;Description automatically generated">
            <a:extLst>
              <a:ext uri="{FF2B5EF4-FFF2-40B4-BE49-F238E27FC236}">
                <a16:creationId xmlns:a16="http://schemas.microsoft.com/office/drawing/2014/main" id="{5AADA1AD-31F4-B14A-A12C-9CEFF0390A6E}"/>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3945344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Shared and combined </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8583413" cy="4796544"/>
          </a:xfrm>
        </p:spPr>
        <p:txBody>
          <a:bodyPr/>
          <a:lstStyle/>
          <a:p>
            <a:pPr lvl="3"/>
            <a:r>
              <a:rPr lang="en-GB" b="1" i="1" dirty="0">
                <a:solidFill>
                  <a:schemeClr val="accent3"/>
                </a:solidFill>
              </a:rPr>
              <a:t>“I have the opportunity to meet with others, share my experiences, and debate with them. We’re all able to express our needs, identify solutions, and form a collective, legitimate and representative voice.”</a:t>
            </a:r>
          </a:p>
          <a:p>
            <a:pPr marL="354012" lvl="3" indent="-342900">
              <a:buFont typeface="Arial" panose="020B0604020202020204" pitchFamily="34" charset="0"/>
              <a:buChar char="•"/>
            </a:pPr>
            <a:r>
              <a:rPr lang="en-US" dirty="0"/>
              <a:t>Creating a collective voice: providing older people with the opportunities and the capacity to come together with others in a safe space</a:t>
            </a:r>
          </a:p>
          <a:p>
            <a:pPr marL="354012" lvl="3" indent="-342900">
              <a:buFont typeface="Arial" panose="020B0604020202020204" pitchFamily="34" charset="0"/>
              <a:buChar char="•"/>
            </a:pPr>
            <a:r>
              <a:rPr lang="en-US" dirty="0"/>
              <a:t>A space to share experiences, debate, and identify common, specific needs</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14</a:t>
            </a:fld>
            <a:endParaRPr lang="en-US"/>
          </a:p>
        </p:txBody>
      </p:sp>
    </p:spTree>
    <p:extLst>
      <p:ext uri="{BB962C8B-B14F-4D97-AF65-F5344CB8AC3E}">
        <p14:creationId xmlns:p14="http://schemas.microsoft.com/office/powerpoint/2010/main" val="3751047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exercise </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8583413" cy="4796544"/>
          </a:xfrm>
        </p:spPr>
        <p:txBody>
          <a:bodyPr/>
          <a:lstStyle/>
          <a:p>
            <a:pPr marL="354012" lvl="3" indent="-342900">
              <a:buFont typeface="Arial" panose="020B0604020202020204" pitchFamily="34" charset="0"/>
              <a:buChar char="•"/>
            </a:pPr>
            <a:r>
              <a:rPr lang="en-GB" sz="2200" dirty="0"/>
              <a:t>Which spaces may be safe for older people to discuss issues and create a collective voice?</a:t>
            </a:r>
          </a:p>
          <a:p>
            <a:pPr marL="354012" lvl="3" indent="-342900">
              <a:buFont typeface="Arial" panose="020B0604020202020204" pitchFamily="34" charset="0"/>
              <a:buChar char="•"/>
            </a:pPr>
            <a:r>
              <a:rPr lang="en-GB" sz="2200" dirty="0"/>
              <a:t>What should you be particularly careful about as the convenor of such spaces?</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15</a:t>
            </a:fld>
            <a:endParaRPr lang="en-US"/>
          </a:p>
        </p:txBody>
      </p:sp>
      <p:pic>
        <p:nvPicPr>
          <p:cNvPr id="8" name="Picture 7" descr="Icon&#10;&#10;Description automatically generated">
            <a:extLst>
              <a:ext uri="{FF2B5EF4-FFF2-40B4-BE49-F238E27FC236}">
                <a16:creationId xmlns:a16="http://schemas.microsoft.com/office/drawing/2014/main" id="{91B79EED-471B-4A4C-BD01-024988703F83}"/>
              </a:ext>
            </a:extLst>
          </p:cNvPr>
          <p:cNvPicPr>
            <a:picLocks noChangeAspect="1"/>
          </p:cNvPicPr>
          <p:nvPr/>
        </p:nvPicPr>
        <p:blipFill>
          <a:blip r:embed="rId2"/>
          <a:stretch>
            <a:fillRect/>
          </a:stretch>
        </p:blipFill>
        <p:spPr>
          <a:xfrm>
            <a:off x="6782766" y="3544939"/>
            <a:ext cx="2835796" cy="2959092"/>
          </a:xfrm>
          <a:prstGeom prst="rect">
            <a:avLst/>
          </a:prstGeom>
        </p:spPr>
      </p:pic>
    </p:spTree>
    <p:extLst>
      <p:ext uri="{BB962C8B-B14F-4D97-AF65-F5344CB8AC3E}">
        <p14:creationId xmlns:p14="http://schemas.microsoft.com/office/powerpoint/2010/main" val="3251106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Key issues about spaces </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9827813" cy="4796544"/>
          </a:xfrm>
        </p:spPr>
        <p:txBody>
          <a:bodyPr/>
          <a:lstStyle/>
          <a:p>
            <a:pPr marL="354012" lvl="3" indent="-342900">
              <a:spcBef>
                <a:spcPts val="700"/>
              </a:spcBef>
              <a:buFont typeface="Arial" panose="020B0604020202020204" pitchFamily="34" charset="0"/>
              <a:buChar char="•"/>
            </a:pPr>
            <a:r>
              <a:rPr lang="en-GB" dirty="0"/>
              <a:t>How inclusive, representative and democratic are these spaces </a:t>
            </a:r>
            <a:br>
              <a:rPr lang="en-GB" dirty="0"/>
            </a:br>
            <a:r>
              <a:rPr lang="en-GB" dirty="0"/>
              <a:t>(older people’s groups, community groups, etc)?</a:t>
            </a:r>
          </a:p>
          <a:p>
            <a:pPr marL="354012" lvl="3" indent="-342900">
              <a:spcBef>
                <a:spcPts val="700"/>
              </a:spcBef>
              <a:buFont typeface="Arial" panose="020B0604020202020204" pitchFamily="34" charset="0"/>
              <a:buChar char="•"/>
            </a:pPr>
            <a:r>
              <a:rPr lang="en-GB" dirty="0"/>
              <a:t>Are members of these spaces elected or appointed? </a:t>
            </a:r>
          </a:p>
          <a:p>
            <a:pPr marL="354012" lvl="3" indent="-342900">
              <a:spcBef>
                <a:spcPts val="700"/>
              </a:spcBef>
              <a:buFont typeface="Arial" panose="020B0604020202020204" pitchFamily="34" charset="0"/>
              <a:buChar char="•"/>
            </a:pPr>
            <a:r>
              <a:rPr lang="en-GB" dirty="0"/>
              <a:t>What are the rules of the game for that space? </a:t>
            </a:r>
            <a:br>
              <a:rPr lang="en-GB" dirty="0"/>
            </a:br>
            <a:r>
              <a:rPr lang="en-GB" dirty="0"/>
              <a:t>Who calls the meeting, who chairs it, who decides the agenda, who talks?</a:t>
            </a:r>
          </a:p>
          <a:p>
            <a:pPr marL="354012" lvl="3" indent="-342900">
              <a:spcBef>
                <a:spcPts val="700"/>
              </a:spcBef>
              <a:buFont typeface="Arial" panose="020B0604020202020204" pitchFamily="34" charset="0"/>
              <a:buChar char="•"/>
            </a:pPr>
            <a:r>
              <a:rPr lang="en-GB" dirty="0"/>
              <a:t>How volatile are these spaces? How often do their members change?</a:t>
            </a:r>
          </a:p>
          <a:p>
            <a:pPr marL="354012" lvl="3" indent="-342900">
              <a:spcBef>
                <a:spcPts val="700"/>
              </a:spcBef>
              <a:buFont typeface="Arial" panose="020B0604020202020204" pitchFamily="34" charset="0"/>
              <a:buChar char="•"/>
            </a:pPr>
            <a:r>
              <a:rPr lang="en-GB" dirty="0"/>
              <a:t>Who are the members accountable to? For what?</a:t>
            </a:r>
          </a:p>
          <a:p>
            <a:pPr marL="354012" lvl="3" indent="-342900">
              <a:spcBef>
                <a:spcPts val="700"/>
              </a:spcBef>
              <a:buFont typeface="Arial" panose="020B0604020202020204" pitchFamily="34" charset="0"/>
              <a:buChar char="•"/>
            </a:pPr>
            <a:r>
              <a:rPr lang="en-GB" dirty="0"/>
              <a:t>Is the space co-opted? What about the power dynamics </a:t>
            </a:r>
            <a:br>
              <a:rPr lang="en-GB" dirty="0"/>
            </a:br>
            <a:r>
              <a:rPr lang="en-GB" dirty="0"/>
              <a:t>within the space?</a:t>
            </a:r>
          </a:p>
          <a:p>
            <a:pPr marL="354012" lvl="3" indent="-342900">
              <a:spcBef>
                <a:spcPts val="700"/>
              </a:spcBef>
              <a:buFont typeface="Arial" panose="020B0604020202020204" pitchFamily="34" charset="0"/>
              <a:buChar char="•"/>
            </a:pPr>
            <a:r>
              <a:rPr lang="en-GB" dirty="0"/>
              <a:t>How effective is the space? What type of decisions are taken? </a:t>
            </a:r>
            <a:br>
              <a:rPr lang="en-GB" dirty="0"/>
            </a:br>
            <a:r>
              <a:rPr lang="en-GB" dirty="0"/>
              <a:t>Can agreements be reached, decisions made and proposals put forward? </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1999" y="431999"/>
            <a:ext cx="5425875" cy="531131"/>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16</a:t>
            </a:fld>
            <a:endParaRPr lang="en-US"/>
          </a:p>
        </p:txBody>
      </p:sp>
    </p:spTree>
    <p:extLst>
      <p:ext uri="{BB962C8B-B14F-4D97-AF65-F5344CB8AC3E}">
        <p14:creationId xmlns:p14="http://schemas.microsoft.com/office/powerpoint/2010/main" val="950370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discussion</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9197775" cy="4796544"/>
          </a:xfrm>
        </p:spPr>
        <p:txBody>
          <a:bodyPr/>
          <a:lstStyle/>
          <a:p>
            <a:pPr marL="354012" lvl="3" indent="-342900">
              <a:buFont typeface="Arial" panose="020B0604020202020204" pitchFamily="34" charset="0"/>
              <a:buChar char="•"/>
            </a:pPr>
            <a:r>
              <a:rPr lang="en-GB" sz="2200" dirty="0"/>
              <a:t>What is leadership for you?</a:t>
            </a:r>
          </a:p>
          <a:p>
            <a:pPr marL="354012" lvl="3" indent="-342900">
              <a:buFont typeface="Arial" panose="020B0604020202020204" pitchFamily="34" charset="0"/>
              <a:buChar char="•"/>
            </a:pPr>
            <a:r>
              <a:rPr lang="en-GB" sz="2200" dirty="0"/>
              <a:t>Where do you look for leadership?</a:t>
            </a:r>
          </a:p>
          <a:p>
            <a:pPr marL="354012" lvl="3" indent="-342900">
              <a:buFont typeface="Arial" panose="020B0604020202020204" pitchFamily="34" charset="0"/>
              <a:buChar char="•"/>
            </a:pPr>
            <a:r>
              <a:rPr lang="en-GB" sz="2200" dirty="0"/>
              <a:t>How can you recognise a good leader?</a:t>
            </a:r>
          </a:p>
          <a:p>
            <a:pPr marL="354012" lvl="3" indent="-342900">
              <a:buFont typeface="Arial" panose="020B0604020202020204" pitchFamily="34" charset="0"/>
              <a:buChar char="•"/>
            </a:pPr>
            <a:r>
              <a:rPr lang="en-GB" sz="2200" dirty="0"/>
              <a:t>Why is it important to promote about women’s leadership?</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17</a:t>
            </a:fld>
            <a:endParaRPr lang="en-US"/>
          </a:p>
        </p:txBody>
      </p:sp>
      <p:pic>
        <p:nvPicPr>
          <p:cNvPr id="8" name="Picture 7" descr="Icon&#10;&#10;Description automatically generated">
            <a:extLst>
              <a:ext uri="{FF2B5EF4-FFF2-40B4-BE49-F238E27FC236}">
                <a16:creationId xmlns:a16="http://schemas.microsoft.com/office/drawing/2014/main" id="{22F45796-5E4B-A443-9E8C-B7B5A328C21A}"/>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786305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Amplified</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1" y="1800000"/>
            <a:ext cx="8954888" cy="4796544"/>
          </a:xfrm>
        </p:spPr>
        <p:txBody>
          <a:bodyPr/>
          <a:lstStyle/>
          <a:p>
            <a:pPr lvl="3"/>
            <a:r>
              <a:rPr lang="en-GB" b="1" i="1" dirty="0">
                <a:solidFill>
                  <a:schemeClr val="tx2"/>
                </a:solidFill>
              </a:rPr>
              <a:t>“I have the opportunity to raise my voice through a variety of channels and to join with others to campaign, influence agendas, and create movements for change.”</a:t>
            </a:r>
          </a:p>
          <a:p>
            <a:pPr marL="354012" lvl="3" indent="-342900">
              <a:buFont typeface="Arial" panose="020B0604020202020204" pitchFamily="34" charset="0"/>
              <a:buChar char="•"/>
            </a:pPr>
            <a:r>
              <a:rPr lang="en-US" dirty="0"/>
              <a:t>Involves supporting older people to communicate their individual or collective voice through diverse channels at different levels.</a:t>
            </a:r>
          </a:p>
          <a:p>
            <a:pPr marL="354012" lvl="3" indent="-342900">
              <a:buFont typeface="Arial" panose="020B0604020202020204" pitchFamily="34" charset="0"/>
              <a:buChar char="•"/>
            </a:pPr>
            <a:r>
              <a:rPr lang="en-US" dirty="0"/>
              <a:t>Older people’s voices can be amplified in a wide variety of ways (including advocacy and campaigning through different channels).</a:t>
            </a:r>
          </a:p>
          <a:p>
            <a:pPr marL="354012" lvl="3" indent="-342900">
              <a:buFont typeface="Arial" panose="020B0604020202020204" pitchFamily="34" charset="0"/>
              <a:buChar char="•"/>
            </a:pPr>
            <a:r>
              <a:rPr lang="en-US" dirty="0"/>
              <a:t>Older people need the strength, skills, resources and support to come together and build alliances, networks or platforms with wider civil society </a:t>
            </a:r>
            <a:r>
              <a:rPr lang="en-US" dirty="0" err="1"/>
              <a:t>organisations</a:t>
            </a:r>
            <a:r>
              <a:rPr lang="en-US" dirty="0"/>
              <a:t>.</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18</a:t>
            </a:fld>
            <a:endParaRPr lang="en-US"/>
          </a:p>
        </p:txBody>
      </p:sp>
    </p:spTree>
    <p:extLst>
      <p:ext uri="{BB962C8B-B14F-4D97-AF65-F5344CB8AC3E}">
        <p14:creationId xmlns:p14="http://schemas.microsoft.com/office/powerpoint/2010/main" val="2080747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Group discussion</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0" y="1800000"/>
            <a:ext cx="9197775" cy="4796544"/>
          </a:xfrm>
        </p:spPr>
        <p:txBody>
          <a:bodyPr/>
          <a:lstStyle/>
          <a:p>
            <a:pPr lvl="3"/>
            <a:r>
              <a:rPr lang="en-GB" sz="2200" dirty="0"/>
              <a:t>Why do you think campaigning and coalition-building can be effective tools for amplifying older people’s voices?</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19</a:t>
            </a:fld>
            <a:endParaRPr lang="en-US"/>
          </a:p>
        </p:txBody>
      </p:sp>
      <p:pic>
        <p:nvPicPr>
          <p:cNvPr id="8" name="Picture 7" descr="Icon&#10;&#10;Description automatically generated">
            <a:extLst>
              <a:ext uri="{FF2B5EF4-FFF2-40B4-BE49-F238E27FC236}">
                <a16:creationId xmlns:a16="http://schemas.microsoft.com/office/drawing/2014/main" id="{32923752-AD1D-284A-B5B7-B1393E17CB29}"/>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2394828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E7BC69E-E04F-5F42-AF65-A07A89D18D72}"/>
              </a:ext>
            </a:extLst>
          </p:cNvPr>
          <p:cNvSpPr>
            <a:spLocks noGrp="1"/>
          </p:cNvSpPr>
          <p:nvPr>
            <p:ph type="title"/>
          </p:nvPr>
        </p:nvSpPr>
        <p:spPr/>
        <p:txBody>
          <a:bodyPr/>
          <a:lstStyle/>
          <a:p>
            <a:r>
              <a:rPr lang="en-GB" dirty="0"/>
              <a:t>Heard</a:t>
            </a:r>
          </a:p>
        </p:txBody>
      </p:sp>
      <p:sp>
        <p:nvSpPr>
          <p:cNvPr id="7" name="Content Placeholder 6">
            <a:extLst>
              <a:ext uri="{FF2B5EF4-FFF2-40B4-BE49-F238E27FC236}">
                <a16:creationId xmlns:a16="http://schemas.microsoft.com/office/drawing/2014/main" id="{27F9746B-16CC-E543-87DD-13B26CBAF144}"/>
              </a:ext>
            </a:extLst>
          </p:cNvPr>
          <p:cNvSpPr>
            <a:spLocks noGrp="1"/>
          </p:cNvSpPr>
          <p:nvPr>
            <p:ph idx="1"/>
          </p:nvPr>
        </p:nvSpPr>
        <p:spPr>
          <a:xfrm>
            <a:off x="432001" y="1800000"/>
            <a:ext cx="9226349" cy="4796544"/>
          </a:xfrm>
        </p:spPr>
        <p:txBody>
          <a:bodyPr/>
          <a:lstStyle/>
          <a:p>
            <a:pPr lvl="3"/>
            <a:r>
              <a:rPr lang="en-GB" b="1" i="1" dirty="0">
                <a:solidFill>
                  <a:schemeClr val="accent1"/>
                </a:solidFill>
              </a:rPr>
              <a:t>“My voice is heard through my active participation and influence in decision-making processes. Governments and other power holders are responsive to my needs and my rights.”</a:t>
            </a:r>
          </a:p>
          <a:p>
            <a:pPr marL="354012" lvl="3" indent="-342900">
              <a:buFont typeface="Arial" panose="020B0604020202020204" pitchFamily="34" charset="0"/>
              <a:buChar char="•"/>
            </a:pPr>
            <a:r>
              <a:rPr lang="en-US" dirty="0"/>
              <a:t>Power to: How to access the ’right’ spaces with effective messages to get a response from government representatives</a:t>
            </a:r>
          </a:p>
        </p:txBody>
      </p:sp>
      <p:sp>
        <p:nvSpPr>
          <p:cNvPr id="3" name="Footer Placeholder 2">
            <a:extLst>
              <a:ext uri="{FF2B5EF4-FFF2-40B4-BE49-F238E27FC236}">
                <a16:creationId xmlns:a16="http://schemas.microsoft.com/office/drawing/2014/main" id="{F28F5D84-5E98-9E49-AA9D-5968A7CA7676}"/>
              </a:ext>
            </a:extLst>
          </p:cNvPr>
          <p:cNvSpPr>
            <a:spLocks noGrp="1"/>
          </p:cNvSpPr>
          <p:nvPr>
            <p:ph type="ftr" sz="quarter" idx="11"/>
          </p:nvPr>
        </p:nvSpPr>
        <p:spPr>
          <a:xfrm>
            <a:off x="432000" y="432000"/>
            <a:ext cx="6254550"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BE51BE09-0CCE-704B-8A19-C8764825D9E0}"/>
              </a:ext>
            </a:extLst>
          </p:cNvPr>
          <p:cNvSpPr>
            <a:spLocks noGrp="1"/>
          </p:cNvSpPr>
          <p:nvPr>
            <p:ph type="sldNum" sz="quarter" idx="12"/>
          </p:nvPr>
        </p:nvSpPr>
        <p:spPr/>
        <p:txBody>
          <a:bodyPr/>
          <a:lstStyle/>
          <a:p>
            <a:fld id="{50F209D7-C180-5B4A-A7C2-AD533727DAA3}" type="slidenum">
              <a:rPr lang="en-US" smtClean="0"/>
              <a:t>20</a:t>
            </a:fld>
            <a:endParaRPr lang="en-US"/>
          </a:p>
        </p:txBody>
      </p:sp>
    </p:spTree>
    <p:extLst>
      <p:ext uri="{BB962C8B-B14F-4D97-AF65-F5344CB8AC3E}">
        <p14:creationId xmlns:p14="http://schemas.microsoft.com/office/powerpoint/2010/main" val="3581765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FDF46CE-F8EA-8148-948F-E7E0FF2AF955}"/>
              </a:ext>
            </a:extLst>
          </p:cNvPr>
          <p:cNvSpPr>
            <a:spLocks noGrp="1"/>
          </p:cNvSpPr>
          <p:nvPr>
            <p:ph type="title"/>
          </p:nvPr>
        </p:nvSpPr>
        <p:spPr>
          <a:solidFill>
            <a:schemeClr val="accent3"/>
          </a:solidFill>
        </p:spPr>
        <p:txBody>
          <a:bodyPr/>
          <a:lstStyle/>
          <a:p>
            <a:r>
              <a:rPr lang="en-GB" dirty="0"/>
              <a:t>Principles of accountability </a:t>
            </a:r>
            <a:endParaRPr lang="en-US" dirty="0"/>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2000"/>
            <a:ext cx="6240263" cy="48240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21</a:t>
            </a:fld>
            <a:endParaRPr lang="en-US"/>
          </a:p>
        </p:txBody>
      </p:sp>
    </p:spTree>
    <p:extLst>
      <p:ext uri="{BB962C8B-B14F-4D97-AF65-F5344CB8AC3E}">
        <p14:creationId xmlns:p14="http://schemas.microsoft.com/office/powerpoint/2010/main" val="3540484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F76512E-A85F-A24C-BB62-0B4100DE2BEC}"/>
              </a:ext>
            </a:extLst>
          </p:cNvPr>
          <p:cNvSpPr>
            <a:spLocks noGrp="1"/>
          </p:cNvSpPr>
          <p:nvPr>
            <p:ph idx="1"/>
          </p:nvPr>
        </p:nvSpPr>
        <p:spPr>
          <a:xfrm>
            <a:off x="432000" y="1800000"/>
            <a:ext cx="8450743" cy="4796544"/>
          </a:xfrm>
        </p:spPr>
        <p:txBody>
          <a:bodyPr/>
          <a:lstStyle/>
          <a:p>
            <a:pPr marL="354012" lvl="3" indent="-342900">
              <a:buFont typeface="Arial" panose="020B0604020202020204" pitchFamily="34" charset="0"/>
              <a:buChar char="•"/>
            </a:pPr>
            <a:r>
              <a:rPr lang="en-GB" sz="2200" dirty="0"/>
              <a:t>Duty-bearers (e.g. government) are accountable to rights-holders (e.g. the public)</a:t>
            </a:r>
          </a:p>
          <a:p>
            <a:pPr marL="354012" lvl="3" indent="-342900">
              <a:buFont typeface="Arial" panose="020B0604020202020204" pitchFamily="34" charset="0"/>
              <a:buChar char="•"/>
            </a:pPr>
            <a:r>
              <a:rPr lang="en-GB" sz="2200" dirty="0"/>
              <a:t>3 key concepts: answerability, responsiveness, sanctions</a:t>
            </a:r>
          </a:p>
          <a:p>
            <a:pPr marL="763588" lvl="3" indent="-406400">
              <a:buSzPct val="80000"/>
            </a:pPr>
            <a:r>
              <a:rPr lang="en-GB" sz="2400" b="1" dirty="0">
                <a:solidFill>
                  <a:schemeClr val="accent1"/>
                </a:solidFill>
              </a:rPr>
              <a:t>—</a:t>
            </a:r>
            <a:r>
              <a:rPr lang="en-GB" sz="2400" dirty="0"/>
              <a:t> </a:t>
            </a:r>
            <a:r>
              <a:rPr lang="en-GB" sz="2200" b="1" dirty="0">
                <a:solidFill>
                  <a:schemeClr val="accent1"/>
                </a:solidFill>
              </a:rPr>
              <a:t>Answerability</a:t>
            </a:r>
            <a:r>
              <a:rPr lang="en-GB" sz="2200" dirty="0"/>
              <a:t> – introducing laws and policies that respond to people’s needs and rights</a:t>
            </a:r>
          </a:p>
          <a:p>
            <a:pPr marL="763588" lvl="3" indent="-406400">
              <a:buSzPct val="80000"/>
            </a:pPr>
            <a:r>
              <a:rPr lang="en-GB" sz="2400" b="1" dirty="0">
                <a:solidFill>
                  <a:schemeClr val="accent1"/>
                </a:solidFill>
              </a:rPr>
              <a:t>—</a:t>
            </a:r>
            <a:r>
              <a:rPr lang="en-GB" sz="2400" dirty="0"/>
              <a:t> </a:t>
            </a:r>
            <a:r>
              <a:rPr lang="en-GB" sz="2200" b="1" dirty="0">
                <a:solidFill>
                  <a:schemeClr val="accent1"/>
                </a:solidFill>
              </a:rPr>
              <a:t>Responsiveness</a:t>
            </a:r>
            <a:r>
              <a:rPr lang="en-GB" sz="2200" dirty="0"/>
              <a:t> – responding to people’s needs and rights regardless of whether there are laws and policies in place</a:t>
            </a:r>
          </a:p>
          <a:p>
            <a:pPr marL="763588" lvl="3" indent="-406400">
              <a:buSzPct val="80000"/>
            </a:pPr>
            <a:r>
              <a:rPr lang="en-GB" sz="2400" b="1" dirty="0">
                <a:solidFill>
                  <a:schemeClr val="accent1"/>
                </a:solidFill>
              </a:rPr>
              <a:t>—</a:t>
            </a:r>
            <a:r>
              <a:rPr lang="en-GB" sz="2400" dirty="0"/>
              <a:t> </a:t>
            </a:r>
            <a:r>
              <a:rPr lang="en-GB" sz="2200" b="1" dirty="0">
                <a:solidFill>
                  <a:schemeClr val="accent1"/>
                </a:solidFill>
              </a:rPr>
              <a:t>Sanctions</a:t>
            </a:r>
            <a:r>
              <a:rPr lang="en-GB" sz="2200" dirty="0"/>
              <a:t> – measures to punish duty-bearers who do not fulfil their responsibilities</a:t>
            </a:r>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1999"/>
            <a:ext cx="5997375" cy="531131"/>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22</a:t>
            </a:fld>
            <a:endParaRPr lang="en-US"/>
          </a:p>
        </p:txBody>
      </p:sp>
      <p:sp>
        <p:nvSpPr>
          <p:cNvPr id="7" name="Title 6">
            <a:extLst>
              <a:ext uri="{FF2B5EF4-FFF2-40B4-BE49-F238E27FC236}">
                <a16:creationId xmlns:a16="http://schemas.microsoft.com/office/drawing/2014/main" id="{0C5D4D6E-0493-CE4A-BBD7-2BB07589D617}"/>
              </a:ext>
            </a:extLst>
          </p:cNvPr>
          <p:cNvSpPr>
            <a:spLocks noGrp="1"/>
          </p:cNvSpPr>
          <p:nvPr>
            <p:ph type="title"/>
          </p:nvPr>
        </p:nvSpPr>
        <p:spPr/>
        <p:txBody>
          <a:bodyPr/>
          <a:lstStyle/>
          <a:p>
            <a:r>
              <a:rPr lang="en-GB" dirty="0"/>
              <a:t>Key aspects of accountability</a:t>
            </a:r>
            <a:endParaRPr lang="en-US" dirty="0"/>
          </a:p>
        </p:txBody>
      </p:sp>
    </p:spTree>
    <p:extLst>
      <p:ext uri="{BB962C8B-B14F-4D97-AF65-F5344CB8AC3E}">
        <p14:creationId xmlns:p14="http://schemas.microsoft.com/office/powerpoint/2010/main" val="3738051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F76512E-A85F-A24C-BB62-0B4100DE2BEC}"/>
              </a:ext>
            </a:extLst>
          </p:cNvPr>
          <p:cNvSpPr>
            <a:spLocks noGrp="1"/>
          </p:cNvSpPr>
          <p:nvPr>
            <p:ph idx="1"/>
          </p:nvPr>
        </p:nvSpPr>
        <p:spPr>
          <a:xfrm>
            <a:off x="432000" y="1800000"/>
            <a:ext cx="7926188" cy="4796544"/>
          </a:xfrm>
        </p:spPr>
        <p:txBody>
          <a:bodyPr/>
          <a:lstStyle/>
          <a:p>
            <a:pPr marL="354012" lvl="3" indent="-342900">
              <a:buFont typeface="Arial" panose="020B0604020202020204" pitchFamily="34" charset="0"/>
              <a:buChar char="•"/>
            </a:pPr>
            <a:r>
              <a:rPr lang="en-GB" sz="2200" dirty="0"/>
              <a:t>Driven by citizens</a:t>
            </a:r>
          </a:p>
          <a:p>
            <a:pPr marL="354012" lvl="3" indent="-342900">
              <a:buFont typeface="Arial" panose="020B0604020202020204" pitchFamily="34" charset="0"/>
              <a:buChar char="•"/>
            </a:pPr>
            <a:r>
              <a:rPr lang="en-GB" sz="2200" dirty="0"/>
              <a:t>Citizens demanding/questioning/contesting in order to access their rights.</a:t>
            </a:r>
          </a:p>
          <a:p>
            <a:pPr marL="354012" lvl="3" indent="-342900">
              <a:buFont typeface="Arial" panose="020B0604020202020204" pitchFamily="34" charset="0"/>
              <a:buChar char="•"/>
            </a:pPr>
            <a:r>
              <a:rPr lang="en-GB" sz="2200" dirty="0"/>
              <a:t>Collaboration and dialogue between rights holders and duty bearers</a:t>
            </a:r>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1999"/>
            <a:ext cx="5997375" cy="531131"/>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23</a:t>
            </a:fld>
            <a:endParaRPr lang="en-US"/>
          </a:p>
        </p:txBody>
      </p:sp>
      <p:sp>
        <p:nvSpPr>
          <p:cNvPr id="7" name="Title 6">
            <a:extLst>
              <a:ext uri="{FF2B5EF4-FFF2-40B4-BE49-F238E27FC236}">
                <a16:creationId xmlns:a16="http://schemas.microsoft.com/office/drawing/2014/main" id="{0C5D4D6E-0493-CE4A-BBD7-2BB07589D617}"/>
              </a:ext>
            </a:extLst>
          </p:cNvPr>
          <p:cNvSpPr>
            <a:spLocks noGrp="1"/>
          </p:cNvSpPr>
          <p:nvPr>
            <p:ph type="title"/>
          </p:nvPr>
        </p:nvSpPr>
        <p:spPr/>
        <p:txBody>
          <a:bodyPr/>
          <a:lstStyle/>
          <a:p>
            <a:r>
              <a:rPr lang="en-GB" dirty="0"/>
              <a:t>What is social accountability?</a:t>
            </a:r>
          </a:p>
        </p:txBody>
      </p:sp>
    </p:spTree>
    <p:extLst>
      <p:ext uri="{BB962C8B-B14F-4D97-AF65-F5344CB8AC3E}">
        <p14:creationId xmlns:p14="http://schemas.microsoft.com/office/powerpoint/2010/main" val="2301886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FDF46CE-F8EA-8148-948F-E7E0FF2AF955}"/>
              </a:ext>
            </a:extLst>
          </p:cNvPr>
          <p:cNvSpPr>
            <a:spLocks noGrp="1"/>
          </p:cNvSpPr>
          <p:nvPr>
            <p:ph type="title"/>
          </p:nvPr>
        </p:nvSpPr>
        <p:spPr>
          <a:solidFill>
            <a:schemeClr val="accent1"/>
          </a:solidFill>
        </p:spPr>
        <p:txBody>
          <a:bodyPr/>
          <a:lstStyle/>
          <a:p>
            <a:r>
              <a:rPr lang="en-GB" dirty="0"/>
              <a:t>Older citizen monitoring </a:t>
            </a:r>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2000"/>
            <a:ext cx="6240263" cy="48240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24</a:t>
            </a:fld>
            <a:endParaRPr lang="en-US"/>
          </a:p>
        </p:txBody>
      </p:sp>
    </p:spTree>
    <p:extLst>
      <p:ext uri="{BB962C8B-B14F-4D97-AF65-F5344CB8AC3E}">
        <p14:creationId xmlns:p14="http://schemas.microsoft.com/office/powerpoint/2010/main" val="77668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A9BF-4CAC-4C40-89C9-3AEDB3122DCB}"/>
              </a:ext>
            </a:extLst>
          </p:cNvPr>
          <p:cNvSpPr>
            <a:spLocks noGrp="1"/>
          </p:cNvSpPr>
          <p:nvPr>
            <p:ph type="title"/>
          </p:nvPr>
        </p:nvSpPr>
        <p:spPr>
          <a:xfrm>
            <a:off x="432000" y="1115036"/>
            <a:ext cx="3653863" cy="699637"/>
          </a:xfrm>
        </p:spPr>
        <p:txBody>
          <a:bodyPr/>
          <a:lstStyle/>
          <a:p>
            <a:r>
              <a:rPr lang="en-GB" dirty="0"/>
              <a:t>Older citizen</a:t>
            </a:r>
            <a:br>
              <a:rPr lang="en-GB" dirty="0"/>
            </a:br>
            <a:r>
              <a:rPr lang="en-GB" dirty="0"/>
              <a:t>monitoring </a:t>
            </a:r>
            <a:br>
              <a:rPr lang="en-GB" dirty="0"/>
            </a:br>
            <a:r>
              <a:rPr lang="en-GB" dirty="0"/>
              <a:t>cycle</a:t>
            </a:r>
            <a:endParaRPr lang="en-US" dirty="0"/>
          </a:p>
        </p:txBody>
      </p:sp>
      <p:sp>
        <p:nvSpPr>
          <p:cNvPr id="4" name="Footer Placeholder 3">
            <a:extLst>
              <a:ext uri="{FF2B5EF4-FFF2-40B4-BE49-F238E27FC236}">
                <a16:creationId xmlns:a16="http://schemas.microsoft.com/office/drawing/2014/main" id="{8C9AE565-6A32-314C-8482-5A3B3317BB90}"/>
              </a:ext>
            </a:extLst>
          </p:cNvPr>
          <p:cNvSpPr>
            <a:spLocks noGrp="1"/>
          </p:cNvSpPr>
          <p:nvPr>
            <p:ph type="ftr" sz="quarter" idx="11"/>
          </p:nvPr>
        </p:nvSpPr>
        <p:spPr>
          <a:xfrm>
            <a:off x="432000" y="432000"/>
            <a:ext cx="5568750" cy="382388"/>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B177ACEC-A198-3947-96A4-578B9CD594D2}"/>
              </a:ext>
            </a:extLst>
          </p:cNvPr>
          <p:cNvSpPr>
            <a:spLocks noGrp="1"/>
          </p:cNvSpPr>
          <p:nvPr>
            <p:ph type="sldNum" sz="quarter" idx="12"/>
          </p:nvPr>
        </p:nvSpPr>
        <p:spPr/>
        <p:txBody>
          <a:bodyPr/>
          <a:lstStyle/>
          <a:p>
            <a:fld id="{50F209D7-C180-5B4A-A7C2-AD533727DAA3}" type="slidenum">
              <a:rPr lang="en-US" smtClean="0"/>
              <a:t>25</a:t>
            </a:fld>
            <a:endParaRPr lang="en-US"/>
          </a:p>
        </p:txBody>
      </p:sp>
      <p:pic>
        <p:nvPicPr>
          <p:cNvPr id="7" name="Picture 6" descr="Chart, diagram, bubble chart&#10;&#10;Description automatically generated">
            <a:extLst>
              <a:ext uri="{FF2B5EF4-FFF2-40B4-BE49-F238E27FC236}">
                <a16:creationId xmlns:a16="http://schemas.microsoft.com/office/drawing/2014/main" id="{F0E1C3F1-AD10-7F4C-B46E-C9DD535DFF1B}"/>
              </a:ext>
            </a:extLst>
          </p:cNvPr>
          <p:cNvPicPr>
            <a:picLocks noChangeAspect="1"/>
          </p:cNvPicPr>
          <p:nvPr/>
        </p:nvPicPr>
        <p:blipFill>
          <a:blip r:embed="rId2"/>
          <a:stretch>
            <a:fillRect/>
          </a:stretch>
        </p:blipFill>
        <p:spPr>
          <a:xfrm>
            <a:off x="2474258" y="598195"/>
            <a:ext cx="8324921" cy="6322907"/>
          </a:xfrm>
          <a:prstGeom prst="rect">
            <a:avLst/>
          </a:prstGeom>
        </p:spPr>
      </p:pic>
    </p:spTree>
    <p:extLst>
      <p:ext uri="{BB962C8B-B14F-4D97-AF65-F5344CB8AC3E}">
        <p14:creationId xmlns:p14="http://schemas.microsoft.com/office/powerpoint/2010/main" val="2456725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FDF46CE-F8EA-8148-948F-E7E0FF2AF955}"/>
              </a:ext>
            </a:extLst>
          </p:cNvPr>
          <p:cNvSpPr>
            <a:spLocks noGrp="1"/>
          </p:cNvSpPr>
          <p:nvPr>
            <p:ph type="title"/>
          </p:nvPr>
        </p:nvSpPr>
        <p:spPr>
          <a:solidFill>
            <a:schemeClr val="accent2"/>
          </a:solidFill>
        </p:spPr>
        <p:txBody>
          <a:bodyPr/>
          <a:lstStyle/>
          <a:p>
            <a:r>
              <a:rPr lang="en-GB" dirty="0"/>
              <a:t>Community score card </a:t>
            </a:r>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2000"/>
            <a:ext cx="6240263" cy="48240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26</a:t>
            </a:fld>
            <a:endParaRPr lang="en-US"/>
          </a:p>
        </p:txBody>
      </p:sp>
    </p:spTree>
    <p:extLst>
      <p:ext uri="{BB962C8B-B14F-4D97-AF65-F5344CB8AC3E}">
        <p14:creationId xmlns:p14="http://schemas.microsoft.com/office/powerpoint/2010/main" val="3093742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0684A2-B04D-B549-9F8D-4D573A5BF345}"/>
              </a:ext>
            </a:extLst>
          </p:cNvPr>
          <p:cNvSpPr>
            <a:spLocks noGrp="1"/>
          </p:cNvSpPr>
          <p:nvPr>
            <p:ph type="title"/>
          </p:nvPr>
        </p:nvSpPr>
        <p:spPr/>
        <p:txBody>
          <a:bodyPr/>
          <a:lstStyle/>
          <a:p>
            <a:r>
              <a:rPr lang="en-US" dirty="0"/>
              <a:t>What is the community score card? </a:t>
            </a:r>
          </a:p>
        </p:txBody>
      </p:sp>
      <p:sp>
        <p:nvSpPr>
          <p:cNvPr id="6" name="Content Placeholder 5">
            <a:extLst>
              <a:ext uri="{FF2B5EF4-FFF2-40B4-BE49-F238E27FC236}">
                <a16:creationId xmlns:a16="http://schemas.microsoft.com/office/drawing/2014/main" id="{2C9E12A9-77FD-8C40-95B0-E741839DA001}"/>
              </a:ext>
            </a:extLst>
          </p:cNvPr>
          <p:cNvSpPr>
            <a:spLocks noGrp="1"/>
          </p:cNvSpPr>
          <p:nvPr>
            <p:ph idx="1"/>
          </p:nvPr>
        </p:nvSpPr>
        <p:spPr>
          <a:xfrm>
            <a:off x="432000" y="1800000"/>
            <a:ext cx="6894775" cy="4796544"/>
          </a:xfrm>
        </p:spPr>
        <p:txBody>
          <a:bodyPr/>
          <a:lstStyle/>
          <a:p>
            <a:pPr lvl="3"/>
            <a:r>
              <a:rPr lang="en-US" dirty="0"/>
              <a:t>Is a tool that community groups can use to monitor and assess public services. It is a way of making service providers more accountable to service users.</a:t>
            </a:r>
            <a:endParaRPr lang="en-GB" dirty="0"/>
          </a:p>
          <a:p>
            <a:pPr lvl="3"/>
            <a:endParaRPr lang="en-US" dirty="0"/>
          </a:p>
        </p:txBody>
      </p:sp>
      <p:sp>
        <p:nvSpPr>
          <p:cNvPr id="3" name="Footer Placeholder 2">
            <a:extLst>
              <a:ext uri="{FF2B5EF4-FFF2-40B4-BE49-F238E27FC236}">
                <a16:creationId xmlns:a16="http://schemas.microsoft.com/office/drawing/2014/main" id="{889A8618-C89C-C647-BCC0-48F8E517BB01}"/>
              </a:ext>
            </a:extLst>
          </p:cNvPr>
          <p:cNvSpPr>
            <a:spLocks noGrp="1"/>
          </p:cNvSpPr>
          <p:nvPr>
            <p:ph type="ftr" sz="quarter" idx="11"/>
          </p:nvPr>
        </p:nvSpPr>
        <p:spPr>
          <a:xfrm>
            <a:off x="431999" y="432000"/>
            <a:ext cx="5611613"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F522CB47-0A38-BB4E-AC44-D93FD74FEA51}"/>
              </a:ext>
            </a:extLst>
          </p:cNvPr>
          <p:cNvSpPr>
            <a:spLocks noGrp="1"/>
          </p:cNvSpPr>
          <p:nvPr>
            <p:ph type="sldNum" sz="quarter" idx="12"/>
          </p:nvPr>
        </p:nvSpPr>
        <p:spPr/>
        <p:txBody>
          <a:bodyPr/>
          <a:lstStyle/>
          <a:p>
            <a:fld id="{50F209D7-C180-5B4A-A7C2-AD533727DAA3}" type="slidenum">
              <a:rPr lang="en-US" smtClean="0"/>
              <a:t>27</a:t>
            </a:fld>
            <a:endParaRPr lang="en-US"/>
          </a:p>
        </p:txBody>
      </p:sp>
      <p:pic>
        <p:nvPicPr>
          <p:cNvPr id="8" name="Picture 7" descr="A red and white logo&#10;&#10;Description automatically generated with low confidence">
            <a:extLst>
              <a:ext uri="{FF2B5EF4-FFF2-40B4-BE49-F238E27FC236}">
                <a16:creationId xmlns:a16="http://schemas.microsoft.com/office/drawing/2014/main" id="{E9E975B5-D99C-F34C-86FD-D1644B3A48BA}"/>
              </a:ext>
            </a:extLst>
          </p:cNvPr>
          <p:cNvPicPr>
            <a:picLocks noChangeAspect="1"/>
          </p:cNvPicPr>
          <p:nvPr/>
        </p:nvPicPr>
        <p:blipFill>
          <a:blip r:embed="rId2"/>
          <a:stretch>
            <a:fillRect/>
          </a:stretch>
        </p:blipFill>
        <p:spPr>
          <a:xfrm>
            <a:off x="7326775" y="4656297"/>
            <a:ext cx="2585902" cy="1698204"/>
          </a:xfrm>
          <a:prstGeom prst="rect">
            <a:avLst/>
          </a:prstGeom>
        </p:spPr>
      </p:pic>
    </p:spTree>
    <p:extLst>
      <p:ext uri="{BB962C8B-B14F-4D97-AF65-F5344CB8AC3E}">
        <p14:creationId xmlns:p14="http://schemas.microsoft.com/office/powerpoint/2010/main" val="3437611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0684A2-B04D-B549-9F8D-4D573A5BF345}"/>
              </a:ext>
            </a:extLst>
          </p:cNvPr>
          <p:cNvSpPr>
            <a:spLocks noGrp="1"/>
          </p:cNvSpPr>
          <p:nvPr>
            <p:ph type="title"/>
          </p:nvPr>
        </p:nvSpPr>
        <p:spPr/>
        <p:txBody>
          <a:bodyPr/>
          <a:lstStyle/>
          <a:p>
            <a:r>
              <a:rPr lang="en-GB" dirty="0"/>
              <a:t>Benefits of the community score card</a:t>
            </a:r>
          </a:p>
        </p:txBody>
      </p:sp>
      <p:sp>
        <p:nvSpPr>
          <p:cNvPr id="6" name="Content Placeholder 5">
            <a:extLst>
              <a:ext uri="{FF2B5EF4-FFF2-40B4-BE49-F238E27FC236}">
                <a16:creationId xmlns:a16="http://schemas.microsoft.com/office/drawing/2014/main" id="{2C9E12A9-77FD-8C40-95B0-E741839DA001}"/>
              </a:ext>
            </a:extLst>
          </p:cNvPr>
          <p:cNvSpPr>
            <a:spLocks noGrp="1"/>
          </p:cNvSpPr>
          <p:nvPr>
            <p:ph idx="1"/>
          </p:nvPr>
        </p:nvSpPr>
        <p:spPr>
          <a:xfrm>
            <a:off x="432001" y="1800000"/>
            <a:ext cx="9582418" cy="4796544"/>
          </a:xfrm>
        </p:spPr>
        <p:txBody>
          <a:bodyPr/>
          <a:lstStyle/>
          <a:p>
            <a:pPr marL="354012" lvl="3" indent="-342900">
              <a:spcBef>
                <a:spcPts val="800"/>
              </a:spcBef>
              <a:buFont typeface="Arial" panose="020B0604020202020204" pitchFamily="34" charset="0"/>
              <a:buChar char="•"/>
            </a:pPr>
            <a:r>
              <a:rPr lang="en-US" dirty="0"/>
              <a:t>Facilitates a common understanding of problems and solutions to them</a:t>
            </a:r>
          </a:p>
          <a:p>
            <a:pPr marL="354012" lvl="3" indent="-342900">
              <a:spcBef>
                <a:spcPts val="800"/>
              </a:spcBef>
              <a:buFont typeface="Arial" panose="020B0604020202020204" pitchFamily="34" charset="0"/>
              <a:buChar char="•"/>
            </a:pPr>
            <a:r>
              <a:rPr lang="en-US" dirty="0"/>
              <a:t>Promotes community participation and dialogue, and improves relationship with service providers</a:t>
            </a:r>
          </a:p>
          <a:p>
            <a:pPr marL="354012" lvl="3" indent="-342900">
              <a:spcBef>
                <a:spcPts val="800"/>
              </a:spcBef>
              <a:buFont typeface="Arial" panose="020B0604020202020204" pitchFamily="34" charset="0"/>
              <a:buChar char="•"/>
            </a:pPr>
            <a:r>
              <a:rPr lang="en-US" dirty="0"/>
              <a:t>Empowers service users, leading to community monitoring of services, and increases community ownership of services and projects</a:t>
            </a:r>
          </a:p>
          <a:p>
            <a:pPr marL="354012" lvl="3" indent="-342900">
              <a:spcBef>
                <a:spcPts val="800"/>
              </a:spcBef>
              <a:buFont typeface="Arial" panose="020B0604020202020204" pitchFamily="34" charset="0"/>
              <a:buChar char="•"/>
            </a:pPr>
            <a:r>
              <a:rPr lang="en-US" dirty="0"/>
              <a:t>Facilitates accountability, transparency, and responsibility by service providers</a:t>
            </a:r>
          </a:p>
          <a:p>
            <a:pPr marL="354012" lvl="3" indent="-342900">
              <a:spcBef>
                <a:spcPts val="800"/>
              </a:spcBef>
              <a:buFont typeface="Arial" panose="020B0604020202020204" pitchFamily="34" charset="0"/>
              <a:buChar char="•"/>
            </a:pPr>
            <a:r>
              <a:rPr lang="en-US" dirty="0"/>
              <a:t>Clarifies roles and responsibilities of service users in service delivery</a:t>
            </a:r>
          </a:p>
          <a:p>
            <a:pPr marL="354012" lvl="3" indent="-342900">
              <a:spcBef>
                <a:spcPts val="800"/>
              </a:spcBef>
              <a:buFont typeface="Arial" panose="020B0604020202020204" pitchFamily="34" charset="0"/>
              <a:buChar char="•"/>
            </a:pPr>
            <a:r>
              <a:rPr lang="en-US" dirty="0"/>
              <a:t>Can expose corrupt officials</a:t>
            </a:r>
          </a:p>
          <a:p>
            <a:pPr marL="354012" lvl="3" indent="-342900">
              <a:spcBef>
                <a:spcPts val="800"/>
              </a:spcBef>
              <a:buFont typeface="Arial" panose="020B0604020202020204" pitchFamily="34" charset="0"/>
              <a:buChar char="•"/>
            </a:pPr>
            <a:r>
              <a:rPr lang="en-US" dirty="0"/>
              <a:t>Can be used by service providers to monitor progress and service quality together with the community</a:t>
            </a:r>
          </a:p>
        </p:txBody>
      </p:sp>
      <p:sp>
        <p:nvSpPr>
          <p:cNvPr id="3" name="Footer Placeholder 2">
            <a:extLst>
              <a:ext uri="{FF2B5EF4-FFF2-40B4-BE49-F238E27FC236}">
                <a16:creationId xmlns:a16="http://schemas.microsoft.com/office/drawing/2014/main" id="{889A8618-C89C-C647-BCC0-48F8E517BB01}"/>
              </a:ext>
            </a:extLst>
          </p:cNvPr>
          <p:cNvSpPr>
            <a:spLocks noGrp="1"/>
          </p:cNvSpPr>
          <p:nvPr>
            <p:ph type="ftr" sz="quarter" idx="11"/>
          </p:nvPr>
        </p:nvSpPr>
        <p:spPr>
          <a:xfrm>
            <a:off x="431999" y="432000"/>
            <a:ext cx="5611613"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F522CB47-0A38-BB4E-AC44-D93FD74FEA51}"/>
              </a:ext>
            </a:extLst>
          </p:cNvPr>
          <p:cNvSpPr>
            <a:spLocks noGrp="1"/>
          </p:cNvSpPr>
          <p:nvPr>
            <p:ph type="sldNum" sz="quarter" idx="12"/>
          </p:nvPr>
        </p:nvSpPr>
        <p:spPr/>
        <p:txBody>
          <a:bodyPr/>
          <a:lstStyle/>
          <a:p>
            <a:fld id="{50F209D7-C180-5B4A-A7C2-AD533727DAA3}" type="slidenum">
              <a:rPr lang="en-US" smtClean="0"/>
              <a:t>28</a:t>
            </a:fld>
            <a:endParaRPr lang="en-US"/>
          </a:p>
        </p:txBody>
      </p:sp>
    </p:spTree>
    <p:extLst>
      <p:ext uri="{BB962C8B-B14F-4D97-AF65-F5344CB8AC3E}">
        <p14:creationId xmlns:p14="http://schemas.microsoft.com/office/powerpoint/2010/main" val="21720738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0684A2-B04D-B549-9F8D-4D573A5BF345}"/>
              </a:ext>
            </a:extLst>
          </p:cNvPr>
          <p:cNvSpPr>
            <a:spLocks noGrp="1"/>
          </p:cNvSpPr>
          <p:nvPr>
            <p:ph type="title"/>
          </p:nvPr>
        </p:nvSpPr>
        <p:spPr/>
        <p:txBody>
          <a:bodyPr/>
          <a:lstStyle/>
          <a:p>
            <a:r>
              <a:rPr lang="en-GB" dirty="0"/>
              <a:t>Challenges of the community score card</a:t>
            </a:r>
          </a:p>
        </p:txBody>
      </p:sp>
      <p:sp>
        <p:nvSpPr>
          <p:cNvPr id="6" name="Content Placeholder 5">
            <a:extLst>
              <a:ext uri="{FF2B5EF4-FFF2-40B4-BE49-F238E27FC236}">
                <a16:creationId xmlns:a16="http://schemas.microsoft.com/office/drawing/2014/main" id="{2C9E12A9-77FD-8C40-95B0-E741839DA001}"/>
              </a:ext>
            </a:extLst>
          </p:cNvPr>
          <p:cNvSpPr>
            <a:spLocks noGrp="1"/>
          </p:cNvSpPr>
          <p:nvPr>
            <p:ph idx="1"/>
          </p:nvPr>
        </p:nvSpPr>
        <p:spPr>
          <a:xfrm>
            <a:off x="432000" y="1800000"/>
            <a:ext cx="9026325" cy="4796544"/>
          </a:xfrm>
        </p:spPr>
        <p:txBody>
          <a:bodyPr/>
          <a:lstStyle/>
          <a:p>
            <a:pPr marL="354012" lvl="3" indent="-342900">
              <a:buFont typeface="Arial" panose="020B0604020202020204" pitchFamily="34" charset="0"/>
              <a:buChar char="•"/>
            </a:pPr>
            <a:r>
              <a:rPr lang="en-US" dirty="0"/>
              <a:t>Requires time and excellent facilitation skills</a:t>
            </a:r>
          </a:p>
          <a:p>
            <a:pPr marL="354012" lvl="3" indent="-342900">
              <a:buFont typeface="Arial" panose="020B0604020202020204" pitchFamily="34" charset="0"/>
              <a:buChar char="•"/>
            </a:pPr>
            <a:r>
              <a:rPr lang="en-US" dirty="0"/>
              <a:t>Can sometimes lead to conflict if not facilitated well</a:t>
            </a:r>
          </a:p>
          <a:p>
            <a:pPr marL="354012" lvl="3" indent="-342900">
              <a:buFont typeface="Arial" panose="020B0604020202020204" pitchFamily="34" charset="0"/>
              <a:buChar char="•"/>
            </a:pPr>
            <a:r>
              <a:rPr lang="en-US" dirty="0"/>
              <a:t>Individuals can be targeted (rather than services and systems)</a:t>
            </a:r>
          </a:p>
          <a:p>
            <a:pPr marL="354012" lvl="3" indent="-342900">
              <a:buFont typeface="Arial" panose="020B0604020202020204" pitchFamily="34" charset="0"/>
              <a:buChar char="•"/>
            </a:pPr>
            <a:r>
              <a:rPr lang="en-US" dirty="0"/>
              <a:t>Can raise high expectations, which may be difficult to meet in the short term</a:t>
            </a:r>
          </a:p>
          <a:p>
            <a:pPr marL="354012" lvl="3" indent="-342900">
              <a:buFont typeface="Arial" panose="020B0604020202020204" pitchFamily="34" charset="0"/>
              <a:buChar char="•"/>
            </a:pPr>
            <a:r>
              <a:rPr lang="en-US" dirty="0"/>
              <a:t>Requires an enabling environment (democracy, </a:t>
            </a:r>
            <a:r>
              <a:rPr lang="en-US" dirty="0" err="1"/>
              <a:t>decentralised</a:t>
            </a:r>
            <a:r>
              <a:rPr lang="en-US" dirty="0"/>
              <a:t> systems, policies on social monitoring, willingness from government representatives, adequate budget allocation, inclusive approach to community participation) </a:t>
            </a:r>
          </a:p>
        </p:txBody>
      </p:sp>
      <p:sp>
        <p:nvSpPr>
          <p:cNvPr id="3" name="Footer Placeholder 2">
            <a:extLst>
              <a:ext uri="{FF2B5EF4-FFF2-40B4-BE49-F238E27FC236}">
                <a16:creationId xmlns:a16="http://schemas.microsoft.com/office/drawing/2014/main" id="{889A8618-C89C-C647-BCC0-48F8E517BB01}"/>
              </a:ext>
            </a:extLst>
          </p:cNvPr>
          <p:cNvSpPr>
            <a:spLocks noGrp="1"/>
          </p:cNvSpPr>
          <p:nvPr>
            <p:ph type="ftr" sz="quarter" idx="11"/>
          </p:nvPr>
        </p:nvSpPr>
        <p:spPr>
          <a:xfrm>
            <a:off x="431999" y="432000"/>
            <a:ext cx="5611613"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F522CB47-0A38-BB4E-AC44-D93FD74FEA51}"/>
              </a:ext>
            </a:extLst>
          </p:cNvPr>
          <p:cNvSpPr>
            <a:spLocks noGrp="1"/>
          </p:cNvSpPr>
          <p:nvPr>
            <p:ph type="sldNum" sz="quarter" idx="12"/>
          </p:nvPr>
        </p:nvSpPr>
        <p:spPr/>
        <p:txBody>
          <a:bodyPr/>
          <a:lstStyle/>
          <a:p>
            <a:fld id="{50F209D7-C180-5B4A-A7C2-AD533727DAA3}" type="slidenum">
              <a:rPr lang="en-US" smtClean="0"/>
              <a:t>29</a:t>
            </a:fld>
            <a:endParaRPr lang="en-US"/>
          </a:p>
        </p:txBody>
      </p:sp>
    </p:spTree>
    <p:extLst>
      <p:ext uri="{BB962C8B-B14F-4D97-AF65-F5344CB8AC3E}">
        <p14:creationId xmlns:p14="http://schemas.microsoft.com/office/powerpoint/2010/main" val="838641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0684A2-B04D-B549-9F8D-4D573A5BF345}"/>
              </a:ext>
            </a:extLst>
          </p:cNvPr>
          <p:cNvSpPr>
            <a:spLocks noGrp="1"/>
          </p:cNvSpPr>
          <p:nvPr>
            <p:ph type="title"/>
          </p:nvPr>
        </p:nvSpPr>
        <p:spPr>
          <a:xfrm>
            <a:off x="432000" y="1115037"/>
            <a:ext cx="9312075" cy="684964"/>
          </a:xfrm>
        </p:spPr>
        <p:txBody>
          <a:bodyPr/>
          <a:lstStyle/>
          <a:p>
            <a:r>
              <a:rPr lang="en-US" dirty="0"/>
              <a:t>Tips for facilitating the community score card</a:t>
            </a:r>
            <a:endParaRPr lang="en-GB" dirty="0"/>
          </a:p>
        </p:txBody>
      </p:sp>
      <p:sp>
        <p:nvSpPr>
          <p:cNvPr id="6" name="Content Placeholder 5">
            <a:extLst>
              <a:ext uri="{FF2B5EF4-FFF2-40B4-BE49-F238E27FC236}">
                <a16:creationId xmlns:a16="http://schemas.microsoft.com/office/drawing/2014/main" id="{2C9E12A9-77FD-8C40-95B0-E741839DA001}"/>
              </a:ext>
            </a:extLst>
          </p:cNvPr>
          <p:cNvSpPr>
            <a:spLocks noGrp="1"/>
          </p:cNvSpPr>
          <p:nvPr>
            <p:ph idx="1"/>
          </p:nvPr>
        </p:nvSpPr>
        <p:spPr>
          <a:xfrm>
            <a:off x="432000" y="1800000"/>
            <a:ext cx="9827813" cy="4796544"/>
          </a:xfrm>
        </p:spPr>
        <p:txBody>
          <a:bodyPr/>
          <a:lstStyle/>
          <a:p>
            <a:pPr marL="354012" lvl="3" indent="-342900">
              <a:spcBef>
                <a:spcPts val="800"/>
              </a:spcBef>
              <a:buFont typeface="Arial" panose="020B0604020202020204" pitchFamily="34" charset="0"/>
              <a:buChar char="•"/>
            </a:pPr>
            <a:r>
              <a:rPr lang="en-US" sz="1900" dirty="0"/>
              <a:t>Understand your context well (service delivery mechanisms and bottlenecks).</a:t>
            </a:r>
          </a:p>
          <a:p>
            <a:pPr marL="354012" lvl="3" indent="-342900">
              <a:spcBef>
                <a:spcPts val="800"/>
              </a:spcBef>
              <a:buFont typeface="Arial" panose="020B0604020202020204" pitchFamily="34" charset="0"/>
              <a:buChar char="•"/>
            </a:pPr>
            <a:r>
              <a:rPr lang="en-US" sz="1900" dirty="0"/>
              <a:t>Make sure the team using the community core card includes someone with good facilitation skills.</a:t>
            </a:r>
          </a:p>
          <a:p>
            <a:pPr marL="354012" lvl="3" indent="-342900">
              <a:spcBef>
                <a:spcPts val="800"/>
              </a:spcBef>
              <a:buFont typeface="Arial" panose="020B0604020202020204" pitchFamily="34" charset="0"/>
              <a:buChar char="•"/>
            </a:pPr>
            <a:r>
              <a:rPr lang="en-US" sz="1900" dirty="0"/>
              <a:t>Present the process as collective problem-solving rather than purely a ‘service assessment’ tool.</a:t>
            </a:r>
          </a:p>
          <a:p>
            <a:pPr marL="354012" lvl="3" indent="-342900">
              <a:spcBef>
                <a:spcPts val="800"/>
              </a:spcBef>
              <a:buFont typeface="Arial" panose="020B0604020202020204" pitchFamily="34" charset="0"/>
              <a:buChar char="•"/>
            </a:pPr>
            <a:r>
              <a:rPr lang="en-US" sz="1900" dirty="0"/>
              <a:t>Ensure buy-in from service providers and local government representatives at all levels.</a:t>
            </a:r>
          </a:p>
          <a:p>
            <a:pPr marL="354012" lvl="3" indent="-342900">
              <a:spcBef>
                <a:spcPts val="800"/>
              </a:spcBef>
              <a:buFont typeface="Arial" panose="020B0604020202020204" pitchFamily="34" charset="0"/>
              <a:buChar char="•"/>
            </a:pPr>
            <a:r>
              <a:rPr lang="en-US" sz="1900" dirty="0" err="1"/>
              <a:t>Sensitise</a:t>
            </a:r>
            <a:r>
              <a:rPr lang="en-US" sz="1900" dirty="0"/>
              <a:t> users and service providers on their rights and duties before you use the card to give them a score</a:t>
            </a:r>
          </a:p>
          <a:p>
            <a:pPr marL="354012" lvl="3" indent="-342900">
              <a:spcBef>
                <a:spcPts val="800"/>
              </a:spcBef>
              <a:buFont typeface="Arial" panose="020B0604020202020204" pitchFamily="34" charset="0"/>
              <a:buChar char="•"/>
            </a:pPr>
            <a:r>
              <a:rPr lang="en-US" sz="1900" dirty="0"/>
              <a:t>Be explicit about both the potential and the limitations of </a:t>
            </a:r>
            <a:br>
              <a:rPr lang="en-US" sz="1900" dirty="0"/>
            </a:br>
            <a:r>
              <a:rPr lang="en-US" sz="1900" dirty="0"/>
              <a:t>community score card</a:t>
            </a:r>
          </a:p>
          <a:p>
            <a:pPr marL="354012" lvl="3" indent="-342900">
              <a:spcBef>
                <a:spcPts val="800"/>
              </a:spcBef>
              <a:buFont typeface="Arial" panose="020B0604020202020204" pitchFamily="34" charset="0"/>
              <a:buChar char="•"/>
            </a:pPr>
            <a:r>
              <a:rPr lang="en-US" sz="1900" dirty="0"/>
              <a:t>Ensure buy-in and support from civil society </a:t>
            </a:r>
            <a:r>
              <a:rPr lang="en-US" sz="1900" dirty="0" err="1"/>
              <a:t>organisations</a:t>
            </a:r>
            <a:r>
              <a:rPr lang="en-US" sz="1900" dirty="0"/>
              <a:t> and local leaders.</a:t>
            </a:r>
          </a:p>
        </p:txBody>
      </p:sp>
      <p:sp>
        <p:nvSpPr>
          <p:cNvPr id="3" name="Footer Placeholder 2">
            <a:extLst>
              <a:ext uri="{FF2B5EF4-FFF2-40B4-BE49-F238E27FC236}">
                <a16:creationId xmlns:a16="http://schemas.microsoft.com/office/drawing/2014/main" id="{889A8618-C89C-C647-BCC0-48F8E517BB01}"/>
              </a:ext>
            </a:extLst>
          </p:cNvPr>
          <p:cNvSpPr>
            <a:spLocks noGrp="1"/>
          </p:cNvSpPr>
          <p:nvPr>
            <p:ph type="ftr" sz="quarter" idx="11"/>
          </p:nvPr>
        </p:nvSpPr>
        <p:spPr>
          <a:xfrm>
            <a:off x="431999" y="432000"/>
            <a:ext cx="5611613" cy="396675"/>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F522CB47-0A38-BB4E-AC44-D93FD74FEA51}"/>
              </a:ext>
            </a:extLst>
          </p:cNvPr>
          <p:cNvSpPr>
            <a:spLocks noGrp="1"/>
          </p:cNvSpPr>
          <p:nvPr>
            <p:ph type="sldNum" sz="quarter" idx="12"/>
          </p:nvPr>
        </p:nvSpPr>
        <p:spPr/>
        <p:txBody>
          <a:bodyPr/>
          <a:lstStyle/>
          <a:p>
            <a:fld id="{50F209D7-C180-5B4A-A7C2-AD533727DAA3}" type="slidenum">
              <a:rPr lang="en-US" smtClean="0"/>
              <a:t>30</a:t>
            </a:fld>
            <a:endParaRPr lang="en-US"/>
          </a:p>
        </p:txBody>
      </p:sp>
    </p:spTree>
    <p:extLst>
      <p:ext uri="{BB962C8B-B14F-4D97-AF65-F5344CB8AC3E}">
        <p14:creationId xmlns:p14="http://schemas.microsoft.com/office/powerpoint/2010/main" val="38173077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FDF46CE-F8EA-8148-948F-E7E0FF2AF955}"/>
              </a:ext>
            </a:extLst>
          </p:cNvPr>
          <p:cNvSpPr>
            <a:spLocks noGrp="1"/>
          </p:cNvSpPr>
          <p:nvPr>
            <p:ph type="title"/>
          </p:nvPr>
        </p:nvSpPr>
        <p:spPr>
          <a:solidFill>
            <a:schemeClr val="accent3"/>
          </a:solidFill>
        </p:spPr>
        <p:txBody>
          <a:bodyPr/>
          <a:lstStyle/>
          <a:p>
            <a:r>
              <a:rPr lang="en-US" dirty="0"/>
              <a:t>Social audit</a:t>
            </a:r>
            <a:endParaRPr lang="en-GB" dirty="0"/>
          </a:p>
        </p:txBody>
      </p:sp>
      <p:sp>
        <p:nvSpPr>
          <p:cNvPr id="4" name="Footer Placeholder 3">
            <a:extLst>
              <a:ext uri="{FF2B5EF4-FFF2-40B4-BE49-F238E27FC236}">
                <a16:creationId xmlns:a16="http://schemas.microsoft.com/office/drawing/2014/main" id="{3D4EB92A-A7B4-9145-B32E-B23D14B16E86}"/>
              </a:ext>
            </a:extLst>
          </p:cNvPr>
          <p:cNvSpPr>
            <a:spLocks noGrp="1"/>
          </p:cNvSpPr>
          <p:nvPr>
            <p:ph type="ftr" sz="quarter" idx="11"/>
          </p:nvPr>
        </p:nvSpPr>
        <p:spPr>
          <a:xfrm>
            <a:off x="431999" y="432000"/>
            <a:ext cx="6240263" cy="482400"/>
          </a:xfrm>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760D47B-10F5-4746-8388-BE315C3B6178}"/>
              </a:ext>
            </a:extLst>
          </p:cNvPr>
          <p:cNvSpPr>
            <a:spLocks noGrp="1"/>
          </p:cNvSpPr>
          <p:nvPr>
            <p:ph type="sldNum" sz="quarter" idx="12"/>
          </p:nvPr>
        </p:nvSpPr>
        <p:spPr/>
        <p:txBody>
          <a:bodyPr/>
          <a:lstStyle/>
          <a:p>
            <a:fld id="{50F209D7-C180-5B4A-A7C2-AD533727DAA3}" type="slidenum">
              <a:rPr lang="en-US" smtClean="0"/>
              <a:t>31</a:t>
            </a:fld>
            <a:endParaRPr lang="en-US"/>
          </a:p>
        </p:txBody>
      </p:sp>
    </p:spTree>
    <p:extLst>
      <p:ext uri="{BB962C8B-B14F-4D97-AF65-F5344CB8AC3E}">
        <p14:creationId xmlns:p14="http://schemas.microsoft.com/office/powerpoint/2010/main" val="502542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US" dirty="0"/>
              <a:t>Social audit</a:t>
            </a:r>
            <a:br>
              <a:rPr lang="en-GB" dirty="0"/>
            </a:br>
            <a:endParaRPr lang="en-US" dirty="0"/>
          </a:p>
        </p:txBody>
      </p:sp>
      <p:sp>
        <p:nvSpPr>
          <p:cNvPr id="6" name="Content Placeholder 5">
            <a:extLst>
              <a:ext uri="{FF2B5EF4-FFF2-40B4-BE49-F238E27FC236}">
                <a16:creationId xmlns:a16="http://schemas.microsoft.com/office/drawing/2014/main" id="{059E7A80-0082-404B-A9EE-5E33D0559EB7}"/>
              </a:ext>
            </a:extLst>
          </p:cNvPr>
          <p:cNvSpPr>
            <a:spLocks noGrp="1"/>
          </p:cNvSpPr>
          <p:nvPr>
            <p:ph idx="1"/>
          </p:nvPr>
        </p:nvSpPr>
        <p:spPr/>
        <p:txBody>
          <a:bodyPr/>
          <a:lstStyle/>
          <a:p>
            <a:pPr marL="354012" lvl="3" indent="-342900">
              <a:buFont typeface="Arial" panose="020B0604020202020204" pitchFamily="34" charset="0"/>
              <a:buChar char="•"/>
            </a:pPr>
            <a:r>
              <a:rPr lang="en-US" dirty="0"/>
              <a:t>Participatory method to investigate if government projects have been implemented as planned</a:t>
            </a:r>
            <a:endParaRPr lang="en-GB" dirty="0"/>
          </a:p>
          <a:p>
            <a:pPr marL="354012" lvl="3" indent="-342900">
              <a:buFont typeface="Arial" panose="020B0604020202020204" pitchFamily="34" charset="0"/>
              <a:buChar char="•"/>
            </a:pPr>
            <a:r>
              <a:rPr lang="en-US" dirty="0"/>
              <a:t>Often used for infrastructure projects </a:t>
            </a:r>
            <a:endParaRPr lang="en-GB" dirty="0"/>
          </a:p>
          <a:p>
            <a:pPr marL="354012" lvl="3" indent="-342900">
              <a:buFont typeface="Arial" panose="020B0604020202020204" pitchFamily="34" charset="0"/>
              <a:buChar char="•"/>
            </a:pPr>
            <a:r>
              <a:rPr lang="en-US" dirty="0"/>
              <a:t>Identifies if there are gaps between the plan and what has actually been delivered </a:t>
            </a:r>
            <a:endParaRPr lang="en-GB" dirty="0"/>
          </a:p>
          <a:p>
            <a:pPr marL="354012" lvl="3" indent="-342900">
              <a:buFont typeface="Arial" panose="020B0604020202020204" pitchFamily="34" charset="0"/>
              <a:buChar char="•"/>
            </a:pPr>
            <a:endParaRPr lang="en-US" dirty="0"/>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32</a:t>
            </a:fld>
            <a:endParaRPr lang="en-US"/>
          </a:p>
        </p:txBody>
      </p:sp>
      <p:pic>
        <p:nvPicPr>
          <p:cNvPr id="8" name="Picture 7" descr="Logo&#10;&#10;Description automatically generated with medium confidence">
            <a:extLst>
              <a:ext uri="{FF2B5EF4-FFF2-40B4-BE49-F238E27FC236}">
                <a16:creationId xmlns:a16="http://schemas.microsoft.com/office/drawing/2014/main" id="{9AB017B6-2CCC-C24D-85C7-C5ED2FFBD286}"/>
              </a:ext>
            </a:extLst>
          </p:cNvPr>
          <p:cNvPicPr>
            <a:picLocks noChangeAspect="1"/>
          </p:cNvPicPr>
          <p:nvPr/>
        </p:nvPicPr>
        <p:blipFill>
          <a:blip r:embed="rId2"/>
          <a:stretch>
            <a:fillRect/>
          </a:stretch>
        </p:blipFill>
        <p:spPr>
          <a:xfrm>
            <a:off x="6528590" y="4567397"/>
            <a:ext cx="3485829" cy="1717655"/>
          </a:xfrm>
          <a:prstGeom prst="rect">
            <a:avLst/>
          </a:prstGeom>
        </p:spPr>
      </p:pic>
    </p:spTree>
    <p:extLst>
      <p:ext uri="{BB962C8B-B14F-4D97-AF65-F5344CB8AC3E}">
        <p14:creationId xmlns:p14="http://schemas.microsoft.com/office/powerpoint/2010/main" val="18539965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US" dirty="0"/>
              <a:t>Key steps</a:t>
            </a:r>
            <a:br>
              <a:rPr lang="en-GB" dirty="0"/>
            </a:br>
            <a:br>
              <a:rPr lang="en-GB" dirty="0"/>
            </a:br>
            <a:endParaRPr lang="en-US" dirty="0"/>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33</a:t>
            </a:fld>
            <a:endParaRPr lang="en-US"/>
          </a:p>
        </p:txBody>
      </p:sp>
      <p:sp>
        <p:nvSpPr>
          <p:cNvPr id="7" name="Content Placeholder 5">
            <a:extLst>
              <a:ext uri="{FF2B5EF4-FFF2-40B4-BE49-F238E27FC236}">
                <a16:creationId xmlns:a16="http://schemas.microsoft.com/office/drawing/2014/main" id="{E59CD7E5-24FC-FC4A-8185-33EF91B27D4F}"/>
              </a:ext>
            </a:extLst>
          </p:cNvPr>
          <p:cNvSpPr txBox="1">
            <a:spLocks/>
          </p:cNvSpPr>
          <p:nvPr/>
        </p:nvSpPr>
        <p:spPr>
          <a:xfrm>
            <a:off x="431998" y="1800000"/>
            <a:ext cx="9035387" cy="1079387"/>
          </a:xfrm>
          <a:prstGeom prst="rect">
            <a:avLst/>
          </a:prstGeom>
          <a:solidFill>
            <a:schemeClr val="tx2">
              <a:alpha val="14000"/>
            </a:schemeClr>
          </a:solidFill>
        </p:spPr>
        <p:txBody>
          <a:bodyPr vert="horz" lIns="144000" tIns="144000" rIns="360000" bIns="144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1"/>
                </a:solidFill>
              </a:rPr>
              <a:t>Step 1. Improve citizens’ access to information contained in government documents, in accordance with their rights</a:t>
            </a:r>
          </a:p>
        </p:txBody>
      </p:sp>
      <p:sp>
        <p:nvSpPr>
          <p:cNvPr id="8" name="Content Placeholder 5">
            <a:extLst>
              <a:ext uri="{FF2B5EF4-FFF2-40B4-BE49-F238E27FC236}">
                <a16:creationId xmlns:a16="http://schemas.microsoft.com/office/drawing/2014/main" id="{1648DB8E-2E3C-AB46-A0B6-B769789A8A0E}"/>
              </a:ext>
            </a:extLst>
          </p:cNvPr>
          <p:cNvSpPr txBox="1">
            <a:spLocks/>
          </p:cNvSpPr>
          <p:nvPr/>
        </p:nvSpPr>
        <p:spPr>
          <a:xfrm>
            <a:off x="431998" y="3108636"/>
            <a:ext cx="9035387" cy="1080000"/>
          </a:xfrm>
          <a:prstGeom prst="rect">
            <a:avLst/>
          </a:prstGeom>
          <a:solidFill>
            <a:schemeClr val="tx2">
              <a:alpha val="14000"/>
            </a:schemeClr>
          </a:solidFill>
        </p:spPr>
        <p:txBody>
          <a:bodyPr vert="horz" lIns="144000" tIns="144000" rIns="360000" bIns="144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2"/>
                </a:solidFill>
              </a:rPr>
              <a:t>Step 2. </a:t>
            </a:r>
            <a:r>
              <a:rPr lang="en-US" b="1" dirty="0" err="1">
                <a:solidFill>
                  <a:schemeClr val="accent2"/>
                </a:solidFill>
              </a:rPr>
              <a:t>Analyse</a:t>
            </a:r>
            <a:r>
              <a:rPr lang="en-US" b="1" dirty="0">
                <a:solidFill>
                  <a:schemeClr val="accent2"/>
                </a:solidFill>
              </a:rPr>
              <a:t> information that appears to be </a:t>
            </a:r>
            <a:br>
              <a:rPr lang="en-US" b="1" dirty="0">
                <a:solidFill>
                  <a:schemeClr val="accent2"/>
                </a:solidFill>
              </a:rPr>
            </a:br>
            <a:r>
              <a:rPr lang="en-US" b="1" dirty="0">
                <a:solidFill>
                  <a:schemeClr val="accent2"/>
                </a:solidFill>
              </a:rPr>
              <a:t>evidence-based, accurate and impartial</a:t>
            </a:r>
          </a:p>
        </p:txBody>
      </p:sp>
      <p:sp>
        <p:nvSpPr>
          <p:cNvPr id="9" name="Content Placeholder 5">
            <a:extLst>
              <a:ext uri="{FF2B5EF4-FFF2-40B4-BE49-F238E27FC236}">
                <a16:creationId xmlns:a16="http://schemas.microsoft.com/office/drawing/2014/main" id="{04F06950-4C65-3541-9A2A-968970CFB514}"/>
              </a:ext>
            </a:extLst>
          </p:cNvPr>
          <p:cNvSpPr txBox="1">
            <a:spLocks/>
          </p:cNvSpPr>
          <p:nvPr/>
        </p:nvSpPr>
        <p:spPr>
          <a:xfrm>
            <a:off x="431998" y="4417885"/>
            <a:ext cx="9035387" cy="1080000"/>
          </a:xfrm>
          <a:prstGeom prst="rect">
            <a:avLst/>
          </a:prstGeom>
          <a:solidFill>
            <a:schemeClr val="tx2">
              <a:alpha val="14000"/>
            </a:schemeClr>
          </a:solidFill>
        </p:spPr>
        <p:txBody>
          <a:bodyPr vert="horz" lIns="144000" tIns="144000" rIns="360000" bIns="144000" rtlCol="0" anchor="ctr" anchorCtr="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b="1" dirty="0">
                <a:solidFill>
                  <a:schemeClr val="accent3"/>
                </a:solidFill>
              </a:rPr>
              <a:t>Step 3. Hold a public hearing</a:t>
            </a:r>
          </a:p>
        </p:txBody>
      </p:sp>
    </p:spTree>
    <p:extLst>
      <p:ext uri="{BB962C8B-B14F-4D97-AF65-F5344CB8AC3E}">
        <p14:creationId xmlns:p14="http://schemas.microsoft.com/office/powerpoint/2010/main" val="29514063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GB" dirty="0"/>
              <a:t>Outcomes of social audit</a:t>
            </a:r>
            <a:endParaRPr lang="en-US" dirty="0"/>
          </a:p>
        </p:txBody>
      </p:sp>
      <p:sp>
        <p:nvSpPr>
          <p:cNvPr id="6" name="Content Placeholder 5">
            <a:extLst>
              <a:ext uri="{FF2B5EF4-FFF2-40B4-BE49-F238E27FC236}">
                <a16:creationId xmlns:a16="http://schemas.microsoft.com/office/drawing/2014/main" id="{059E7A80-0082-404B-A9EE-5E33D0559EB7}"/>
              </a:ext>
            </a:extLst>
          </p:cNvPr>
          <p:cNvSpPr>
            <a:spLocks noGrp="1"/>
          </p:cNvSpPr>
          <p:nvPr>
            <p:ph idx="1"/>
          </p:nvPr>
        </p:nvSpPr>
        <p:spPr>
          <a:xfrm>
            <a:off x="432000" y="1800000"/>
            <a:ext cx="7126268" cy="4796544"/>
          </a:xfrm>
        </p:spPr>
        <p:txBody>
          <a:bodyPr/>
          <a:lstStyle/>
          <a:p>
            <a:pPr marL="354012" lvl="3" indent="-342900">
              <a:buFont typeface="Arial" panose="020B0604020202020204" pitchFamily="34" charset="0"/>
              <a:buChar char="•"/>
            </a:pPr>
            <a:r>
              <a:rPr lang="en-US" dirty="0"/>
              <a:t>Create awareness among users and providers of where and how public funds are being spent </a:t>
            </a:r>
          </a:p>
          <a:p>
            <a:pPr marL="354012" lvl="3" indent="-342900">
              <a:buFont typeface="Arial" panose="020B0604020202020204" pitchFamily="34" charset="0"/>
              <a:buChar char="•"/>
            </a:pPr>
            <a:r>
              <a:rPr lang="en-US" dirty="0"/>
              <a:t>Monitors progress, helps to expose corruption and mismanagement and prevent fraud </a:t>
            </a:r>
          </a:p>
          <a:p>
            <a:pPr marL="354012" lvl="3" indent="-342900">
              <a:buFont typeface="Arial" panose="020B0604020202020204" pitchFamily="34" charset="0"/>
              <a:buChar char="•"/>
            </a:pPr>
            <a:r>
              <a:rPr lang="en-US" dirty="0"/>
              <a:t>Allows citizens to influence the </a:t>
            </a:r>
            <a:r>
              <a:rPr lang="en-US" dirty="0" err="1"/>
              <a:t>behaviour</a:t>
            </a:r>
            <a:r>
              <a:rPr lang="en-US" dirty="0"/>
              <a:t> of the government</a:t>
            </a:r>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34</a:t>
            </a:fld>
            <a:endParaRPr lang="en-US"/>
          </a:p>
        </p:txBody>
      </p:sp>
      <p:pic>
        <p:nvPicPr>
          <p:cNvPr id="8" name="Picture 7" descr="Logo, icon&#10;&#10;Description automatically generated">
            <a:extLst>
              <a:ext uri="{FF2B5EF4-FFF2-40B4-BE49-F238E27FC236}">
                <a16:creationId xmlns:a16="http://schemas.microsoft.com/office/drawing/2014/main" id="{2A5A503C-7BCA-E64B-AC63-9000335E279F}"/>
              </a:ext>
            </a:extLst>
          </p:cNvPr>
          <p:cNvPicPr>
            <a:picLocks noChangeAspect="1"/>
          </p:cNvPicPr>
          <p:nvPr/>
        </p:nvPicPr>
        <p:blipFill>
          <a:blip r:embed="rId2"/>
          <a:stretch>
            <a:fillRect/>
          </a:stretch>
        </p:blipFill>
        <p:spPr>
          <a:xfrm>
            <a:off x="6264406" y="4957274"/>
            <a:ext cx="3574332" cy="1604802"/>
          </a:xfrm>
          <a:prstGeom prst="rect">
            <a:avLst/>
          </a:prstGeom>
        </p:spPr>
      </p:pic>
    </p:spTree>
    <p:extLst>
      <p:ext uri="{BB962C8B-B14F-4D97-AF65-F5344CB8AC3E}">
        <p14:creationId xmlns:p14="http://schemas.microsoft.com/office/powerpoint/2010/main" val="3603075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GB" dirty="0"/>
              <a:t>Challenges of social audit</a:t>
            </a:r>
          </a:p>
        </p:txBody>
      </p:sp>
      <p:sp>
        <p:nvSpPr>
          <p:cNvPr id="6" name="Content Placeholder 5">
            <a:extLst>
              <a:ext uri="{FF2B5EF4-FFF2-40B4-BE49-F238E27FC236}">
                <a16:creationId xmlns:a16="http://schemas.microsoft.com/office/drawing/2014/main" id="{059E7A80-0082-404B-A9EE-5E33D0559EB7}"/>
              </a:ext>
            </a:extLst>
          </p:cNvPr>
          <p:cNvSpPr>
            <a:spLocks noGrp="1"/>
          </p:cNvSpPr>
          <p:nvPr>
            <p:ph idx="1"/>
          </p:nvPr>
        </p:nvSpPr>
        <p:spPr>
          <a:xfrm>
            <a:off x="432001" y="1800000"/>
            <a:ext cx="6709580" cy="4796544"/>
          </a:xfrm>
        </p:spPr>
        <p:txBody>
          <a:bodyPr/>
          <a:lstStyle/>
          <a:p>
            <a:pPr marL="354012" lvl="3" indent="-342900">
              <a:buFont typeface="Arial" panose="020B0604020202020204" pitchFamily="34" charset="0"/>
              <a:buChar char="•"/>
            </a:pPr>
            <a:r>
              <a:rPr lang="en-US" dirty="0"/>
              <a:t>Can be difficult to get copies of project documents and government records </a:t>
            </a:r>
          </a:p>
          <a:p>
            <a:pPr marL="354012" lvl="3" indent="-342900">
              <a:buFont typeface="Arial" panose="020B0604020202020204" pitchFamily="34" charset="0"/>
              <a:buChar char="•"/>
            </a:pPr>
            <a:r>
              <a:rPr lang="en-US" dirty="0"/>
              <a:t>Citizen group may not have the capacity</a:t>
            </a:r>
          </a:p>
          <a:p>
            <a:pPr marL="354012" lvl="3" indent="-342900">
              <a:buFont typeface="Arial" panose="020B0604020202020204" pitchFamily="34" charset="0"/>
              <a:buChar char="•"/>
            </a:pPr>
            <a:r>
              <a:rPr lang="en-US" dirty="0"/>
              <a:t>Requires a relatively high level of technical assistance and facilitation</a:t>
            </a:r>
          </a:p>
          <a:p>
            <a:pPr marL="354012" lvl="3" indent="-342900">
              <a:buFont typeface="Arial" panose="020B0604020202020204" pitchFamily="34" charset="0"/>
              <a:buChar char="•"/>
            </a:pPr>
            <a:r>
              <a:rPr lang="en-US" dirty="0"/>
              <a:t>Risk of backlash</a:t>
            </a:r>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35</a:t>
            </a:fld>
            <a:endParaRPr lang="en-US"/>
          </a:p>
        </p:txBody>
      </p:sp>
      <p:pic>
        <p:nvPicPr>
          <p:cNvPr id="11" name="Picture 10" descr="Icon&#10;&#10;Description automatically generated">
            <a:extLst>
              <a:ext uri="{FF2B5EF4-FFF2-40B4-BE49-F238E27FC236}">
                <a16:creationId xmlns:a16="http://schemas.microsoft.com/office/drawing/2014/main" id="{836C2508-ED47-6149-A766-0433B1880A83}"/>
              </a:ext>
            </a:extLst>
          </p:cNvPr>
          <p:cNvPicPr>
            <a:picLocks noChangeAspect="1"/>
          </p:cNvPicPr>
          <p:nvPr/>
        </p:nvPicPr>
        <p:blipFill>
          <a:blip r:embed="rId2"/>
          <a:stretch>
            <a:fillRect/>
          </a:stretch>
        </p:blipFill>
        <p:spPr>
          <a:xfrm>
            <a:off x="7466162" y="1800000"/>
            <a:ext cx="1839883" cy="2379159"/>
          </a:xfrm>
          <a:prstGeom prst="rect">
            <a:avLst/>
          </a:prstGeom>
        </p:spPr>
      </p:pic>
    </p:spTree>
    <p:extLst>
      <p:ext uri="{BB962C8B-B14F-4D97-AF65-F5344CB8AC3E}">
        <p14:creationId xmlns:p14="http://schemas.microsoft.com/office/powerpoint/2010/main" val="4134063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GB" i="1" dirty="0"/>
              <a:t>It's Our Money. Where's It Gone? </a:t>
            </a:r>
            <a:endParaRPr lang="en-GB" dirty="0"/>
          </a:p>
        </p:txBody>
      </p:sp>
      <p:sp>
        <p:nvSpPr>
          <p:cNvPr id="6" name="Content Placeholder 5">
            <a:extLst>
              <a:ext uri="{FF2B5EF4-FFF2-40B4-BE49-F238E27FC236}">
                <a16:creationId xmlns:a16="http://schemas.microsoft.com/office/drawing/2014/main" id="{059E7A80-0082-404B-A9EE-5E33D0559EB7}"/>
              </a:ext>
            </a:extLst>
          </p:cNvPr>
          <p:cNvSpPr>
            <a:spLocks noGrp="1"/>
          </p:cNvSpPr>
          <p:nvPr>
            <p:ph idx="1"/>
          </p:nvPr>
        </p:nvSpPr>
        <p:spPr>
          <a:xfrm>
            <a:off x="432000" y="1800000"/>
            <a:ext cx="7654725" cy="4796544"/>
          </a:xfrm>
        </p:spPr>
        <p:txBody>
          <a:bodyPr/>
          <a:lstStyle/>
          <a:p>
            <a:pPr lvl="3"/>
            <a:r>
              <a:rPr lang="en-US" dirty="0"/>
              <a:t>Video about a social audit in Kenya</a:t>
            </a:r>
            <a:br>
              <a:rPr lang="en-US" dirty="0"/>
            </a:br>
            <a:r>
              <a:rPr lang="en-US" b="1" dirty="0" err="1">
                <a:solidFill>
                  <a:schemeClr val="tx2"/>
                </a:solidFill>
              </a:rPr>
              <a:t>www.youtube.com</a:t>
            </a:r>
            <a:r>
              <a:rPr lang="en-US" b="1" dirty="0">
                <a:solidFill>
                  <a:schemeClr val="tx2"/>
                </a:solidFill>
              </a:rPr>
              <a:t>/</a:t>
            </a:r>
            <a:r>
              <a:rPr lang="en-US" b="1" dirty="0" err="1">
                <a:solidFill>
                  <a:schemeClr val="tx2"/>
                </a:solidFill>
              </a:rPr>
              <a:t>watch?v</a:t>
            </a:r>
            <a:r>
              <a:rPr lang="en-US" b="1" dirty="0">
                <a:solidFill>
                  <a:schemeClr val="tx2"/>
                </a:solidFill>
              </a:rPr>
              <a:t>=z2zKXqkrf2E</a:t>
            </a:r>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36</a:t>
            </a:fld>
            <a:endParaRPr lang="en-US"/>
          </a:p>
        </p:txBody>
      </p:sp>
      <p:pic>
        <p:nvPicPr>
          <p:cNvPr id="10" name="Picture 9" descr="Icon&#10;&#10;Description automatically generated">
            <a:extLst>
              <a:ext uri="{FF2B5EF4-FFF2-40B4-BE49-F238E27FC236}">
                <a16:creationId xmlns:a16="http://schemas.microsoft.com/office/drawing/2014/main" id="{FF782248-9C95-1E46-8611-8618FE52AD68}"/>
              </a:ext>
            </a:extLst>
          </p:cNvPr>
          <p:cNvPicPr>
            <a:picLocks noChangeAspect="1"/>
          </p:cNvPicPr>
          <p:nvPr/>
        </p:nvPicPr>
        <p:blipFill>
          <a:blip r:embed="rId2"/>
          <a:stretch>
            <a:fillRect/>
          </a:stretch>
        </p:blipFill>
        <p:spPr>
          <a:xfrm>
            <a:off x="2992439" y="3317194"/>
            <a:ext cx="4094817" cy="1428425"/>
          </a:xfrm>
          <a:prstGeom prst="rect">
            <a:avLst/>
          </a:prstGeom>
        </p:spPr>
      </p:pic>
    </p:spTree>
    <p:extLst>
      <p:ext uri="{BB962C8B-B14F-4D97-AF65-F5344CB8AC3E}">
        <p14:creationId xmlns:p14="http://schemas.microsoft.com/office/powerpoint/2010/main" val="14396393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229CA1B-190F-CE4C-A54F-AF422746A50F}"/>
              </a:ext>
            </a:extLst>
          </p:cNvPr>
          <p:cNvSpPr>
            <a:spLocks noGrp="1"/>
          </p:cNvSpPr>
          <p:nvPr>
            <p:ph type="title"/>
          </p:nvPr>
        </p:nvSpPr>
        <p:spPr/>
        <p:txBody>
          <a:bodyPr/>
          <a:lstStyle/>
          <a:p>
            <a:r>
              <a:rPr lang="en-GB" dirty="0"/>
              <a:t>Plenary discussion </a:t>
            </a:r>
          </a:p>
        </p:txBody>
      </p:sp>
      <p:sp>
        <p:nvSpPr>
          <p:cNvPr id="6" name="Content Placeholder 5">
            <a:extLst>
              <a:ext uri="{FF2B5EF4-FFF2-40B4-BE49-F238E27FC236}">
                <a16:creationId xmlns:a16="http://schemas.microsoft.com/office/drawing/2014/main" id="{059E7A80-0082-404B-A9EE-5E33D0559EB7}"/>
              </a:ext>
            </a:extLst>
          </p:cNvPr>
          <p:cNvSpPr>
            <a:spLocks noGrp="1"/>
          </p:cNvSpPr>
          <p:nvPr>
            <p:ph idx="1"/>
          </p:nvPr>
        </p:nvSpPr>
        <p:spPr>
          <a:xfrm>
            <a:off x="432000" y="1800000"/>
            <a:ext cx="9226350" cy="4796544"/>
          </a:xfrm>
        </p:spPr>
        <p:txBody>
          <a:bodyPr/>
          <a:lstStyle/>
          <a:p>
            <a:pPr marL="354012" lvl="3" indent="-342900">
              <a:buFont typeface="Arial" panose="020B0604020202020204" pitchFamily="34" charset="0"/>
              <a:buChar char="•"/>
            </a:pPr>
            <a:r>
              <a:rPr lang="en-US" dirty="0"/>
              <a:t>What are the key steps used in the process?</a:t>
            </a:r>
          </a:p>
          <a:p>
            <a:pPr marL="354012" lvl="3" indent="-342900">
              <a:buFont typeface="Arial" panose="020B0604020202020204" pitchFamily="34" charset="0"/>
              <a:buChar char="•"/>
            </a:pPr>
            <a:r>
              <a:rPr lang="en-US" dirty="0"/>
              <a:t>What were the key challenges? How were they overcome?</a:t>
            </a:r>
          </a:p>
          <a:p>
            <a:pPr marL="354012" lvl="3" indent="-342900">
              <a:buFont typeface="Arial" panose="020B0604020202020204" pitchFamily="34" charset="0"/>
              <a:buChar char="•"/>
            </a:pPr>
            <a:r>
              <a:rPr lang="en-US" dirty="0"/>
              <a:t>Can such a process be used to solve an issue you are familiar with?</a:t>
            </a:r>
          </a:p>
          <a:p>
            <a:pPr marL="354012" lvl="3" indent="-342900">
              <a:buFont typeface="Arial" panose="020B0604020202020204" pitchFamily="34" charset="0"/>
              <a:buChar char="•"/>
            </a:pPr>
            <a:r>
              <a:rPr lang="en-US" dirty="0"/>
              <a:t>Any questions? Comments?</a:t>
            </a:r>
          </a:p>
        </p:txBody>
      </p:sp>
      <p:sp>
        <p:nvSpPr>
          <p:cNvPr id="3" name="Footer Placeholder 2">
            <a:extLst>
              <a:ext uri="{FF2B5EF4-FFF2-40B4-BE49-F238E27FC236}">
                <a16:creationId xmlns:a16="http://schemas.microsoft.com/office/drawing/2014/main" id="{3EEF3B27-5E55-B34D-8E9C-322D6AF314C3}"/>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A46CF023-4E5D-9E4F-A653-35C2614BE146}"/>
              </a:ext>
            </a:extLst>
          </p:cNvPr>
          <p:cNvSpPr>
            <a:spLocks noGrp="1"/>
          </p:cNvSpPr>
          <p:nvPr>
            <p:ph type="sldNum" sz="quarter" idx="12"/>
          </p:nvPr>
        </p:nvSpPr>
        <p:spPr/>
        <p:txBody>
          <a:bodyPr/>
          <a:lstStyle/>
          <a:p>
            <a:fld id="{50F209D7-C180-5B4A-A7C2-AD533727DAA3}" type="slidenum">
              <a:rPr lang="en-US" smtClean="0"/>
              <a:t>37</a:t>
            </a:fld>
            <a:endParaRPr lang="en-US"/>
          </a:p>
        </p:txBody>
      </p:sp>
      <p:pic>
        <p:nvPicPr>
          <p:cNvPr id="7" name="Picture 6" descr="Icon&#10;&#10;Description automatically generated">
            <a:extLst>
              <a:ext uri="{FF2B5EF4-FFF2-40B4-BE49-F238E27FC236}">
                <a16:creationId xmlns:a16="http://schemas.microsoft.com/office/drawing/2014/main" id="{347F6A00-69E9-F747-B032-D2C7D2A48033}"/>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31517361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8A7DE70-1F03-594A-B66B-9DDC5945A267}"/>
              </a:ext>
            </a:extLst>
          </p:cNvPr>
          <p:cNvSpPr>
            <a:spLocks noGrp="1"/>
          </p:cNvSpPr>
          <p:nvPr>
            <p:ph type="title"/>
          </p:nvPr>
        </p:nvSpPr>
        <p:spPr/>
        <p:txBody>
          <a:bodyPr/>
          <a:lstStyle/>
          <a:p>
            <a:r>
              <a:rPr lang="en-US" dirty="0"/>
              <a:t>Budget work</a:t>
            </a:r>
          </a:p>
        </p:txBody>
      </p:sp>
      <p:sp>
        <p:nvSpPr>
          <p:cNvPr id="4" name="Footer Placeholder 3">
            <a:extLst>
              <a:ext uri="{FF2B5EF4-FFF2-40B4-BE49-F238E27FC236}">
                <a16:creationId xmlns:a16="http://schemas.microsoft.com/office/drawing/2014/main" id="{7776558D-ACB5-374E-ABCB-44743049DA4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93E2A6E6-0F38-EB45-8D88-5C5F0DB7BA20}"/>
              </a:ext>
            </a:extLst>
          </p:cNvPr>
          <p:cNvSpPr>
            <a:spLocks noGrp="1"/>
          </p:cNvSpPr>
          <p:nvPr>
            <p:ph type="sldNum" sz="quarter" idx="12"/>
          </p:nvPr>
        </p:nvSpPr>
        <p:spPr/>
        <p:txBody>
          <a:bodyPr/>
          <a:lstStyle/>
          <a:p>
            <a:fld id="{50F209D7-C180-5B4A-A7C2-AD533727DAA3}" type="slidenum">
              <a:rPr lang="en-US" smtClean="0"/>
              <a:t>38</a:t>
            </a:fld>
            <a:endParaRPr lang="en-US"/>
          </a:p>
        </p:txBody>
      </p:sp>
    </p:spTree>
    <p:extLst>
      <p:ext uri="{BB962C8B-B14F-4D97-AF65-F5344CB8AC3E}">
        <p14:creationId xmlns:p14="http://schemas.microsoft.com/office/powerpoint/2010/main" val="27076073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364A03-5933-8B47-8A92-2E74AF26E2A7}"/>
              </a:ext>
            </a:extLst>
          </p:cNvPr>
          <p:cNvSpPr>
            <a:spLocks noGrp="1"/>
          </p:cNvSpPr>
          <p:nvPr>
            <p:ph type="title"/>
          </p:nvPr>
        </p:nvSpPr>
        <p:spPr/>
        <p:txBody>
          <a:bodyPr/>
          <a:lstStyle/>
          <a:p>
            <a:r>
              <a:rPr lang="en-GB" dirty="0"/>
              <a:t>What is a budget? </a:t>
            </a:r>
            <a:endParaRPr lang="en-US" dirty="0"/>
          </a:p>
        </p:txBody>
      </p:sp>
      <p:sp>
        <p:nvSpPr>
          <p:cNvPr id="6" name="Content Placeholder 5">
            <a:extLst>
              <a:ext uri="{FF2B5EF4-FFF2-40B4-BE49-F238E27FC236}">
                <a16:creationId xmlns:a16="http://schemas.microsoft.com/office/drawing/2014/main" id="{7470852C-6490-8748-8D3F-E0493AFA5869}"/>
              </a:ext>
            </a:extLst>
          </p:cNvPr>
          <p:cNvSpPr>
            <a:spLocks noGrp="1"/>
          </p:cNvSpPr>
          <p:nvPr>
            <p:ph idx="1"/>
          </p:nvPr>
        </p:nvSpPr>
        <p:spPr>
          <a:xfrm>
            <a:off x="432001" y="1800000"/>
            <a:ext cx="6339188" cy="4796544"/>
          </a:xfrm>
        </p:spPr>
        <p:txBody>
          <a:bodyPr/>
          <a:lstStyle/>
          <a:p>
            <a:pPr marL="354012" lvl="3" indent="-342900">
              <a:buFont typeface="Arial" panose="020B0604020202020204" pitchFamily="34" charset="0"/>
              <a:buChar char="•"/>
            </a:pPr>
            <a:r>
              <a:rPr lang="en-GB" dirty="0"/>
              <a:t>The </a:t>
            </a:r>
            <a:r>
              <a:rPr lang="en-US" dirty="0"/>
              <a:t>government’s most powerful social and economic policy instrument</a:t>
            </a:r>
            <a:endParaRPr lang="en-GB" dirty="0"/>
          </a:p>
          <a:p>
            <a:pPr marL="354012" lvl="3" indent="-342900">
              <a:buFont typeface="Arial" panose="020B0604020202020204" pitchFamily="34" charset="0"/>
              <a:buChar char="•"/>
            </a:pPr>
            <a:r>
              <a:rPr lang="en-US" dirty="0"/>
              <a:t>Basis of the social contract between people and government </a:t>
            </a:r>
          </a:p>
        </p:txBody>
      </p:sp>
      <p:sp>
        <p:nvSpPr>
          <p:cNvPr id="3" name="Footer Placeholder 2">
            <a:extLst>
              <a:ext uri="{FF2B5EF4-FFF2-40B4-BE49-F238E27FC236}">
                <a16:creationId xmlns:a16="http://schemas.microsoft.com/office/drawing/2014/main" id="{DCBCE9A9-8567-0644-B694-90937B4035E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90F3DC33-21AD-0C4E-8341-1CD61BFD85CE}"/>
              </a:ext>
            </a:extLst>
          </p:cNvPr>
          <p:cNvSpPr>
            <a:spLocks noGrp="1"/>
          </p:cNvSpPr>
          <p:nvPr>
            <p:ph type="sldNum" sz="quarter" idx="12"/>
          </p:nvPr>
        </p:nvSpPr>
        <p:spPr/>
        <p:txBody>
          <a:bodyPr/>
          <a:lstStyle/>
          <a:p>
            <a:fld id="{50F209D7-C180-5B4A-A7C2-AD533727DAA3}" type="slidenum">
              <a:rPr lang="en-US" smtClean="0"/>
              <a:t>39</a:t>
            </a:fld>
            <a:endParaRPr lang="en-US"/>
          </a:p>
        </p:txBody>
      </p:sp>
      <p:pic>
        <p:nvPicPr>
          <p:cNvPr id="7" name="Picture 6" descr="Icon&#10;&#10;Description automatically generated">
            <a:extLst>
              <a:ext uri="{FF2B5EF4-FFF2-40B4-BE49-F238E27FC236}">
                <a16:creationId xmlns:a16="http://schemas.microsoft.com/office/drawing/2014/main" id="{F0BAD2EC-4683-ED42-925B-1A5D8A48B9B4}"/>
              </a:ext>
            </a:extLst>
          </p:cNvPr>
          <p:cNvPicPr>
            <a:picLocks noChangeAspect="1"/>
          </p:cNvPicPr>
          <p:nvPr/>
        </p:nvPicPr>
        <p:blipFill>
          <a:blip r:embed="rId2"/>
          <a:stretch>
            <a:fillRect/>
          </a:stretch>
        </p:blipFill>
        <p:spPr>
          <a:xfrm>
            <a:off x="6863787" y="3305489"/>
            <a:ext cx="2835807" cy="1568744"/>
          </a:xfrm>
          <a:prstGeom prst="rect">
            <a:avLst/>
          </a:prstGeom>
        </p:spPr>
      </p:pic>
    </p:spTree>
    <p:extLst>
      <p:ext uri="{BB962C8B-B14F-4D97-AF65-F5344CB8AC3E}">
        <p14:creationId xmlns:p14="http://schemas.microsoft.com/office/powerpoint/2010/main" val="39501887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364A03-5933-8B47-8A92-2E74AF26E2A7}"/>
              </a:ext>
            </a:extLst>
          </p:cNvPr>
          <p:cNvSpPr>
            <a:spLocks noGrp="1"/>
          </p:cNvSpPr>
          <p:nvPr>
            <p:ph type="title"/>
          </p:nvPr>
        </p:nvSpPr>
        <p:spPr/>
        <p:txBody>
          <a:bodyPr/>
          <a:lstStyle/>
          <a:p>
            <a:r>
              <a:rPr lang="en-US" dirty="0"/>
              <a:t>Why are budgets important?</a:t>
            </a:r>
            <a:endParaRPr lang="en-GB" dirty="0"/>
          </a:p>
        </p:txBody>
      </p:sp>
      <p:sp>
        <p:nvSpPr>
          <p:cNvPr id="6" name="Content Placeholder 5">
            <a:extLst>
              <a:ext uri="{FF2B5EF4-FFF2-40B4-BE49-F238E27FC236}">
                <a16:creationId xmlns:a16="http://schemas.microsoft.com/office/drawing/2014/main" id="{7470852C-6490-8748-8D3F-E0493AFA5869}"/>
              </a:ext>
            </a:extLst>
          </p:cNvPr>
          <p:cNvSpPr>
            <a:spLocks noGrp="1"/>
          </p:cNvSpPr>
          <p:nvPr>
            <p:ph idx="1"/>
          </p:nvPr>
        </p:nvSpPr>
        <p:spPr>
          <a:xfrm>
            <a:off x="432001" y="1800000"/>
            <a:ext cx="7279806" cy="4796544"/>
          </a:xfrm>
        </p:spPr>
        <p:txBody>
          <a:bodyPr/>
          <a:lstStyle/>
          <a:p>
            <a:pPr lvl="3"/>
            <a:r>
              <a:rPr lang="en-GB" dirty="0"/>
              <a:t>Budgets show: </a:t>
            </a:r>
          </a:p>
          <a:p>
            <a:pPr marL="354012" lvl="3" indent="-342900">
              <a:buFont typeface="Arial" panose="020B0604020202020204" pitchFamily="34" charset="0"/>
              <a:buChar char="•"/>
            </a:pPr>
            <a:r>
              <a:rPr lang="en-GB" dirty="0"/>
              <a:t>Government priorities and trends and how they are aligned with citizens’ needs and rights</a:t>
            </a:r>
          </a:p>
          <a:p>
            <a:pPr marL="354012" lvl="3" indent="-342900">
              <a:buFont typeface="Arial" panose="020B0604020202020204" pitchFamily="34" charset="0"/>
              <a:buChar char="•"/>
            </a:pPr>
            <a:r>
              <a:rPr lang="en-GB" dirty="0"/>
              <a:t>Who will benefit or not</a:t>
            </a:r>
          </a:p>
          <a:p>
            <a:pPr marL="354012" lvl="3" indent="-342900">
              <a:buFont typeface="Arial" panose="020B0604020202020204" pitchFamily="34" charset="0"/>
              <a:buChar char="•"/>
            </a:pPr>
            <a:r>
              <a:rPr lang="en-GB" dirty="0"/>
              <a:t>How far policies or programmes are fulfilling rights and meeting commitments (effective monitoring tool)</a:t>
            </a:r>
          </a:p>
          <a:p>
            <a:pPr marL="354012" lvl="3" indent="-342900">
              <a:buFont typeface="Arial" panose="020B0604020202020204" pitchFamily="34" charset="0"/>
              <a:buChar char="•"/>
            </a:pPr>
            <a:r>
              <a:rPr lang="en-GB" dirty="0"/>
              <a:t>Whether a programmes is sustainability of </a:t>
            </a:r>
            <a:br>
              <a:rPr lang="en-GB" dirty="0"/>
            </a:br>
            <a:r>
              <a:rPr lang="en-GB" dirty="0"/>
              <a:t>(depending on the income source)</a:t>
            </a:r>
          </a:p>
        </p:txBody>
      </p:sp>
      <p:sp>
        <p:nvSpPr>
          <p:cNvPr id="3" name="Footer Placeholder 2">
            <a:extLst>
              <a:ext uri="{FF2B5EF4-FFF2-40B4-BE49-F238E27FC236}">
                <a16:creationId xmlns:a16="http://schemas.microsoft.com/office/drawing/2014/main" id="{DCBCE9A9-8567-0644-B694-90937B4035E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90F3DC33-21AD-0C4E-8341-1CD61BFD85CE}"/>
              </a:ext>
            </a:extLst>
          </p:cNvPr>
          <p:cNvSpPr>
            <a:spLocks noGrp="1"/>
          </p:cNvSpPr>
          <p:nvPr>
            <p:ph type="sldNum" sz="quarter" idx="12"/>
          </p:nvPr>
        </p:nvSpPr>
        <p:spPr/>
        <p:txBody>
          <a:bodyPr/>
          <a:lstStyle/>
          <a:p>
            <a:fld id="{50F209D7-C180-5B4A-A7C2-AD533727DAA3}" type="slidenum">
              <a:rPr lang="en-US" smtClean="0"/>
              <a:t>40</a:t>
            </a:fld>
            <a:endParaRPr lang="en-US"/>
          </a:p>
        </p:txBody>
      </p:sp>
    </p:spTree>
    <p:extLst>
      <p:ext uri="{BB962C8B-B14F-4D97-AF65-F5344CB8AC3E}">
        <p14:creationId xmlns:p14="http://schemas.microsoft.com/office/powerpoint/2010/main" val="3959552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364A03-5933-8B47-8A92-2E74AF26E2A7}"/>
              </a:ext>
            </a:extLst>
          </p:cNvPr>
          <p:cNvSpPr>
            <a:spLocks noGrp="1"/>
          </p:cNvSpPr>
          <p:nvPr>
            <p:ph type="title"/>
          </p:nvPr>
        </p:nvSpPr>
        <p:spPr/>
        <p:txBody>
          <a:bodyPr/>
          <a:lstStyle/>
          <a:p>
            <a:r>
              <a:rPr lang="en-US" dirty="0"/>
              <a:t>Group discussion</a:t>
            </a:r>
            <a:endParaRPr lang="en-GB" dirty="0"/>
          </a:p>
        </p:txBody>
      </p:sp>
      <p:sp>
        <p:nvSpPr>
          <p:cNvPr id="6" name="Content Placeholder 5">
            <a:extLst>
              <a:ext uri="{FF2B5EF4-FFF2-40B4-BE49-F238E27FC236}">
                <a16:creationId xmlns:a16="http://schemas.microsoft.com/office/drawing/2014/main" id="{7470852C-6490-8748-8D3F-E0493AFA5869}"/>
              </a:ext>
            </a:extLst>
          </p:cNvPr>
          <p:cNvSpPr>
            <a:spLocks noGrp="1"/>
          </p:cNvSpPr>
          <p:nvPr>
            <p:ph idx="1"/>
          </p:nvPr>
        </p:nvSpPr>
        <p:spPr>
          <a:xfrm>
            <a:off x="432001" y="1800000"/>
            <a:ext cx="7279806" cy="4796544"/>
          </a:xfrm>
        </p:spPr>
        <p:txBody>
          <a:bodyPr/>
          <a:lstStyle/>
          <a:p>
            <a:pPr marL="468312" lvl="3" indent="-457200">
              <a:buSzPct val="100000"/>
              <a:buFont typeface="+mj-lt"/>
              <a:buAutoNum type="arabicPeriod"/>
            </a:pPr>
            <a:r>
              <a:rPr lang="en-GB" dirty="0"/>
              <a:t>Why is it important for the public to understand the basic principles of budget and policy decisions? </a:t>
            </a:r>
          </a:p>
          <a:p>
            <a:pPr marL="468312" lvl="3" indent="-457200">
              <a:buSzPct val="100000"/>
              <a:buFont typeface="+mj-lt"/>
              <a:buAutoNum type="arabicPeriod"/>
            </a:pPr>
            <a:r>
              <a:rPr lang="en-GB" dirty="0"/>
              <a:t>Does your government make budget information publicly available? </a:t>
            </a:r>
          </a:p>
          <a:p>
            <a:pPr marL="468312" lvl="3" indent="-457200">
              <a:buSzPct val="100000"/>
              <a:buFont typeface="+mj-lt"/>
              <a:buAutoNum type="arabicPeriod"/>
            </a:pPr>
            <a:r>
              <a:rPr lang="en-GB" dirty="0"/>
              <a:t>Do you know where to find the information or do you have to ask for it (using a freedom of information law if one exists in your country)?</a:t>
            </a:r>
          </a:p>
        </p:txBody>
      </p:sp>
      <p:sp>
        <p:nvSpPr>
          <p:cNvPr id="3" name="Footer Placeholder 2">
            <a:extLst>
              <a:ext uri="{FF2B5EF4-FFF2-40B4-BE49-F238E27FC236}">
                <a16:creationId xmlns:a16="http://schemas.microsoft.com/office/drawing/2014/main" id="{DCBCE9A9-8567-0644-B694-90937B4035E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90F3DC33-21AD-0C4E-8341-1CD61BFD85CE}"/>
              </a:ext>
            </a:extLst>
          </p:cNvPr>
          <p:cNvSpPr>
            <a:spLocks noGrp="1"/>
          </p:cNvSpPr>
          <p:nvPr>
            <p:ph type="sldNum" sz="quarter" idx="12"/>
          </p:nvPr>
        </p:nvSpPr>
        <p:spPr/>
        <p:txBody>
          <a:bodyPr/>
          <a:lstStyle/>
          <a:p>
            <a:fld id="{50F209D7-C180-5B4A-A7C2-AD533727DAA3}" type="slidenum">
              <a:rPr lang="en-US" smtClean="0"/>
              <a:t>41</a:t>
            </a:fld>
            <a:endParaRPr lang="en-US"/>
          </a:p>
        </p:txBody>
      </p:sp>
      <p:pic>
        <p:nvPicPr>
          <p:cNvPr id="7" name="Picture 6" descr="Icon&#10;&#10;Description automatically generated">
            <a:extLst>
              <a:ext uri="{FF2B5EF4-FFF2-40B4-BE49-F238E27FC236}">
                <a16:creationId xmlns:a16="http://schemas.microsoft.com/office/drawing/2014/main" id="{DB802496-F409-2E42-ACEE-8DA0F0025797}"/>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29721073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0364A03-5933-8B47-8A92-2E74AF26E2A7}"/>
              </a:ext>
            </a:extLst>
          </p:cNvPr>
          <p:cNvSpPr>
            <a:spLocks noGrp="1"/>
          </p:cNvSpPr>
          <p:nvPr>
            <p:ph type="title"/>
          </p:nvPr>
        </p:nvSpPr>
        <p:spPr/>
        <p:txBody>
          <a:bodyPr/>
          <a:lstStyle/>
          <a:p>
            <a:r>
              <a:rPr lang="en-GB" dirty="0"/>
              <a:t>Budget analysis</a:t>
            </a:r>
          </a:p>
        </p:txBody>
      </p:sp>
      <p:sp>
        <p:nvSpPr>
          <p:cNvPr id="6" name="Content Placeholder 5">
            <a:extLst>
              <a:ext uri="{FF2B5EF4-FFF2-40B4-BE49-F238E27FC236}">
                <a16:creationId xmlns:a16="http://schemas.microsoft.com/office/drawing/2014/main" id="{7470852C-6490-8748-8D3F-E0493AFA5869}"/>
              </a:ext>
            </a:extLst>
          </p:cNvPr>
          <p:cNvSpPr>
            <a:spLocks noGrp="1"/>
          </p:cNvSpPr>
          <p:nvPr>
            <p:ph idx="1"/>
          </p:nvPr>
        </p:nvSpPr>
        <p:spPr>
          <a:xfrm>
            <a:off x="432001" y="1800000"/>
            <a:ext cx="6883200" cy="4796544"/>
          </a:xfrm>
        </p:spPr>
        <p:txBody>
          <a:bodyPr/>
          <a:lstStyle/>
          <a:p>
            <a:pPr marL="468312" lvl="3" indent="-457200">
              <a:buSzPct val="100000"/>
              <a:buFont typeface="Arial" panose="020B0604020202020204" pitchFamily="34" charset="0"/>
              <a:buChar char="•"/>
            </a:pPr>
            <a:r>
              <a:rPr lang="en-GB" dirty="0"/>
              <a:t>Helps people understand the government’s spending priorities</a:t>
            </a:r>
          </a:p>
          <a:p>
            <a:pPr marL="468312" lvl="3" indent="-457200">
              <a:buSzPct val="100000"/>
              <a:buFont typeface="Arial" panose="020B0604020202020204" pitchFamily="34" charset="0"/>
              <a:buChar char="•"/>
            </a:pPr>
            <a:r>
              <a:rPr lang="en-GB" dirty="0"/>
              <a:t>Shows which groups will or will not benefit</a:t>
            </a:r>
          </a:p>
          <a:p>
            <a:pPr marL="468312" lvl="3" indent="-457200">
              <a:buSzPct val="100000"/>
              <a:buFont typeface="Arial" panose="020B0604020202020204" pitchFamily="34" charset="0"/>
              <a:buChar char="•"/>
            </a:pPr>
            <a:r>
              <a:rPr lang="en-GB" dirty="0"/>
              <a:t>Shows how far programmes have been implemented</a:t>
            </a:r>
          </a:p>
          <a:p>
            <a:pPr marL="468312" lvl="3" indent="-457200">
              <a:buSzPct val="100000"/>
              <a:buFont typeface="Arial" panose="020B0604020202020204" pitchFamily="34" charset="0"/>
              <a:buChar char="•"/>
            </a:pPr>
            <a:r>
              <a:rPr lang="en-GB" dirty="0"/>
              <a:t>Shows how far the government is delivering on its commitments </a:t>
            </a:r>
          </a:p>
          <a:p>
            <a:pPr marL="468312" lvl="3" indent="-457200">
              <a:buSzPct val="100000"/>
              <a:buFont typeface="Arial" panose="020B0604020202020204" pitchFamily="34" charset="0"/>
              <a:buChar char="•"/>
            </a:pPr>
            <a:r>
              <a:rPr lang="en-GB" dirty="0"/>
              <a:t>Crucial for citizens to have access to information and be involved in budget decision-making processes </a:t>
            </a:r>
          </a:p>
        </p:txBody>
      </p:sp>
      <p:sp>
        <p:nvSpPr>
          <p:cNvPr id="3" name="Footer Placeholder 2">
            <a:extLst>
              <a:ext uri="{FF2B5EF4-FFF2-40B4-BE49-F238E27FC236}">
                <a16:creationId xmlns:a16="http://schemas.microsoft.com/office/drawing/2014/main" id="{DCBCE9A9-8567-0644-B694-90937B4035E5}"/>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4" name="Slide Number Placeholder 3">
            <a:extLst>
              <a:ext uri="{FF2B5EF4-FFF2-40B4-BE49-F238E27FC236}">
                <a16:creationId xmlns:a16="http://schemas.microsoft.com/office/drawing/2014/main" id="{90F3DC33-21AD-0C4E-8341-1CD61BFD85CE}"/>
              </a:ext>
            </a:extLst>
          </p:cNvPr>
          <p:cNvSpPr>
            <a:spLocks noGrp="1"/>
          </p:cNvSpPr>
          <p:nvPr>
            <p:ph type="sldNum" sz="quarter" idx="12"/>
          </p:nvPr>
        </p:nvSpPr>
        <p:spPr/>
        <p:txBody>
          <a:bodyPr/>
          <a:lstStyle/>
          <a:p>
            <a:fld id="{50F209D7-C180-5B4A-A7C2-AD533727DAA3}" type="slidenum">
              <a:rPr lang="en-US" smtClean="0"/>
              <a:t>42</a:t>
            </a:fld>
            <a:endParaRPr lang="en-US"/>
          </a:p>
        </p:txBody>
      </p:sp>
      <p:pic>
        <p:nvPicPr>
          <p:cNvPr id="8" name="Picture 7" descr="Icon&#10;&#10;Description automatically generated">
            <a:extLst>
              <a:ext uri="{FF2B5EF4-FFF2-40B4-BE49-F238E27FC236}">
                <a16:creationId xmlns:a16="http://schemas.microsoft.com/office/drawing/2014/main" id="{12328FF0-965C-7340-8D09-B56B70EE433F}"/>
              </a:ext>
            </a:extLst>
          </p:cNvPr>
          <p:cNvPicPr>
            <a:picLocks noChangeAspect="1"/>
          </p:cNvPicPr>
          <p:nvPr/>
        </p:nvPicPr>
        <p:blipFill>
          <a:blip r:embed="rId2"/>
          <a:stretch>
            <a:fillRect/>
          </a:stretch>
        </p:blipFill>
        <p:spPr>
          <a:xfrm>
            <a:off x="7757826" y="1814673"/>
            <a:ext cx="1908688" cy="1636018"/>
          </a:xfrm>
          <a:prstGeom prst="rect">
            <a:avLst/>
          </a:prstGeom>
        </p:spPr>
      </p:pic>
    </p:spTree>
    <p:extLst>
      <p:ext uri="{BB962C8B-B14F-4D97-AF65-F5344CB8AC3E}">
        <p14:creationId xmlns:p14="http://schemas.microsoft.com/office/powerpoint/2010/main" val="6227475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9F69A-35CA-C64A-9AC7-594AD97DB227}"/>
              </a:ext>
            </a:extLst>
          </p:cNvPr>
          <p:cNvSpPr>
            <a:spLocks noGrp="1"/>
          </p:cNvSpPr>
          <p:nvPr>
            <p:ph type="title"/>
          </p:nvPr>
        </p:nvSpPr>
        <p:spPr/>
        <p:txBody>
          <a:bodyPr/>
          <a:lstStyle/>
          <a:p>
            <a:r>
              <a:rPr lang="en-US" dirty="0"/>
              <a:t>The budget cycle</a:t>
            </a:r>
            <a:r>
              <a:rPr lang="en-GB" b="0" dirty="0"/>
              <a:t> </a:t>
            </a:r>
            <a:endParaRPr lang="en-US" dirty="0"/>
          </a:p>
        </p:txBody>
      </p:sp>
      <p:sp>
        <p:nvSpPr>
          <p:cNvPr id="4" name="Footer Placeholder 3">
            <a:extLst>
              <a:ext uri="{FF2B5EF4-FFF2-40B4-BE49-F238E27FC236}">
                <a16:creationId xmlns:a16="http://schemas.microsoft.com/office/drawing/2014/main" id="{7CC836C1-1385-844B-BB97-5CAE949927A7}"/>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1A71C97-613A-D84F-BC58-CC8DF88B3360}"/>
              </a:ext>
            </a:extLst>
          </p:cNvPr>
          <p:cNvSpPr>
            <a:spLocks noGrp="1"/>
          </p:cNvSpPr>
          <p:nvPr>
            <p:ph type="sldNum" sz="quarter" idx="12"/>
          </p:nvPr>
        </p:nvSpPr>
        <p:spPr/>
        <p:txBody>
          <a:bodyPr/>
          <a:lstStyle/>
          <a:p>
            <a:fld id="{50F209D7-C180-5B4A-A7C2-AD533727DAA3}" type="slidenum">
              <a:rPr lang="en-US" smtClean="0"/>
              <a:t>43</a:t>
            </a:fld>
            <a:endParaRPr lang="en-US"/>
          </a:p>
        </p:txBody>
      </p:sp>
      <p:pic>
        <p:nvPicPr>
          <p:cNvPr id="12" name="Picture 11">
            <a:extLst>
              <a:ext uri="{FF2B5EF4-FFF2-40B4-BE49-F238E27FC236}">
                <a16:creationId xmlns:a16="http://schemas.microsoft.com/office/drawing/2014/main" id="{C00FF75F-4688-2A46-BEAE-2AA43AA31E6C}"/>
              </a:ext>
            </a:extLst>
          </p:cNvPr>
          <p:cNvPicPr>
            <a:picLocks noChangeAspect="1"/>
          </p:cNvPicPr>
          <p:nvPr/>
        </p:nvPicPr>
        <p:blipFill>
          <a:blip r:embed="rId2"/>
          <a:srcRect/>
          <a:stretch/>
        </p:blipFill>
        <p:spPr>
          <a:xfrm>
            <a:off x="418306" y="2160000"/>
            <a:ext cx="9855200" cy="3200400"/>
          </a:xfrm>
          <a:prstGeom prst="rect">
            <a:avLst/>
          </a:prstGeom>
        </p:spPr>
      </p:pic>
    </p:spTree>
    <p:extLst>
      <p:ext uri="{BB962C8B-B14F-4D97-AF65-F5344CB8AC3E}">
        <p14:creationId xmlns:p14="http://schemas.microsoft.com/office/powerpoint/2010/main" val="35726941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9F69A-35CA-C64A-9AC7-594AD97DB227}"/>
              </a:ext>
            </a:extLst>
          </p:cNvPr>
          <p:cNvSpPr>
            <a:spLocks noGrp="1"/>
          </p:cNvSpPr>
          <p:nvPr>
            <p:ph type="title"/>
          </p:nvPr>
        </p:nvSpPr>
        <p:spPr/>
        <p:txBody>
          <a:bodyPr/>
          <a:lstStyle/>
          <a:p>
            <a:r>
              <a:rPr lang="en-US" dirty="0"/>
              <a:t>Influencing at the different stages </a:t>
            </a:r>
            <a:br>
              <a:rPr lang="en-US" dirty="0"/>
            </a:br>
            <a:r>
              <a:rPr lang="en-US" dirty="0"/>
              <a:t>of the budget cycle</a:t>
            </a:r>
          </a:p>
        </p:txBody>
      </p:sp>
      <p:sp>
        <p:nvSpPr>
          <p:cNvPr id="4" name="Footer Placeholder 3">
            <a:extLst>
              <a:ext uri="{FF2B5EF4-FFF2-40B4-BE49-F238E27FC236}">
                <a16:creationId xmlns:a16="http://schemas.microsoft.com/office/drawing/2014/main" id="{7CC836C1-1385-844B-BB97-5CAE949927A7}"/>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D1A71C97-613A-D84F-BC58-CC8DF88B3360}"/>
              </a:ext>
            </a:extLst>
          </p:cNvPr>
          <p:cNvSpPr>
            <a:spLocks noGrp="1"/>
          </p:cNvSpPr>
          <p:nvPr>
            <p:ph type="sldNum" sz="quarter" idx="12"/>
          </p:nvPr>
        </p:nvSpPr>
        <p:spPr/>
        <p:txBody>
          <a:bodyPr/>
          <a:lstStyle/>
          <a:p>
            <a:fld id="{50F209D7-C180-5B4A-A7C2-AD533727DAA3}" type="slidenum">
              <a:rPr lang="en-US" smtClean="0"/>
              <a:t>44</a:t>
            </a:fld>
            <a:endParaRPr lang="en-US"/>
          </a:p>
        </p:txBody>
      </p:sp>
      <p:pic>
        <p:nvPicPr>
          <p:cNvPr id="12" name="Picture 11">
            <a:extLst>
              <a:ext uri="{FF2B5EF4-FFF2-40B4-BE49-F238E27FC236}">
                <a16:creationId xmlns:a16="http://schemas.microsoft.com/office/drawing/2014/main" id="{C00FF75F-4688-2A46-BEAE-2AA43AA31E6C}"/>
              </a:ext>
            </a:extLst>
          </p:cNvPr>
          <p:cNvPicPr>
            <a:picLocks noChangeAspect="1"/>
          </p:cNvPicPr>
          <p:nvPr/>
        </p:nvPicPr>
        <p:blipFill>
          <a:blip r:embed="rId2"/>
          <a:srcRect/>
          <a:stretch/>
        </p:blipFill>
        <p:spPr>
          <a:xfrm>
            <a:off x="418306" y="2160000"/>
            <a:ext cx="9855200" cy="3200400"/>
          </a:xfrm>
          <a:prstGeom prst="rect">
            <a:avLst/>
          </a:prstGeom>
        </p:spPr>
      </p:pic>
    </p:spTree>
    <p:extLst>
      <p:ext uri="{BB962C8B-B14F-4D97-AF65-F5344CB8AC3E}">
        <p14:creationId xmlns:p14="http://schemas.microsoft.com/office/powerpoint/2010/main" val="37815303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US" i="1" dirty="0"/>
              <a:t>Real money, real power: Participatory budgeting </a:t>
            </a:r>
            <a:endParaRPr lang="en-US" dirty="0"/>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p:txBody>
          <a:bodyPr/>
          <a:lstStyle/>
          <a:p>
            <a:pPr lvl="4"/>
            <a:r>
              <a:rPr lang="en-US" dirty="0"/>
              <a:t>Video from The Participatory Budgeting Project, New York City</a:t>
            </a:r>
          </a:p>
          <a:p>
            <a:pPr lvl="4"/>
            <a:r>
              <a:rPr lang="en-US" b="1" dirty="0" err="1">
                <a:solidFill>
                  <a:schemeClr val="tx2"/>
                </a:solidFill>
              </a:rPr>
              <a:t>www.youtube.com</a:t>
            </a:r>
            <a:r>
              <a:rPr lang="en-US" b="1" dirty="0">
                <a:solidFill>
                  <a:schemeClr val="tx2"/>
                </a:solidFill>
              </a:rPr>
              <a:t>/</a:t>
            </a:r>
            <a:r>
              <a:rPr lang="en-US" b="1" dirty="0" err="1">
                <a:solidFill>
                  <a:schemeClr val="tx2"/>
                </a:solidFill>
              </a:rPr>
              <a:t>watch?v</a:t>
            </a:r>
            <a:r>
              <a:rPr lang="en-US" b="1" dirty="0">
                <a:solidFill>
                  <a:schemeClr val="tx2"/>
                </a:solidFill>
              </a:rPr>
              <a:t>=E1OQ-6_07TI&amp;t=130s </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45</a:t>
            </a:fld>
            <a:endParaRPr lang="en-US"/>
          </a:p>
        </p:txBody>
      </p:sp>
      <p:pic>
        <p:nvPicPr>
          <p:cNvPr id="3" name="Picture 2" descr="Icon&#10;&#10;Description automatically generated">
            <a:extLst>
              <a:ext uri="{FF2B5EF4-FFF2-40B4-BE49-F238E27FC236}">
                <a16:creationId xmlns:a16="http://schemas.microsoft.com/office/drawing/2014/main" id="{3A82D308-B345-9549-86B3-3E0EF2E20E64}"/>
              </a:ext>
            </a:extLst>
          </p:cNvPr>
          <p:cNvPicPr>
            <a:picLocks noChangeAspect="1"/>
          </p:cNvPicPr>
          <p:nvPr/>
        </p:nvPicPr>
        <p:blipFill>
          <a:blip r:embed="rId2"/>
          <a:stretch>
            <a:fillRect/>
          </a:stretch>
        </p:blipFill>
        <p:spPr>
          <a:xfrm>
            <a:off x="3264061" y="3334002"/>
            <a:ext cx="3927284" cy="1309095"/>
          </a:xfrm>
          <a:prstGeom prst="rect">
            <a:avLst/>
          </a:prstGeom>
        </p:spPr>
      </p:pic>
    </p:spTree>
    <p:extLst>
      <p:ext uri="{BB962C8B-B14F-4D97-AF65-F5344CB8AC3E}">
        <p14:creationId xmlns:p14="http://schemas.microsoft.com/office/powerpoint/2010/main" val="28911523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Group discussion</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p:txBody>
          <a:bodyPr/>
          <a:lstStyle/>
          <a:p>
            <a:pPr marL="354012" lvl="3" indent="-342900">
              <a:buFont typeface="Arial" panose="020B0604020202020204" pitchFamily="34" charset="0"/>
              <a:buChar char="•"/>
            </a:pPr>
            <a:r>
              <a:rPr lang="en-US" dirty="0"/>
              <a:t>What are the benefits of participatory budgeting?</a:t>
            </a:r>
          </a:p>
          <a:p>
            <a:pPr marL="354012" lvl="3" indent="-342900">
              <a:buFont typeface="Arial" panose="020B0604020202020204" pitchFamily="34" charset="0"/>
              <a:buChar char="•"/>
            </a:pPr>
            <a:r>
              <a:rPr lang="en-US" dirty="0"/>
              <a:t>What are the challenges? </a:t>
            </a:r>
          </a:p>
          <a:p>
            <a:pPr marL="354012" lvl="3" indent="-342900">
              <a:buFont typeface="Arial" panose="020B0604020202020204" pitchFamily="34" charset="0"/>
              <a:buChar char="•"/>
            </a:pPr>
            <a:r>
              <a:rPr lang="en-US" dirty="0"/>
              <a:t>Do you think older people would face challenges to being a part of a participatory budget-making process?</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46</a:t>
            </a:fld>
            <a:endParaRPr lang="en-US"/>
          </a:p>
        </p:txBody>
      </p:sp>
      <p:pic>
        <p:nvPicPr>
          <p:cNvPr id="8" name="Picture 7" descr="Icon&#10;&#10;Description automatically generated">
            <a:extLst>
              <a:ext uri="{FF2B5EF4-FFF2-40B4-BE49-F238E27FC236}">
                <a16:creationId xmlns:a16="http://schemas.microsoft.com/office/drawing/2014/main" id="{A2050862-4149-6840-8F24-D5CD1EB37175}"/>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34853100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89F6011-C63D-3D4E-AE64-B45EFC1D511B}"/>
              </a:ext>
            </a:extLst>
          </p:cNvPr>
          <p:cNvSpPr>
            <a:spLocks noGrp="1"/>
          </p:cNvSpPr>
          <p:nvPr>
            <p:ph type="title"/>
          </p:nvPr>
        </p:nvSpPr>
        <p:spPr>
          <a:solidFill>
            <a:schemeClr val="accent2"/>
          </a:solidFill>
        </p:spPr>
        <p:txBody>
          <a:bodyPr/>
          <a:lstStyle/>
          <a:p>
            <a:r>
              <a:rPr lang="en-GB" dirty="0"/>
              <a:t>Reflection on social accountability approaches</a:t>
            </a:r>
            <a:endParaRPr lang="en-US" dirty="0"/>
          </a:p>
        </p:txBody>
      </p:sp>
      <p:sp>
        <p:nvSpPr>
          <p:cNvPr id="4" name="Footer Placeholder 3">
            <a:extLst>
              <a:ext uri="{FF2B5EF4-FFF2-40B4-BE49-F238E27FC236}">
                <a16:creationId xmlns:a16="http://schemas.microsoft.com/office/drawing/2014/main" id="{55BEC2A9-1CD5-B74F-A8E0-21123C159216}"/>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96004478-830B-0542-81EE-4DDC5E44CC5E}"/>
              </a:ext>
            </a:extLst>
          </p:cNvPr>
          <p:cNvSpPr>
            <a:spLocks noGrp="1"/>
          </p:cNvSpPr>
          <p:nvPr>
            <p:ph type="sldNum" sz="quarter" idx="12"/>
          </p:nvPr>
        </p:nvSpPr>
        <p:spPr/>
        <p:txBody>
          <a:bodyPr/>
          <a:lstStyle/>
          <a:p>
            <a:fld id="{50F209D7-C180-5B4A-A7C2-AD533727DAA3}" type="slidenum">
              <a:rPr lang="en-US" smtClean="0"/>
              <a:t>47</a:t>
            </a:fld>
            <a:endParaRPr lang="en-US"/>
          </a:p>
        </p:txBody>
      </p:sp>
    </p:spTree>
    <p:extLst>
      <p:ext uri="{BB962C8B-B14F-4D97-AF65-F5344CB8AC3E}">
        <p14:creationId xmlns:p14="http://schemas.microsoft.com/office/powerpoint/2010/main" val="32801502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US" dirty="0"/>
              <a:t>What could we be doing more of?</a:t>
            </a:r>
            <a:r>
              <a:rPr lang="en-GB" dirty="0"/>
              <a:t> </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1800000"/>
            <a:ext cx="7268211" cy="4796544"/>
          </a:xfrm>
        </p:spPr>
        <p:txBody>
          <a:bodyPr/>
          <a:lstStyle/>
          <a:p>
            <a:pPr marL="354012" lvl="3" indent="-342900">
              <a:buFont typeface="Arial" panose="020B0604020202020204" pitchFamily="34" charset="0"/>
              <a:buChar char="•"/>
            </a:pPr>
            <a:r>
              <a:rPr lang="en-US" dirty="0"/>
              <a:t>Community score card to assess quality of services for older people</a:t>
            </a:r>
          </a:p>
          <a:p>
            <a:pPr marL="354012" lvl="3" indent="-342900">
              <a:buFont typeface="Arial" panose="020B0604020202020204" pitchFamily="34" charset="0"/>
              <a:buChar char="•"/>
            </a:pPr>
            <a:r>
              <a:rPr lang="en-US" dirty="0"/>
              <a:t>Social auditing </a:t>
            </a:r>
          </a:p>
          <a:p>
            <a:pPr marL="354012" lvl="3" indent="-342900">
              <a:buFont typeface="Arial" panose="020B0604020202020204" pitchFamily="34" charset="0"/>
              <a:buChar char="•"/>
            </a:pPr>
            <a:r>
              <a:rPr lang="en-US" dirty="0"/>
              <a:t>Participatory budgeting: in community/municipality</a:t>
            </a:r>
          </a:p>
          <a:p>
            <a:pPr marL="354012" lvl="3" indent="-342900">
              <a:buFont typeface="Arial" panose="020B0604020202020204" pitchFamily="34" charset="0"/>
              <a:buChar char="•"/>
            </a:pPr>
            <a:r>
              <a:rPr lang="en-US" dirty="0"/>
              <a:t>Community score card/social audit to gather evidence to advocate for better resource allocation </a:t>
            </a:r>
          </a:p>
          <a:p>
            <a:pPr marL="354012" lvl="3" indent="-342900">
              <a:buFont typeface="Arial" panose="020B0604020202020204" pitchFamily="34" charset="0"/>
              <a:buChar char="•"/>
            </a:pPr>
            <a:r>
              <a:rPr lang="en-US" dirty="0"/>
              <a:t>Budget expenditure tracking to identify bottlenecks  </a:t>
            </a:r>
          </a:p>
          <a:p>
            <a:pPr marL="354012" lvl="3" indent="-342900">
              <a:buFont typeface="Arial" panose="020B0604020202020204" pitchFamily="34" charset="0"/>
              <a:buChar char="•"/>
            </a:pPr>
            <a:r>
              <a:rPr lang="en-US" dirty="0"/>
              <a:t>Participate in budget-related platforms/networks </a:t>
            </a:r>
          </a:p>
          <a:p>
            <a:pPr marL="354012" lvl="3" indent="-342900">
              <a:buFont typeface="Arial" panose="020B0604020202020204" pitchFamily="34" charset="0"/>
              <a:buChar char="•"/>
            </a:pPr>
            <a:r>
              <a:rPr lang="en-US" dirty="0"/>
              <a:t>Fund research on budget analysis</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48</a:t>
            </a:fld>
            <a:endParaRPr lang="en-US"/>
          </a:p>
        </p:txBody>
      </p:sp>
    </p:spTree>
    <p:extLst>
      <p:ext uri="{BB962C8B-B14F-4D97-AF65-F5344CB8AC3E}">
        <p14:creationId xmlns:p14="http://schemas.microsoft.com/office/powerpoint/2010/main" val="8342661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89F6011-C63D-3D4E-AE64-B45EFC1D511B}"/>
              </a:ext>
            </a:extLst>
          </p:cNvPr>
          <p:cNvSpPr>
            <a:spLocks noGrp="1"/>
          </p:cNvSpPr>
          <p:nvPr>
            <p:ph type="title"/>
          </p:nvPr>
        </p:nvSpPr>
        <p:spPr>
          <a:solidFill>
            <a:schemeClr val="accent3"/>
          </a:solidFill>
        </p:spPr>
        <p:txBody>
          <a:bodyPr/>
          <a:lstStyle/>
          <a:p>
            <a:r>
              <a:rPr lang="en-GB" dirty="0"/>
              <a:t>Enablers and barriers </a:t>
            </a:r>
            <a:br>
              <a:rPr lang="en-GB" dirty="0"/>
            </a:br>
            <a:r>
              <a:rPr lang="en-GB" dirty="0"/>
              <a:t>to Voice work</a:t>
            </a:r>
          </a:p>
        </p:txBody>
      </p:sp>
      <p:sp>
        <p:nvSpPr>
          <p:cNvPr id="4" name="Footer Placeholder 3">
            <a:extLst>
              <a:ext uri="{FF2B5EF4-FFF2-40B4-BE49-F238E27FC236}">
                <a16:creationId xmlns:a16="http://schemas.microsoft.com/office/drawing/2014/main" id="{55BEC2A9-1CD5-B74F-A8E0-21123C159216}"/>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96004478-830B-0542-81EE-4DDC5E44CC5E}"/>
              </a:ext>
            </a:extLst>
          </p:cNvPr>
          <p:cNvSpPr>
            <a:spLocks noGrp="1"/>
          </p:cNvSpPr>
          <p:nvPr>
            <p:ph type="sldNum" sz="quarter" idx="12"/>
          </p:nvPr>
        </p:nvSpPr>
        <p:spPr/>
        <p:txBody>
          <a:bodyPr/>
          <a:lstStyle/>
          <a:p>
            <a:fld id="{50F209D7-C180-5B4A-A7C2-AD533727DAA3}" type="slidenum">
              <a:rPr lang="en-US" smtClean="0"/>
              <a:t>49</a:t>
            </a:fld>
            <a:endParaRPr lang="en-US"/>
          </a:p>
        </p:txBody>
      </p:sp>
    </p:spTree>
    <p:extLst>
      <p:ext uri="{BB962C8B-B14F-4D97-AF65-F5344CB8AC3E}">
        <p14:creationId xmlns:p14="http://schemas.microsoft.com/office/powerpoint/2010/main" val="10688564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Enablers </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1800000"/>
            <a:ext cx="7556968" cy="4796544"/>
          </a:xfrm>
        </p:spPr>
        <p:txBody>
          <a:bodyPr/>
          <a:lstStyle/>
          <a:p>
            <a:pPr marL="354012" lvl="3" indent="-342900">
              <a:buFont typeface="Arial" panose="020B0604020202020204" pitchFamily="34" charset="0"/>
              <a:buChar char="•"/>
            </a:pPr>
            <a:r>
              <a:rPr lang="en-US" dirty="0"/>
              <a:t>Older people understanding their rights and how to </a:t>
            </a:r>
            <a:r>
              <a:rPr lang="en-US" dirty="0" err="1"/>
              <a:t>organise</a:t>
            </a:r>
            <a:r>
              <a:rPr lang="en-US" dirty="0"/>
              <a:t> collectively </a:t>
            </a:r>
          </a:p>
          <a:p>
            <a:pPr marL="354012" lvl="3" indent="-342900">
              <a:buFont typeface="Arial" panose="020B0604020202020204" pitchFamily="34" charset="0"/>
              <a:buChar char="•"/>
            </a:pPr>
            <a:r>
              <a:rPr lang="en-US" dirty="0"/>
              <a:t>Strong civil society to support Voice work</a:t>
            </a:r>
          </a:p>
          <a:p>
            <a:pPr marL="354012" lvl="3" indent="-342900">
              <a:buFont typeface="Arial" panose="020B0604020202020204" pitchFamily="34" charset="0"/>
              <a:buChar char="•"/>
            </a:pPr>
            <a:r>
              <a:rPr lang="en-US" dirty="0"/>
              <a:t>Spaces for older people to come together </a:t>
            </a:r>
            <a:br>
              <a:rPr lang="en-US" dirty="0"/>
            </a:br>
            <a:r>
              <a:rPr lang="en-US" dirty="0"/>
              <a:t>(e.g. older people’s associations)</a:t>
            </a:r>
          </a:p>
          <a:p>
            <a:pPr marL="354012" lvl="3" indent="-342900">
              <a:buFont typeface="Arial" panose="020B0604020202020204" pitchFamily="34" charset="0"/>
              <a:buChar char="•"/>
            </a:pPr>
            <a:r>
              <a:rPr lang="en-US" dirty="0"/>
              <a:t>Intergenerational work</a:t>
            </a:r>
          </a:p>
          <a:p>
            <a:pPr marL="354012" lvl="3" indent="-342900">
              <a:buFont typeface="Arial" panose="020B0604020202020204" pitchFamily="34" charset="0"/>
              <a:buChar char="•"/>
            </a:pPr>
            <a:r>
              <a:rPr lang="en-US" dirty="0"/>
              <a:t>A collaborative approach and working with different stakeholders</a:t>
            </a:r>
          </a:p>
          <a:p>
            <a:pPr marL="354012" lvl="3" indent="-342900">
              <a:buFont typeface="Arial" panose="020B0604020202020204" pitchFamily="34" charset="0"/>
              <a:buChar char="•"/>
            </a:pPr>
            <a:r>
              <a:rPr lang="en-US" dirty="0"/>
              <a:t>Engaging constructively with governments to shift power relations </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50</a:t>
            </a:fld>
            <a:endParaRPr lang="en-US"/>
          </a:p>
        </p:txBody>
      </p:sp>
    </p:spTree>
    <p:extLst>
      <p:ext uri="{BB962C8B-B14F-4D97-AF65-F5344CB8AC3E}">
        <p14:creationId xmlns:p14="http://schemas.microsoft.com/office/powerpoint/2010/main" val="12744487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Understanding how to engage with </a:t>
            </a:r>
            <a:br>
              <a:rPr lang="en-GB" dirty="0"/>
            </a:br>
            <a:r>
              <a:rPr lang="en-GB" dirty="0"/>
              <a:t>government representatives  </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2160000"/>
            <a:ext cx="8166568" cy="4796544"/>
          </a:xfrm>
        </p:spPr>
        <p:txBody>
          <a:bodyPr/>
          <a:lstStyle/>
          <a:p>
            <a:pPr lvl="3"/>
            <a:r>
              <a:rPr lang="en-US" dirty="0"/>
              <a:t>A stakeholder analysis is important for:</a:t>
            </a:r>
          </a:p>
          <a:p>
            <a:pPr marL="354012" lvl="3" indent="-342900">
              <a:buFont typeface="Arial" panose="020B0604020202020204" pitchFamily="34" charset="0"/>
              <a:buChar char="•"/>
            </a:pPr>
            <a:r>
              <a:rPr lang="en-US" dirty="0"/>
              <a:t>Understanding incentives</a:t>
            </a:r>
          </a:p>
          <a:p>
            <a:pPr marL="354012" lvl="3" indent="-342900">
              <a:buFont typeface="Arial" panose="020B0604020202020204" pitchFamily="34" charset="0"/>
              <a:buChar char="•"/>
            </a:pPr>
            <a:r>
              <a:rPr lang="en-US" dirty="0"/>
              <a:t>Understanding power relationships</a:t>
            </a:r>
          </a:p>
          <a:p>
            <a:pPr marL="354012" lvl="3" indent="-342900">
              <a:buFont typeface="Arial" panose="020B0604020202020204" pitchFamily="34" charset="0"/>
              <a:buChar char="•"/>
            </a:pPr>
            <a:r>
              <a:rPr lang="en-US" dirty="0" err="1"/>
              <a:t>Recognising</a:t>
            </a:r>
            <a:r>
              <a:rPr lang="en-US" dirty="0"/>
              <a:t> external and internal influences</a:t>
            </a:r>
          </a:p>
          <a:p>
            <a:pPr marL="354012" lvl="3" indent="-342900">
              <a:buFont typeface="Arial" panose="020B0604020202020204" pitchFamily="34" charset="0"/>
              <a:buChar char="•"/>
            </a:pPr>
            <a:r>
              <a:rPr lang="en-US" dirty="0"/>
              <a:t>Moving away from the state-citizen dichotomy</a:t>
            </a:r>
          </a:p>
          <a:p>
            <a:pPr marL="354012" lvl="3" indent="-342900">
              <a:buFont typeface="Arial" panose="020B0604020202020204" pitchFamily="34" charset="0"/>
              <a:buChar char="•"/>
            </a:pPr>
            <a:r>
              <a:rPr lang="en-US" dirty="0"/>
              <a:t>Adopting a collaborative approach</a:t>
            </a:r>
          </a:p>
          <a:p>
            <a:pPr marL="354012" lvl="3" indent="-342900">
              <a:buFont typeface="Arial" panose="020B0604020202020204" pitchFamily="34" charset="0"/>
              <a:buChar char="•"/>
            </a:pPr>
            <a:r>
              <a:rPr lang="en-US" dirty="0"/>
              <a:t>Using ‘support to policy implementation’ as an entry point</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51</a:t>
            </a:fld>
            <a:endParaRPr lang="en-US"/>
          </a:p>
        </p:txBody>
      </p:sp>
    </p:spTree>
    <p:extLst>
      <p:ext uri="{BB962C8B-B14F-4D97-AF65-F5344CB8AC3E}">
        <p14:creationId xmlns:p14="http://schemas.microsoft.com/office/powerpoint/2010/main" val="34680097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Group discussion</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1800000"/>
            <a:ext cx="8166568" cy="4796544"/>
          </a:xfrm>
        </p:spPr>
        <p:txBody>
          <a:bodyPr/>
          <a:lstStyle/>
          <a:p>
            <a:pPr lvl="3"/>
            <a:r>
              <a:rPr lang="en-US" dirty="0"/>
              <a:t>What are the most successful strategies you have encountered or used to engage with government representatives?</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52</a:t>
            </a:fld>
            <a:endParaRPr lang="en-US"/>
          </a:p>
        </p:txBody>
      </p:sp>
      <p:pic>
        <p:nvPicPr>
          <p:cNvPr id="8" name="Picture 7" descr="Icon&#10;&#10;Description automatically generated">
            <a:extLst>
              <a:ext uri="{FF2B5EF4-FFF2-40B4-BE49-F238E27FC236}">
                <a16:creationId xmlns:a16="http://schemas.microsoft.com/office/drawing/2014/main" id="{62B4B056-7817-3942-89FD-6011EFFC5967}"/>
              </a:ext>
            </a:extLst>
          </p:cNvPr>
          <p:cNvPicPr>
            <a:picLocks noChangeAspect="1"/>
          </p:cNvPicPr>
          <p:nvPr/>
        </p:nvPicPr>
        <p:blipFill>
          <a:blip r:embed="rId2"/>
          <a:stretch>
            <a:fillRect/>
          </a:stretch>
        </p:blipFill>
        <p:spPr>
          <a:xfrm>
            <a:off x="6678229" y="4198272"/>
            <a:ext cx="3480190" cy="2642366"/>
          </a:xfrm>
          <a:prstGeom prst="rect">
            <a:avLst/>
          </a:prstGeom>
        </p:spPr>
      </p:pic>
    </p:spTree>
    <p:extLst>
      <p:ext uri="{BB962C8B-B14F-4D97-AF65-F5344CB8AC3E}">
        <p14:creationId xmlns:p14="http://schemas.microsoft.com/office/powerpoint/2010/main" val="17260359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Tips on how to engage with </a:t>
            </a:r>
            <a:br>
              <a:rPr lang="en-GB" dirty="0"/>
            </a:br>
            <a:r>
              <a:rPr lang="en-GB" dirty="0"/>
              <a:t>government representatives </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2160000"/>
            <a:ext cx="8166568" cy="4796544"/>
          </a:xfrm>
        </p:spPr>
        <p:txBody>
          <a:bodyPr/>
          <a:lstStyle/>
          <a:p>
            <a:pPr marL="354012" lvl="3" indent="-342900">
              <a:buFont typeface="Arial" panose="020B0604020202020204" pitchFamily="34" charset="0"/>
              <a:buChar char="•"/>
            </a:pPr>
            <a:r>
              <a:rPr lang="en-US" dirty="0"/>
              <a:t>Stakeholder analysis: key to understanding incentives, power relationships, capacity and resources.</a:t>
            </a:r>
          </a:p>
          <a:p>
            <a:pPr marL="354012" lvl="3" indent="-342900">
              <a:buFont typeface="Arial" panose="020B0604020202020204" pitchFamily="34" charset="0"/>
              <a:buChar char="•"/>
            </a:pPr>
            <a:r>
              <a:rPr lang="en-US" dirty="0"/>
              <a:t>Collaborative approach: </a:t>
            </a:r>
            <a:r>
              <a:rPr lang="en-US" dirty="0" err="1"/>
              <a:t>organising</a:t>
            </a:r>
            <a:r>
              <a:rPr lang="en-US" dirty="0"/>
              <a:t> joint citizen-government capacity-building activities</a:t>
            </a:r>
          </a:p>
          <a:p>
            <a:pPr marL="354012" lvl="3" indent="-342900">
              <a:buFont typeface="Arial" panose="020B0604020202020204" pitchFamily="34" charset="0"/>
              <a:buChar char="•"/>
            </a:pPr>
            <a:r>
              <a:rPr lang="en-US" dirty="0"/>
              <a:t>Sustainability of engagement with government representatives</a:t>
            </a:r>
          </a:p>
          <a:p>
            <a:pPr marL="354012" lvl="3" indent="-342900">
              <a:buFont typeface="Arial" panose="020B0604020202020204" pitchFamily="34" charset="0"/>
              <a:buChar char="•"/>
            </a:pPr>
            <a:r>
              <a:rPr lang="en-US" dirty="0"/>
              <a:t>Convenor role: linking with NGOs and donors</a:t>
            </a:r>
          </a:p>
          <a:p>
            <a:pPr marL="354012" lvl="3" indent="-342900">
              <a:buFont typeface="Arial" panose="020B0604020202020204" pitchFamily="34" charset="0"/>
              <a:buChar char="•"/>
            </a:pPr>
            <a:r>
              <a:rPr lang="en-US" dirty="0"/>
              <a:t>Involving government representatives from Day 1</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53</a:t>
            </a:fld>
            <a:endParaRPr lang="en-US"/>
          </a:p>
        </p:txBody>
      </p:sp>
    </p:spTree>
    <p:extLst>
      <p:ext uri="{BB962C8B-B14F-4D97-AF65-F5344CB8AC3E}">
        <p14:creationId xmlns:p14="http://schemas.microsoft.com/office/powerpoint/2010/main" val="24170806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Key risks</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1800000"/>
            <a:ext cx="6859449" cy="4796544"/>
          </a:xfrm>
        </p:spPr>
        <p:txBody>
          <a:bodyPr/>
          <a:lstStyle/>
          <a:p>
            <a:pPr marL="354012" lvl="3" indent="-342900">
              <a:buFont typeface="Arial" panose="020B0604020202020204" pitchFamily="34" charset="0"/>
              <a:buChar char="•"/>
            </a:pPr>
            <a:r>
              <a:rPr lang="en-US" dirty="0"/>
              <a:t>Repression and violence</a:t>
            </a:r>
          </a:p>
          <a:p>
            <a:pPr marL="354012" lvl="3" indent="-342900">
              <a:buFont typeface="Arial" panose="020B0604020202020204" pitchFamily="34" charset="0"/>
              <a:buChar char="•"/>
            </a:pPr>
            <a:r>
              <a:rPr lang="en-US" dirty="0"/>
              <a:t>Exacerbating conflicts</a:t>
            </a:r>
          </a:p>
          <a:p>
            <a:pPr marL="354012" lvl="3" indent="-342900">
              <a:buFont typeface="Arial" panose="020B0604020202020204" pitchFamily="34" charset="0"/>
              <a:buChar char="•"/>
            </a:pPr>
            <a:r>
              <a:rPr lang="en-US" dirty="0"/>
              <a:t>Nurturing existing unequal power relationships and underlying social norms</a:t>
            </a:r>
          </a:p>
          <a:p>
            <a:pPr marL="354012" lvl="3" indent="-342900">
              <a:buFont typeface="Arial" panose="020B0604020202020204" pitchFamily="34" charset="0"/>
              <a:buChar char="•"/>
            </a:pPr>
            <a:r>
              <a:rPr lang="en-US" dirty="0"/>
              <a:t>No direct tangible results</a:t>
            </a:r>
          </a:p>
          <a:p>
            <a:pPr marL="354012" lvl="3" indent="-342900">
              <a:buFont typeface="Arial" panose="020B0604020202020204" pitchFamily="34" charset="0"/>
              <a:buChar char="•"/>
            </a:pPr>
            <a:r>
              <a:rPr lang="en-US" dirty="0"/>
              <a:t>Fatigue/ frustration</a:t>
            </a:r>
          </a:p>
          <a:p>
            <a:pPr marL="354012" lvl="3" indent="-342900">
              <a:buFont typeface="Arial" panose="020B0604020202020204" pitchFamily="34" charset="0"/>
              <a:buChar char="•"/>
            </a:pPr>
            <a:r>
              <a:rPr lang="en-US" dirty="0"/>
              <a:t>Volatility of changes</a:t>
            </a:r>
          </a:p>
          <a:p>
            <a:pPr marL="354012" lvl="3" indent="-342900">
              <a:buFont typeface="Arial" panose="020B0604020202020204" pitchFamily="34" charset="0"/>
              <a:buChar char="•"/>
            </a:pPr>
            <a:r>
              <a:rPr lang="en-US" dirty="0"/>
              <a:t>Making ‘easy’ assumptions</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54</a:t>
            </a:fld>
            <a:endParaRPr lang="en-US"/>
          </a:p>
        </p:txBody>
      </p:sp>
    </p:spTree>
    <p:extLst>
      <p:ext uri="{BB962C8B-B14F-4D97-AF65-F5344CB8AC3E}">
        <p14:creationId xmlns:p14="http://schemas.microsoft.com/office/powerpoint/2010/main" val="5483389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1DC28D9-E2F0-1840-83FF-95D146CD4EF3}"/>
              </a:ext>
            </a:extLst>
          </p:cNvPr>
          <p:cNvSpPr>
            <a:spLocks noGrp="1"/>
          </p:cNvSpPr>
          <p:nvPr>
            <p:ph type="title"/>
          </p:nvPr>
        </p:nvSpPr>
        <p:spPr>
          <a:xfrm>
            <a:off x="432000" y="1115037"/>
            <a:ext cx="9827813" cy="684964"/>
          </a:xfrm>
        </p:spPr>
        <p:txBody>
          <a:bodyPr/>
          <a:lstStyle/>
          <a:p>
            <a:r>
              <a:rPr lang="en-GB" dirty="0"/>
              <a:t>Overcoming barriers and mitigating risks</a:t>
            </a:r>
          </a:p>
        </p:txBody>
      </p:sp>
      <p:sp>
        <p:nvSpPr>
          <p:cNvPr id="7" name="Content Placeholder 6">
            <a:extLst>
              <a:ext uri="{FF2B5EF4-FFF2-40B4-BE49-F238E27FC236}">
                <a16:creationId xmlns:a16="http://schemas.microsoft.com/office/drawing/2014/main" id="{33F10EA4-69A6-BB4A-9C71-A813D2D17943}"/>
              </a:ext>
            </a:extLst>
          </p:cNvPr>
          <p:cNvSpPr>
            <a:spLocks noGrp="1"/>
          </p:cNvSpPr>
          <p:nvPr>
            <p:ph idx="1"/>
          </p:nvPr>
        </p:nvSpPr>
        <p:spPr>
          <a:xfrm>
            <a:off x="432000" y="1800000"/>
            <a:ext cx="8937631" cy="4796544"/>
          </a:xfrm>
        </p:spPr>
        <p:txBody>
          <a:bodyPr/>
          <a:lstStyle/>
          <a:p>
            <a:pPr marL="354012" lvl="3" indent="-342900">
              <a:spcBef>
                <a:spcPts val="600"/>
              </a:spcBef>
              <a:buFont typeface="Arial" panose="020B0604020202020204" pitchFamily="34" charset="0"/>
              <a:buChar char="•"/>
            </a:pPr>
            <a:r>
              <a:rPr lang="en-US" dirty="0"/>
              <a:t>Do a context analysis:</a:t>
            </a:r>
          </a:p>
          <a:p>
            <a:pPr marL="376238" lvl="3">
              <a:spcBef>
                <a:spcPts val="600"/>
              </a:spcBef>
              <a:buSzPct val="80000"/>
            </a:pPr>
            <a:r>
              <a:rPr lang="en-GB" b="1" dirty="0">
                <a:solidFill>
                  <a:schemeClr val="accent1"/>
                </a:solidFill>
              </a:rPr>
              <a:t>—</a:t>
            </a:r>
            <a:r>
              <a:rPr lang="en-GB" dirty="0"/>
              <a:t> </a:t>
            </a:r>
            <a:r>
              <a:rPr lang="en-US" dirty="0"/>
              <a:t>political and economic</a:t>
            </a:r>
          </a:p>
          <a:p>
            <a:pPr marL="376238" lvl="3">
              <a:spcBef>
                <a:spcPts val="600"/>
              </a:spcBef>
              <a:buSzPct val="80000"/>
            </a:pPr>
            <a:r>
              <a:rPr lang="en-GB" b="1" dirty="0">
                <a:solidFill>
                  <a:schemeClr val="accent1"/>
                </a:solidFill>
              </a:rPr>
              <a:t>—</a:t>
            </a:r>
            <a:r>
              <a:rPr lang="en-GB" dirty="0"/>
              <a:t> </a:t>
            </a:r>
            <a:r>
              <a:rPr lang="en-US" dirty="0"/>
              <a:t>environmental and physical</a:t>
            </a:r>
          </a:p>
          <a:p>
            <a:pPr marL="376238" lvl="3">
              <a:spcBef>
                <a:spcPts val="600"/>
              </a:spcBef>
              <a:buSzPct val="80000"/>
            </a:pPr>
            <a:r>
              <a:rPr lang="en-GB" b="1" dirty="0">
                <a:solidFill>
                  <a:schemeClr val="accent1"/>
                </a:solidFill>
              </a:rPr>
              <a:t>—</a:t>
            </a:r>
            <a:r>
              <a:rPr lang="en-GB" dirty="0"/>
              <a:t> </a:t>
            </a:r>
            <a:r>
              <a:rPr lang="en-US" dirty="0"/>
              <a:t>social and cultural</a:t>
            </a:r>
          </a:p>
          <a:p>
            <a:pPr marL="354012" lvl="3" indent="-342900">
              <a:buFont typeface="Arial" panose="020B0604020202020204" pitchFamily="34" charset="0"/>
              <a:buChar char="•"/>
            </a:pPr>
            <a:r>
              <a:rPr lang="en-US" dirty="0"/>
              <a:t>Understand and address unequal power dynamics at all levels</a:t>
            </a:r>
          </a:p>
          <a:p>
            <a:pPr marL="354012" lvl="3" indent="-342900">
              <a:buFont typeface="Arial" panose="020B0604020202020204" pitchFamily="34" charset="0"/>
              <a:buChar char="•"/>
            </a:pPr>
            <a:r>
              <a:rPr lang="en-US" dirty="0"/>
              <a:t>Understand the intersectionality between age, gender and disability and address it in each approach</a:t>
            </a:r>
          </a:p>
          <a:p>
            <a:pPr marL="354012" lvl="3" indent="-342900">
              <a:buFont typeface="Arial" panose="020B0604020202020204" pitchFamily="34" charset="0"/>
              <a:buChar char="•"/>
            </a:pPr>
            <a:r>
              <a:rPr lang="en-US" dirty="0"/>
              <a:t>Adopt a ‘Do No Harm’ approach to your intervention</a:t>
            </a:r>
          </a:p>
          <a:p>
            <a:pPr marL="354012" lvl="3" indent="-342900">
              <a:buFont typeface="Arial" panose="020B0604020202020204" pitchFamily="34" charset="0"/>
              <a:buChar char="•"/>
            </a:pPr>
            <a:r>
              <a:rPr lang="en-US" dirty="0"/>
              <a:t>Work with all political parties – non-partisan support  </a:t>
            </a:r>
          </a:p>
          <a:p>
            <a:pPr marL="354012" lvl="3" indent="-342900">
              <a:buFont typeface="Arial" panose="020B0604020202020204" pitchFamily="34" charset="0"/>
              <a:buChar char="•"/>
            </a:pPr>
            <a:r>
              <a:rPr lang="en-US" dirty="0"/>
              <a:t>Create multi-stakeholder coalitions </a:t>
            </a:r>
          </a:p>
        </p:txBody>
      </p:sp>
      <p:sp>
        <p:nvSpPr>
          <p:cNvPr id="4" name="Footer Placeholder 3">
            <a:extLst>
              <a:ext uri="{FF2B5EF4-FFF2-40B4-BE49-F238E27FC236}">
                <a16:creationId xmlns:a16="http://schemas.microsoft.com/office/drawing/2014/main" id="{72473E05-8EB4-1C49-A9F0-EA1A4438643A}"/>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3: The Voice framework and accountability approaches</a:t>
            </a:r>
          </a:p>
        </p:txBody>
      </p:sp>
      <p:sp>
        <p:nvSpPr>
          <p:cNvPr id="5" name="Slide Number Placeholder 4">
            <a:extLst>
              <a:ext uri="{FF2B5EF4-FFF2-40B4-BE49-F238E27FC236}">
                <a16:creationId xmlns:a16="http://schemas.microsoft.com/office/drawing/2014/main" id="{392B9802-A874-A64E-90CD-35A14DBE2BC2}"/>
              </a:ext>
            </a:extLst>
          </p:cNvPr>
          <p:cNvSpPr>
            <a:spLocks noGrp="1"/>
          </p:cNvSpPr>
          <p:nvPr>
            <p:ph type="sldNum" sz="quarter" idx="12"/>
          </p:nvPr>
        </p:nvSpPr>
        <p:spPr/>
        <p:txBody>
          <a:bodyPr/>
          <a:lstStyle/>
          <a:p>
            <a:fld id="{50F209D7-C180-5B4A-A7C2-AD533727DAA3}" type="slidenum">
              <a:rPr lang="en-US" smtClean="0"/>
              <a:t>55</a:t>
            </a:fld>
            <a:endParaRPr lang="en-US"/>
          </a:p>
        </p:txBody>
      </p:sp>
    </p:spTree>
    <p:extLst>
      <p:ext uri="{BB962C8B-B14F-4D97-AF65-F5344CB8AC3E}">
        <p14:creationId xmlns:p14="http://schemas.microsoft.com/office/powerpoint/2010/main" val="1339117363"/>
      </p:ext>
    </p:extLst>
  </p:cSld>
  <p:clrMapOvr>
    <a:masterClrMapping/>
  </p:clrMapOvr>
</p:sld>
</file>

<file path=ppt/theme/theme1.xml><?xml version="1.0" encoding="utf-8"?>
<a:theme xmlns:a="http://schemas.openxmlformats.org/drawingml/2006/main" name="Office Theme">
  <a:themeElements>
    <a:clrScheme name="HelpAge colour 2021">
      <a:dk1>
        <a:srgbClr val="000000"/>
      </a:dk1>
      <a:lt1>
        <a:srgbClr val="FFFFFF"/>
      </a:lt1>
      <a:dk2>
        <a:srgbClr val="918470"/>
      </a:dk2>
      <a:lt2>
        <a:srgbClr val="F5F6F5"/>
      </a:lt2>
      <a:accent1>
        <a:srgbClr val="F0561E"/>
      </a:accent1>
      <a:accent2>
        <a:srgbClr val="B91015"/>
      </a:accent2>
      <a:accent3>
        <a:srgbClr val="EB134F"/>
      </a:accent3>
      <a:accent4>
        <a:srgbClr val="92846F"/>
      </a:accent4>
      <a:accent5>
        <a:srgbClr val="A152CA"/>
      </a:accent5>
      <a:accent6>
        <a:srgbClr val="70AD47"/>
      </a:accent6>
      <a:hlink>
        <a:srgbClr val="F15520"/>
      </a:hlink>
      <a:folHlink>
        <a:srgbClr val="92846F"/>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2589</TotalTime>
  <Words>2814</Words>
  <Application>Microsoft Macintosh PowerPoint</Application>
  <PresentationFormat>Custom</PresentationFormat>
  <Paragraphs>390</Paragraphs>
  <Slides>55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Verdana</vt:lpstr>
      <vt:lpstr>Office Theme</vt:lpstr>
      <vt:lpstr>Voice training Module 3:  The Voice framework and accountability approaches</vt:lpstr>
      <vt:lpstr>Module 3: Unpacking the domains  of the Voice framework</vt:lpstr>
      <vt:lpstr>Module 3: Outline </vt:lpstr>
      <vt:lpstr>Introduction to Module 3</vt:lpstr>
      <vt:lpstr>Voice  framework </vt:lpstr>
      <vt:lpstr>4-power framework</vt:lpstr>
      <vt:lpstr>Critical contextual factors  </vt:lpstr>
      <vt:lpstr>Group exercise</vt:lpstr>
      <vt:lpstr>Engaged</vt:lpstr>
      <vt:lpstr>Group discussion</vt:lpstr>
      <vt:lpstr>Informed and empowered </vt:lpstr>
      <vt:lpstr>Accessing information</vt:lpstr>
      <vt:lpstr>Group discussion</vt:lpstr>
      <vt:lpstr>Shared and combined </vt:lpstr>
      <vt:lpstr>Group exercise </vt:lpstr>
      <vt:lpstr>Key issues about spaces </vt:lpstr>
      <vt:lpstr>Group discussion</vt:lpstr>
      <vt:lpstr>Amplified</vt:lpstr>
      <vt:lpstr>Group discussion</vt:lpstr>
      <vt:lpstr>Heard</vt:lpstr>
      <vt:lpstr>Principles of accountability </vt:lpstr>
      <vt:lpstr>Key aspects of accountability</vt:lpstr>
      <vt:lpstr>What is social accountability?</vt:lpstr>
      <vt:lpstr>Older citizen monitoring </vt:lpstr>
      <vt:lpstr>Older citizen monitoring  cycle</vt:lpstr>
      <vt:lpstr>Community score card </vt:lpstr>
      <vt:lpstr>What is the community score card? </vt:lpstr>
      <vt:lpstr>Benefits of the community score card</vt:lpstr>
      <vt:lpstr>Challenges of the community score card</vt:lpstr>
      <vt:lpstr>Tips for facilitating the community score card</vt:lpstr>
      <vt:lpstr>Social audit</vt:lpstr>
      <vt:lpstr>Social audit </vt:lpstr>
      <vt:lpstr>Key steps  </vt:lpstr>
      <vt:lpstr>Outcomes of social audit</vt:lpstr>
      <vt:lpstr>Challenges of social audit</vt:lpstr>
      <vt:lpstr>It's Our Money. Where's It Gone? </vt:lpstr>
      <vt:lpstr>Plenary discussion </vt:lpstr>
      <vt:lpstr>Budget work</vt:lpstr>
      <vt:lpstr>What is a budget? </vt:lpstr>
      <vt:lpstr>Why are budgets important?</vt:lpstr>
      <vt:lpstr>Group discussion</vt:lpstr>
      <vt:lpstr>Budget analysis</vt:lpstr>
      <vt:lpstr>The budget cycle </vt:lpstr>
      <vt:lpstr>Influencing at the different stages  of the budget cycle</vt:lpstr>
      <vt:lpstr>Real money, real power: Participatory budgeting </vt:lpstr>
      <vt:lpstr>Group discussion</vt:lpstr>
      <vt:lpstr>Reflection on social accountability approaches</vt:lpstr>
      <vt:lpstr>What could we be doing more of? </vt:lpstr>
      <vt:lpstr>Enablers and barriers  to Voice work</vt:lpstr>
      <vt:lpstr>Enablers </vt:lpstr>
      <vt:lpstr>Understanding how to engage with  government representatives  </vt:lpstr>
      <vt:lpstr>Group discussion</vt:lpstr>
      <vt:lpstr>Tips on how to engage with  government representatives </vt:lpstr>
      <vt:lpstr>Key risks</vt:lpstr>
      <vt:lpstr>Overcoming barriers and mitigating risks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 Frech</dc:creator>
  <cp:lastModifiedBy>N Frech</cp:lastModifiedBy>
  <cp:revision>569</cp:revision>
  <dcterms:created xsi:type="dcterms:W3CDTF">2021-03-16T10:12:50Z</dcterms:created>
  <dcterms:modified xsi:type="dcterms:W3CDTF">2021-07-19T10:46:34Z</dcterms:modified>
</cp:coreProperties>
</file>