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sldIdLst>
    <p:sldId id="256" r:id="rId2"/>
    <p:sldId id="276" r:id="rId3"/>
    <p:sldId id="277" r:id="rId4"/>
    <p:sldId id="279" r:id="rId5"/>
    <p:sldId id="280" r:id="rId6"/>
    <p:sldId id="295" r:id="rId7"/>
    <p:sldId id="281" r:id="rId8"/>
    <p:sldId id="282" r:id="rId9"/>
    <p:sldId id="283" r:id="rId10"/>
    <p:sldId id="284" r:id="rId11"/>
    <p:sldId id="285" r:id="rId12"/>
    <p:sldId id="286" r:id="rId13"/>
    <p:sldId id="296" r:id="rId14"/>
    <p:sldId id="288" r:id="rId15"/>
    <p:sldId id="297" r:id="rId16"/>
    <p:sldId id="300" r:id="rId17"/>
    <p:sldId id="302" r:id="rId18"/>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702"/>
    <p:restoredTop sz="94694"/>
  </p:normalViewPr>
  <p:slideViewPr>
    <p:cSldViewPr snapToGrid="0" snapToObjects="1">
      <p:cViewPr varScale="1">
        <p:scale>
          <a:sx n="127" d="100"/>
          <a:sy n="127" d="100"/>
        </p:scale>
        <p:origin x="200" y="856"/>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8A94F-0D29-3D45-A36D-4FCF85C67C85}" type="datetimeFigureOut">
              <a:rPr lang="en-US" smtClean="0"/>
              <a:t>7/9/21</a:t>
            </a:fld>
            <a:endParaRPr lang="en-US"/>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F772C-0790-2C42-9F74-AF586204B95F}" type="slidenum">
              <a:rPr lang="en-US" smtClean="0"/>
              <a:t>‹#›</a:t>
            </a:fld>
            <a:endParaRPr lang="en-US"/>
          </a:p>
        </p:txBody>
      </p:sp>
    </p:spTree>
    <p:extLst>
      <p:ext uri="{BB962C8B-B14F-4D97-AF65-F5344CB8AC3E}">
        <p14:creationId xmlns:p14="http://schemas.microsoft.com/office/powerpoint/2010/main" val="1968064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5345906" y="1440000"/>
            <a:ext cx="4914094" cy="2631887"/>
          </a:xfrm>
        </p:spPr>
        <p:txBody>
          <a:bodyPr anchor="t" anchorCtr="0"/>
          <a:lstStyle>
            <a:lvl1pPr algn="l">
              <a:lnSpc>
                <a:spcPts val="4000"/>
              </a:lnSpc>
              <a:defRPr sz="3400"/>
            </a:lvl1pPr>
          </a:lstStyle>
          <a:p>
            <a:r>
              <a:rPr lang="en-GB" dirty="0"/>
              <a:t>Click to edit Master title style</a:t>
            </a:r>
            <a:endParaRPr lang="en-US" dirty="0"/>
          </a:p>
        </p:txBody>
      </p:sp>
      <p:sp>
        <p:nvSpPr>
          <p:cNvPr id="6" name="Slide Number Placeholder 5">
            <a:extLst>
              <a:ext uri="{FF2B5EF4-FFF2-40B4-BE49-F238E27FC236}">
                <a16:creationId xmlns:a16="http://schemas.microsoft.com/office/drawing/2014/main" id="{BC0B8C22-BD91-4949-953A-AE80FCD0969F}"/>
              </a:ext>
            </a:extLst>
          </p:cNvPr>
          <p:cNvSpPr>
            <a:spLocks noGrp="1"/>
          </p:cNvSpPr>
          <p:nvPr>
            <p:ph type="sldNum" sz="quarter" idx="12"/>
          </p:nvPr>
        </p:nvSpPr>
        <p:spPr/>
        <p:txBody>
          <a:bodyPr/>
          <a:lstStyle/>
          <a:p>
            <a:fld id="{50F209D7-C180-5B4A-A7C2-AD533727DAA3}" type="slidenum">
              <a:rPr lang="en-US" smtClean="0"/>
              <a:t>‹#›</a:t>
            </a:fld>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573924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474230" y="4571881"/>
            <a:ext cx="9828189" cy="1183554"/>
          </a:xfrm>
        </p:spPr>
        <p:txBody>
          <a:bodyPr anchor="t" anchorCtr="0"/>
          <a:lstStyle>
            <a:lvl1pPr algn="l">
              <a:lnSpc>
                <a:spcPts val="4000"/>
              </a:lnSpc>
              <a:defRPr sz="3400"/>
            </a:lvl1pPr>
          </a:lstStyle>
          <a:p>
            <a:r>
              <a:rPr lang="en-GB" dirty="0"/>
              <a:t>Click to edit Master title style</a:t>
            </a:r>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
        <p:nvSpPr>
          <p:cNvPr id="3" name="Rectangle 2">
            <a:extLst>
              <a:ext uri="{FF2B5EF4-FFF2-40B4-BE49-F238E27FC236}">
                <a16:creationId xmlns:a16="http://schemas.microsoft.com/office/drawing/2014/main" id="{FC0AB0E3-C280-0441-9D00-FBE573F7CF23}"/>
              </a:ext>
            </a:extLst>
          </p:cNvPr>
          <p:cNvSpPr/>
          <p:nvPr userDrawn="1"/>
        </p:nvSpPr>
        <p:spPr>
          <a:xfrm>
            <a:off x="9927771" y="261257"/>
            <a:ext cx="506186" cy="506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609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7835A-0020-EF40-9C89-BF2D7A1B2636}"/>
              </a:ext>
            </a:extLst>
          </p:cNvPr>
          <p:cNvSpPr>
            <a:spLocks noGrp="1"/>
          </p:cNvSpPr>
          <p:nvPr>
            <p:ph type="title"/>
          </p:nvPr>
        </p:nvSpPr>
        <p:spPr>
          <a:xfrm>
            <a:off x="432000" y="1115036"/>
            <a:ext cx="8450743" cy="699637"/>
          </a:xfr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D2E76362-79CA-BE44-89E7-F11A4472A379}"/>
              </a:ext>
            </a:extLst>
          </p:cNvPr>
          <p:cNvSpPr>
            <a:spLocks noGrp="1"/>
          </p:cNvSpPr>
          <p:nvPr>
            <p:ph idx="1"/>
          </p:nvPr>
        </p:nvSpPr>
        <p:spPr>
          <a:xfrm>
            <a:off x="432000" y="1800000"/>
            <a:ext cx="8450743" cy="4796544"/>
          </a:xfrm>
        </p:spPr>
        <p:txBody>
          <a:bodyPr>
            <a:noAutofit/>
          </a:bodyPr>
          <a:lstStyle>
            <a:lvl4pPr>
              <a:lnSpc>
                <a:spcPct val="120000"/>
              </a:lnSpc>
              <a:defRPr/>
            </a:lvl4pPr>
            <a:lvl5pPr>
              <a:defRPr sz="2000"/>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 Fifth level</a:t>
            </a:r>
            <a:endParaRPr lang="en-US" dirty="0"/>
          </a:p>
        </p:txBody>
      </p:sp>
      <p:sp>
        <p:nvSpPr>
          <p:cNvPr id="5" name="Footer Placeholder 4">
            <a:extLst>
              <a:ext uri="{FF2B5EF4-FFF2-40B4-BE49-F238E27FC236}">
                <a16:creationId xmlns:a16="http://schemas.microsoft.com/office/drawing/2014/main" id="{AE46DF67-DB70-594F-B648-E111B8A39277}"/>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967410C0-9954-A44E-8C8B-AE28287F907D}"/>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5DB18921-EEA3-FB4F-A88A-AD7B062E8FBB}"/>
              </a:ext>
            </a:extLst>
          </p:cNvPr>
          <p:cNvSpPr txBox="1">
            <a:spLocks/>
          </p:cNvSpPr>
          <p:nvPr userDrawn="1"/>
        </p:nvSpPr>
        <p:spPr>
          <a:xfrm>
            <a:off x="432000" y="6984000"/>
            <a:ext cx="4211252" cy="297508"/>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266223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110CE-1B14-9F47-B391-2EB2737744AB}"/>
              </a:ext>
            </a:extLst>
          </p:cNvPr>
          <p:cNvSpPr>
            <a:spLocks noGrp="1"/>
          </p:cNvSpPr>
          <p:nvPr>
            <p:ph type="title"/>
          </p:nvPr>
        </p:nvSpPr>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3E76D312-968E-F44D-A219-726EE9A1547E}"/>
              </a:ext>
            </a:extLst>
          </p:cNvPr>
          <p:cNvSpPr>
            <a:spLocks noGrp="1"/>
          </p:cNvSpPr>
          <p:nvPr>
            <p:ph sz="half" idx="1"/>
          </p:nvPr>
        </p:nvSpPr>
        <p:spPr>
          <a:xfrm>
            <a:off x="432000" y="1800000"/>
            <a:ext cx="4847083" cy="479654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401258EA-FAFC-0D49-B4A2-FD9F8E4C40F6}"/>
              </a:ext>
            </a:extLst>
          </p:cNvPr>
          <p:cNvSpPr>
            <a:spLocks noGrp="1"/>
          </p:cNvSpPr>
          <p:nvPr>
            <p:ph sz="half" idx="2"/>
          </p:nvPr>
        </p:nvSpPr>
        <p:spPr>
          <a:xfrm>
            <a:off x="5412730" y="1800000"/>
            <a:ext cx="4847083"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7D36BF19-927A-6D49-96E8-39D01C6D8352}"/>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7" name="Slide Number Placeholder 6">
            <a:extLst>
              <a:ext uri="{FF2B5EF4-FFF2-40B4-BE49-F238E27FC236}">
                <a16:creationId xmlns:a16="http://schemas.microsoft.com/office/drawing/2014/main" id="{4005BA88-FF44-0246-A67E-5DD6220E5AEF}"/>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8" name="Date Placeholder 3">
            <a:extLst>
              <a:ext uri="{FF2B5EF4-FFF2-40B4-BE49-F238E27FC236}">
                <a16:creationId xmlns:a16="http://schemas.microsoft.com/office/drawing/2014/main" id="{E21B2E2C-EFB6-C148-8441-14E04362B922}"/>
              </a:ext>
            </a:extLst>
          </p:cNvPr>
          <p:cNvSpPr txBox="1">
            <a:spLocks/>
          </p:cNvSpPr>
          <p:nvPr userDrawn="1"/>
        </p:nvSpPr>
        <p:spPr>
          <a:xfrm>
            <a:off x="432000" y="6984000"/>
            <a:ext cx="3724364"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595419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1"/>
            <a:ext cx="6132086" cy="2924400"/>
          </a:xfrm>
          <a:solidFill>
            <a:schemeClr val="accent1">
              <a:alpha val="91858"/>
            </a:schemeClr>
          </a:solidFill>
        </p:spPr>
        <p:txBody>
          <a:bodyPr lIns="360000" tIns="360000" rIns="360000" bIns="360000" anchor="t" anchorCtr="0"/>
          <a:lstStyle>
            <a:lvl1pPr algn="l">
              <a:lnSpc>
                <a:spcPts val="5200"/>
              </a:lnSpc>
              <a:defRPr sz="38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t>Voice training </a:t>
            </a:r>
          </a:p>
          <a:p>
            <a:r>
              <a:rPr lang="en-GB" dirty="0"/>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0"/>
            <a:ext cx="3606187" cy="32037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bg1"/>
                </a:solidFill>
                <a:effectLst/>
                <a:latin typeface="+mn-lt"/>
                <a:ea typeface="+mn-ea"/>
                <a:cs typeface="+mn-cs"/>
              </a:rPr>
              <a:t>Reg charity no. 288180  © HelpAge International 2021 </a:t>
            </a:r>
          </a:p>
        </p:txBody>
      </p:sp>
    </p:spTree>
    <p:extLst>
      <p:ext uri="{BB962C8B-B14F-4D97-AF65-F5344CB8AC3E}">
        <p14:creationId xmlns:p14="http://schemas.microsoft.com/office/powerpoint/2010/main" val="232863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0"/>
            <a:ext cx="9828000" cy="5056153"/>
          </a:xfrm>
          <a:solidFill>
            <a:schemeClr val="accent1"/>
          </a:solidFill>
        </p:spPr>
        <p:txBody>
          <a:bodyPr lIns="360000" tIns="360000" rIns="360000" bIns="360000" anchor="t" anchorCtr="0"/>
          <a:lstStyle>
            <a:lvl1pPr algn="l">
              <a:lnSpc>
                <a:spcPts val="5200"/>
              </a:lnSpc>
              <a:defRPr sz="40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solidFill>
                  <a:schemeClr val="tx2"/>
                </a:solidFill>
              </a:rPr>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1"/>
            <a:ext cx="3617486"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a:t>
            </a:r>
            <a:r>
              <a:rPr lang="en-GB" sz="800" kern="1200" dirty="0">
                <a:solidFill>
                  <a:schemeClr val="tx2"/>
                </a:solidFill>
                <a:effectLst/>
                <a:latin typeface="+mn-lt"/>
                <a:ea typeface="+mn-ea"/>
                <a:cs typeface="+mn-cs"/>
              </a:rPr>
              <a:t> charity no. 288180  © HelpAge International 2021 </a:t>
            </a:r>
          </a:p>
        </p:txBody>
      </p:sp>
    </p:spTree>
    <p:extLst>
      <p:ext uri="{BB962C8B-B14F-4D97-AF65-F5344CB8AC3E}">
        <p14:creationId xmlns:p14="http://schemas.microsoft.com/office/powerpoint/2010/main" val="196208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046E-880C-5B47-8866-C4C74BD9F434}"/>
              </a:ext>
            </a:extLst>
          </p:cNvPr>
          <p:cNvSpPr>
            <a:spLocks noGrp="1"/>
          </p:cNvSpPr>
          <p:nvPr>
            <p:ph type="title"/>
          </p:nvPr>
        </p:nvSpPr>
        <p:spPr/>
        <p:txBody>
          <a:bodyPr/>
          <a:lstStyle/>
          <a:p>
            <a:r>
              <a:rPr lang="en-GB"/>
              <a:t>Click to edit Master title style</a:t>
            </a:r>
            <a:endParaRPr lang="en-US"/>
          </a:p>
        </p:txBody>
      </p:sp>
      <p:sp>
        <p:nvSpPr>
          <p:cNvPr id="4" name="Footer Placeholder 3">
            <a:extLst>
              <a:ext uri="{FF2B5EF4-FFF2-40B4-BE49-F238E27FC236}">
                <a16:creationId xmlns:a16="http://schemas.microsoft.com/office/drawing/2014/main" id="{528963AA-A790-C840-942A-5C67477DC5E0}"/>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3C0F4E0-9997-0048-9306-C063A6B468F7}"/>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6" name="Date Placeholder 3">
            <a:extLst>
              <a:ext uri="{FF2B5EF4-FFF2-40B4-BE49-F238E27FC236}">
                <a16:creationId xmlns:a16="http://schemas.microsoft.com/office/drawing/2014/main" id="{DAEB81D6-8B7D-6C4E-AB5E-BA5C207EBB00}"/>
              </a:ext>
            </a:extLst>
          </p:cNvPr>
          <p:cNvSpPr txBox="1">
            <a:spLocks/>
          </p:cNvSpPr>
          <p:nvPr userDrawn="1"/>
        </p:nvSpPr>
        <p:spPr>
          <a:xfrm>
            <a:off x="432000" y="6984001"/>
            <a:ext cx="4056873" cy="36682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463244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16F190D-0BA5-724D-980A-A92BF64097BB}"/>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AD312DD3-DC42-A749-A702-93AA80CAB311}"/>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5" name="Date Placeholder 3">
            <a:extLst>
              <a:ext uri="{FF2B5EF4-FFF2-40B4-BE49-F238E27FC236}">
                <a16:creationId xmlns:a16="http://schemas.microsoft.com/office/drawing/2014/main" id="{708665F7-21ED-D346-AF84-2BFE65F2C187}"/>
              </a:ext>
            </a:extLst>
          </p:cNvPr>
          <p:cNvSpPr txBox="1">
            <a:spLocks/>
          </p:cNvSpPr>
          <p:nvPr userDrawn="1"/>
        </p:nvSpPr>
        <p:spPr>
          <a:xfrm>
            <a:off x="432000" y="6984000"/>
            <a:ext cx="3724364" cy="272875"/>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378261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2DC09-AFF1-1648-A90D-41B7BF50E9D0}"/>
              </a:ext>
            </a:extLst>
          </p:cNvPr>
          <p:cNvSpPr/>
          <p:nvPr userDrawn="1"/>
        </p:nvSpPr>
        <p:spPr>
          <a:xfrm>
            <a:off x="10015185" y="360000"/>
            <a:ext cx="288000" cy="288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72429A1D-BB69-0448-97C8-EE05C7863A30}"/>
              </a:ext>
            </a:extLst>
          </p:cNvPr>
          <p:cNvSpPr>
            <a:spLocks noGrp="1"/>
          </p:cNvSpPr>
          <p:nvPr>
            <p:ph type="title"/>
          </p:nvPr>
        </p:nvSpPr>
        <p:spPr>
          <a:xfrm>
            <a:off x="432000" y="1115037"/>
            <a:ext cx="9827813" cy="684964"/>
          </a:xfrm>
          <a:prstGeom prst="rect">
            <a:avLst/>
          </a:prstGeom>
        </p:spPr>
        <p:txBody>
          <a:bodyPr vert="horz" lIns="0" tIns="0" rIns="0" bIns="0" numCol="1" rtlCol="0" anchor="t" anchorCtr="0">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8A4C6C2B-3C2A-7148-BF0D-9A6C234DDA5C}"/>
              </a:ext>
            </a:extLst>
          </p:cNvPr>
          <p:cNvSpPr>
            <a:spLocks noGrp="1"/>
          </p:cNvSpPr>
          <p:nvPr>
            <p:ph type="body" idx="1"/>
          </p:nvPr>
        </p:nvSpPr>
        <p:spPr>
          <a:xfrm>
            <a:off x="432000" y="1800000"/>
            <a:ext cx="9829600" cy="4796544"/>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A371E722-B0A3-304E-B635-290F7C835345}"/>
              </a:ext>
            </a:extLst>
          </p:cNvPr>
          <p:cNvSpPr>
            <a:spLocks noGrp="1"/>
          </p:cNvSpPr>
          <p:nvPr>
            <p:ph type="dt" sz="half" idx="2"/>
          </p:nvPr>
        </p:nvSpPr>
        <p:spPr>
          <a:xfrm>
            <a:off x="432000" y="7006699"/>
            <a:ext cx="935694" cy="402483"/>
          </a:xfrm>
          <a:prstGeom prst="rect">
            <a:avLst/>
          </a:prstGeom>
        </p:spPr>
        <p:txBody>
          <a:bodyPr vert="horz" lIns="0" tIns="0" rIns="0" bIns="45720" rtlCol="0" anchor="t" anchorCtr="0"/>
          <a:lstStyle>
            <a:lvl1pPr algn="l">
              <a:defRPr sz="8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EC07EC3-1CEB-164E-9BDA-EE712DA22A16}"/>
              </a:ext>
            </a:extLst>
          </p:cNvPr>
          <p:cNvSpPr>
            <a:spLocks noGrp="1"/>
          </p:cNvSpPr>
          <p:nvPr>
            <p:ph type="ftr" sz="quarter" idx="3"/>
          </p:nvPr>
        </p:nvSpPr>
        <p:spPr>
          <a:xfrm>
            <a:off x="432000" y="432000"/>
            <a:ext cx="4688640" cy="406200"/>
          </a:xfrm>
          <a:prstGeom prst="rect">
            <a:avLst/>
          </a:prstGeom>
        </p:spPr>
        <p:txBody>
          <a:bodyPr vert="horz" lIns="0" tIns="0" rIns="0" bIns="0" rtlCol="0" anchor="t" anchorCtr="0"/>
          <a:lstStyle>
            <a:lvl1pPr algn="l">
              <a:lnSpc>
                <a:spcPts val="1000"/>
              </a:lnSpc>
              <a:defRPr sz="850" b="1">
                <a:solidFill>
                  <a:schemeClr val="tx1">
                    <a:tint val="75000"/>
                  </a:schemeClr>
                </a:solidFill>
              </a:defRPr>
            </a:lvl1pPr>
          </a:lstStyle>
          <a:p>
            <a:r>
              <a:rPr lang="en-GB" dirty="0"/>
              <a:t>Voice training</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D3CB669D-1C1D-0446-9C29-5B52E6503A8D}"/>
              </a:ext>
            </a:extLst>
          </p:cNvPr>
          <p:cNvSpPr>
            <a:spLocks noGrp="1"/>
          </p:cNvSpPr>
          <p:nvPr>
            <p:ph type="sldNum" sz="quarter" idx="4"/>
          </p:nvPr>
        </p:nvSpPr>
        <p:spPr>
          <a:xfrm>
            <a:off x="10014419" y="434003"/>
            <a:ext cx="288000" cy="204570"/>
          </a:xfrm>
          <a:prstGeom prst="rect">
            <a:avLst/>
          </a:prstGeom>
        </p:spPr>
        <p:txBody>
          <a:bodyPr vert="horz" lIns="0" tIns="0" rIns="0" bIns="0" rtlCol="0" anchor="t" anchorCtr="0"/>
          <a:lstStyle>
            <a:lvl1pPr algn="ctr">
              <a:defRPr sz="850" b="1">
                <a:solidFill>
                  <a:schemeClr val="bg1"/>
                </a:solidFill>
              </a:defRPr>
            </a:lvl1pPr>
          </a:lstStyle>
          <a:p>
            <a:fld id="{50F209D7-C180-5B4A-A7C2-AD533727DAA3}" type="slidenum">
              <a:rPr lang="en-US" smtClean="0"/>
              <a:pPr/>
              <a:t>‹#›</a:t>
            </a:fld>
            <a:endParaRPr lang="en-US" dirty="0"/>
          </a:p>
        </p:txBody>
      </p:sp>
    </p:spTree>
    <p:extLst>
      <p:ext uri="{BB962C8B-B14F-4D97-AF65-F5344CB8AC3E}">
        <p14:creationId xmlns:p14="http://schemas.microsoft.com/office/powerpoint/2010/main" val="2855945888"/>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2" r:id="rId4"/>
    <p:sldLayoutId id="2147483651" r:id="rId5"/>
    <p:sldLayoutId id="2147483656" r:id="rId6"/>
    <p:sldLayoutId id="2147483654" r:id="rId7"/>
    <p:sldLayoutId id="2147483655" r:id="rId8"/>
  </p:sldLayoutIdLst>
  <p:hf hdr="0" dt="0"/>
  <p:txStyles>
    <p:titleStyle>
      <a:lvl1pPr algn="l" defTabSz="801929" rtl="0" eaLnBrk="1" latinLnBrk="0" hangingPunct="1">
        <a:lnSpc>
          <a:spcPts val="3300"/>
        </a:lnSpc>
        <a:spcBef>
          <a:spcPct val="0"/>
        </a:spcBef>
        <a:buNone/>
        <a:defRPr sz="2800" b="1" kern="1200">
          <a:solidFill>
            <a:schemeClr val="accent3"/>
          </a:solidFill>
          <a:latin typeface="+mn-lt"/>
          <a:ea typeface="+mj-ea"/>
          <a:cs typeface="+mj-cs"/>
        </a:defRPr>
      </a:lvl1pPr>
    </p:titleStyle>
    <p:body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p:bodyStyle>
    <p:otherStyle>
      <a:defPPr>
        <a:defRPr lang="en-US"/>
      </a:defPPr>
      <a:lvl1pPr marL="0" algn="l" defTabSz="801929" rtl="0" eaLnBrk="1" latinLnBrk="0" hangingPunct="1">
        <a:defRPr sz="1579" kern="1200">
          <a:solidFill>
            <a:schemeClr val="tx1"/>
          </a:solidFill>
          <a:latin typeface="+mn-lt"/>
          <a:ea typeface="+mn-ea"/>
          <a:cs typeface="+mn-cs"/>
        </a:defRPr>
      </a:lvl1pPr>
      <a:lvl2pPr marL="400964" algn="l" defTabSz="801929" rtl="0" eaLnBrk="1" latinLnBrk="0" hangingPunct="1">
        <a:defRPr sz="1579" kern="1200">
          <a:solidFill>
            <a:schemeClr val="tx1"/>
          </a:solidFill>
          <a:latin typeface="+mn-lt"/>
          <a:ea typeface="+mn-ea"/>
          <a:cs typeface="+mn-cs"/>
        </a:defRPr>
      </a:lvl2pPr>
      <a:lvl3pPr marL="801929" algn="l" defTabSz="801929" rtl="0" eaLnBrk="1" latinLnBrk="0" hangingPunct="1">
        <a:defRPr sz="1579" kern="1200">
          <a:solidFill>
            <a:schemeClr val="tx1"/>
          </a:solidFill>
          <a:latin typeface="+mn-lt"/>
          <a:ea typeface="+mn-ea"/>
          <a:cs typeface="+mn-cs"/>
        </a:defRPr>
      </a:lvl3pPr>
      <a:lvl4pPr marL="1202893" algn="l" defTabSz="801929" rtl="0" eaLnBrk="1" latinLnBrk="0" hangingPunct="1">
        <a:defRPr sz="1579" kern="1200">
          <a:solidFill>
            <a:schemeClr val="tx1"/>
          </a:solidFill>
          <a:latin typeface="+mn-lt"/>
          <a:ea typeface="+mn-ea"/>
          <a:cs typeface="+mn-cs"/>
        </a:defRPr>
      </a:lvl4pPr>
      <a:lvl5pPr marL="1603858" algn="l" defTabSz="801929" rtl="0" eaLnBrk="1" latinLnBrk="0" hangingPunct="1">
        <a:defRPr sz="1579" kern="1200">
          <a:solidFill>
            <a:schemeClr val="tx1"/>
          </a:solidFill>
          <a:latin typeface="+mn-lt"/>
          <a:ea typeface="+mn-ea"/>
          <a:cs typeface="+mn-cs"/>
        </a:defRPr>
      </a:lvl5pPr>
      <a:lvl6pPr marL="2004822" algn="l" defTabSz="801929" rtl="0" eaLnBrk="1" latinLnBrk="0" hangingPunct="1">
        <a:defRPr sz="1579" kern="1200">
          <a:solidFill>
            <a:schemeClr val="tx1"/>
          </a:solidFill>
          <a:latin typeface="+mn-lt"/>
          <a:ea typeface="+mn-ea"/>
          <a:cs typeface="+mn-cs"/>
        </a:defRPr>
      </a:lvl6pPr>
      <a:lvl7pPr marL="2405786" algn="l" defTabSz="801929" rtl="0" eaLnBrk="1" latinLnBrk="0" hangingPunct="1">
        <a:defRPr sz="1579" kern="1200">
          <a:solidFill>
            <a:schemeClr val="tx1"/>
          </a:solidFill>
          <a:latin typeface="+mn-lt"/>
          <a:ea typeface="+mn-ea"/>
          <a:cs typeface="+mn-cs"/>
        </a:defRPr>
      </a:lvl7pPr>
      <a:lvl8pPr marL="2806751" algn="l" defTabSz="801929" rtl="0" eaLnBrk="1" latinLnBrk="0" hangingPunct="1">
        <a:defRPr sz="1579" kern="1200">
          <a:solidFill>
            <a:schemeClr val="tx1"/>
          </a:solidFill>
          <a:latin typeface="+mn-lt"/>
          <a:ea typeface="+mn-ea"/>
          <a:cs typeface="+mn-cs"/>
        </a:defRPr>
      </a:lvl8pPr>
      <a:lvl9pPr marL="3207715" algn="l" defTabSz="801929" rtl="0" eaLnBrk="1" latinLnBrk="0" hangingPunct="1">
        <a:defRPr sz="157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9D499C3-F5F4-B44D-8871-40E1F2C29002}"/>
              </a:ext>
            </a:extLst>
          </p:cNvPr>
          <p:cNvSpPr>
            <a:spLocks noGrp="1"/>
          </p:cNvSpPr>
          <p:nvPr>
            <p:ph type="ctrTitle"/>
          </p:nvPr>
        </p:nvSpPr>
        <p:spPr/>
        <p:txBody>
          <a:bodyPr/>
          <a:lstStyle/>
          <a:p>
            <a:r>
              <a:rPr lang="en-GB" dirty="0">
                <a:solidFill>
                  <a:schemeClr val="accent4"/>
                </a:solidFill>
              </a:rPr>
              <a:t>Voice training</a:t>
            </a:r>
            <a:br>
              <a:rPr lang="en-GB" dirty="0"/>
            </a:br>
            <a:r>
              <a:rPr lang="en-GB" dirty="0"/>
              <a:t>Module 1:</a:t>
            </a:r>
            <a:br>
              <a:rPr lang="en-GB" dirty="0"/>
            </a:br>
            <a:r>
              <a:rPr lang="en-GB" dirty="0"/>
              <a:t>Introduction </a:t>
            </a:r>
            <a:br>
              <a:rPr lang="en-GB" dirty="0"/>
            </a:br>
            <a:r>
              <a:rPr lang="en-GB" dirty="0"/>
              <a:t>to Voice</a:t>
            </a:r>
            <a:endParaRPr lang="en-US" dirty="0"/>
          </a:p>
        </p:txBody>
      </p:sp>
      <p:sp>
        <p:nvSpPr>
          <p:cNvPr id="10" name="Slide Number Placeholder 4">
            <a:extLst>
              <a:ext uri="{FF2B5EF4-FFF2-40B4-BE49-F238E27FC236}">
                <a16:creationId xmlns:a16="http://schemas.microsoft.com/office/drawing/2014/main" id="{AF039469-E6AD-5449-9EBF-6DE402CC5297}"/>
              </a:ext>
            </a:extLst>
          </p:cNvPr>
          <p:cNvSpPr>
            <a:spLocks noGrp="1"/>
          </p:cNvSpPr>
          <p:nvPr>
            <p:ph type="sldNum" sz="quarter" idx="12"/>
          </p:nvPr>
        </p:nvSpPr>
        <p:spPr/>
        <p:txBody>
          <a:bodyPr/>
          <a:lstStyle/>
          <a:p>
            <a:fld id="{50F209D7-C180-5B4A-A7C2-AD533727DAA3}" type="slidenum">
              <a:rPr lang="en-US" smtClean="0"/>
              <a:t>1</a:t>
            </a:fld>
            <a:endParaRPr lang="en-US"/>
          </a:p>
        </p:txBody>
      </p:sp>
      <p:pic>
        <p:nvPicPr>
          <p:cNvPr id="8" name="Picture 7">
            <a:extLst>
              <a:ext uri="{FF2B5EF4-FFF2-40B4-BE49-F238E27FC236}">
                <a16:creationId xmlns:a16="http://schemas.microsoft.com/office/drawing/2014/main" id="{25E2DD49-7C1B-1F48-9974-DD93C7AFCFD8}"/>
              </a:ext>
            </a:extLst>
          </p:cNvPr>
          <p:cNvPicPr>
            <a:picLocks noChangeAspect="1"/>
          </p:cNvPicPr>
          <p:nvPr/>
        </p:nvPicPr>
        <p:blipFill>
          <a:blip r:embed="rId2"/>
          <a:srcRect t="184" b="184"/>
          <a:stretch/>
        </p:blipFill>
        <p:spPr>
          <a:xfrm>
            <a:off x="431812" y="432000"/>
            <a:ext cx="4722079" cy="6443376"/>
          </a:xfrm>
          <a:prstGeom prst="rect">
            <a:avLst/>
          </a:prstGeom>
        </p:spPr>
      </p:pic>
      <p:sp>
        <p:nvSpPr>
          <p:cNvPr id="9" name="Date Placeholder 3">
            <a:extLst>
              <a:ext uri="{FF2B5EF4-FFF2-40B4-BE49-F238E27FC236}">
                <a16:creationId xmlns:a16="http://schemas.microsoft.com/office/drawing/2014/main" id="{5E30A259-A4E1-414F-B05C-E3BE7679BAE0}"/>
              </a:ext>
            </a:extLst>
          </p:cNvPr>
          <p:cNvSpPr txBox="1">
            <a:spLocks/>
          </p:cNvSpPr>
          <p:nvPr/>
        </p:nvSpPr>
        <p:spPr>
          <a:xfrm rot="16200000">
            <a:off x="-899003" y="1927324"/>
            <a:ext cx="2972046" cy="18766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800" dirty="0">
                <a:solidFill>
                  <a:schemeClr val="bg1"/>
                </a:solidFill>
              </a:rPr>
              <a:t>Malik </a:t>
            </a:r>
            <a:r>
              <a:rPr lang="en-GB" sz="800" dirty="0" err="1">
                <a:solidFill>
                  <a:schemeClr val="bg1"/>
                </a:solidFill>
              </a:rPr>
              <a:t>Alymkulov</a:t>
            </a:r>
            <a:r>
              <a:rPr lang="en-GB" sz="800" dirty="0">
                <a:solidFill>
                  <a:schemeClr val="bg1"/>
                </a:solidFill>
              </a:rPr>
              <a:t>/</a:t>
            </a:r>
            <a:r>
              <a:rPr lang="en-GB" sz="800" kern="1200" dirty="0">
                <a:solidFill>
                  <a:schemeClr val="bg1"/>
                </a:solidFill>
                <a:effectLst/>
                <a:latin typeface="+mn-lt"/>
                <a:ea typeface="+mn-ea"/>
                <a:cs typeface="+mn-cs"/>
              </a:rPr>
              <a:t>HelpAge International</a:t>
            </a:r>
          </a:p>
        </p:txBody>
      </p:sp>
    </p:spTree>
    <p:extLst>
      <p:ext uri="{BB962C8B-B14F-4D97-AF65-F5344CB8AC3E}">
        <p14:creationId xmlns:p14="http://schemas.microsoft.com/office/powerpoint/2010/main" val="2993753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CA60E-D423-1946-894E-5A615429BC3C}"/>
              </a:ext>
            </a:extLst>
          </p:cNvPr>
          <p:cNvSpPr>
            <a:spLocks noGrp="1"/>
          </p:cNvSpPr>
          <p:nvPr>
            <p:ph type="title"/>
          </p:nvPr>
        </p:nvSpPr>
        <p:spPr/>
        <p:txBody>
          <a:bodyPr/>
          <a:lstStyle/>
          <a:p>
            <a:r>
              <a:rPr lang="en-US" dirty="0"/>
              <a:t>Module 1: Introduction to Voice</a:t>
            </a:r>
          </a:p>
        </p:txBody>
      </p:sp>
      <p:sp>
        <p:nvSpPr>
          <p:cNvPr id="3" name="Content Placeholder 2">
            <a:extLst>
              <a:ext uri="{FF2B5EF4-FFF2-40B4-BE49-F238E27FC236}">
                <a16:creationId xmlns:a16="http://schemas.microsoft.com/office/drawing/2014/main" id="{43D5BAE2-C161-D848-BF88-0DE0E1CCA558}"/>
              </a:ext>
            </a:extLst>
          </p:cNvPr>
          <p:cNvSpPr>
            <a:spLocks noGrp="1"/>
          </p:cNvSpPr>
          <p:nvPr>
            <p:ph idx="1"/>
          </p:nvPr>
        </p:nvSpPr>
        <p:spPr/>
        <p:txBody>
          <a:bodyPr/>
          <a:lstStyle/>
          <a:p>
            <a:pPr lvl="3"/>
            <a:r>
              <a:rPr lang="en-US" dirty="0"/>
              <a:t>The Voice training toolkit has been developed for training HelpAge staff and network members to understand the key elements of the Voice framework and the concepts underpinning it, and to strengthen their ability to implement Voice-related activities. </a:t>
            </a:r>
          </a:p>
          <a:p>
            <a:pPr lvl="3"/>
            <a:r>
              <a:rPr lang="en-US" b="1" dirty="0"/>
              <a:t>This is the first of four PowerPoint Modules designed to accompany the Facilitator’s guide when working through the sessions. Module 1 is an introductory module that looks at the objectives of the training and key concepts.</a:t>
            </a:r>
          </a:p>
        </p:txBody>
      </p:sp>
      <p:sp>
        <p:nvSpPr>
          <p:cNvPr id="4" name="Footer Placeholder 3">
            <a:extLst>
              <a:ext uri="{FF2B5EF4-FFF2-40B4-BE49-F238E27FC236}">
                <a16:creationId xmlns:a16="http://schemas.microsoft.com/office/drawing/2014/main" id="{313076C4-3015-7F43-9DB2-0F7B715DD078}"/>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8EE1510D-DFDA-2E4D-8D5F-DD67F3572F8C}"/>
              </a:ext>
            </a:extLst>
          </p:cNvPr>
          <p:cNvSpPr>
            <a:spLocks noGrp="1"/>
          </p:cNvSpPr>
          <p:nvPr>
            <p:ph type="sldNum" sz="quarter" idx="12"/>
          </p:nvPr>
        </p:nvSpPr>
        <p:spPr/>
        <p:txBody>
          <a:bodyPr/>
          <a:lstStyle/>
          <a:p>
            <a:fld id="{50F209D7-C180-5B4A-A7C2-AD533727DAA3}" type="slidenum">
              <a:rPr lang="en-US" smtClean="0"/>
              <a:t>2</a:t>
            </a:fld>
            <a:endParaRPr lang="en-US"/>
          </a:p>
        </p:txBody>
      </p:sp>
    </p:spTree>
    <p:extLst>
      <p:ext uri="{BB962C8B-B14F-4D97-AF65-F5344CB8AC3E}">
        <p14:creationId xmlns:p14="http://schemas.microsoft.com/office/powerpoint/2010/main" val="230885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05F5092-F0FB-AF40-B19C-A76B5D33ABF2}"/>
              </a:ext>
            </a:extLst>
          </p:cNvPr>
          <p:cNvSpPr/>
          <p:nvPr/>
        </p:nvSpPr>
        <p:spPr>
          <a:xfrm>
            <a:off x="432000" y="1799999"/>
            <a:ext cx="9827813" cy="5025083"/>
          </a:xfrm>
          <a:prstGeom prst="rect">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7CA60E-D423-1946-894E-5A615429BC3C}"/>
              </a:ext>
            </a:extLst>
          </p:cNvPr>
          <p:cNvSpPr>
            <a:spLocks noGrp="1"/>
          </p:cNvSpPr>
          <p:nvPr>
            <p:ph type="title"/>
          </p:nvPr>
        </p:nvSpPr>
        <p:spPr/>
        <p:txBody>
          <a:bodyPr/>
          <a:lstStyle/>
          <a:p>
            <a:r>
              <a:rPr lang="en-GB" dirty="0"/>
              <a:t>Module 1: Outline </a:t>
            </a:r>
            <a:endParaRPr lang="en-US" dirty="0"/>
          </a:p>
        </p:txBody>
      </p:sp>
      <p:sp>
        <p:nvSpPr>
          <p:cNvPr id="3" name="Content Placeholder 2">
            <a:extLst>
              <a:ext uri="{FF2B5EF4-FFF2-40B4-BE49-F238E27FC236}">
                <a16:creationId xmlns:a16="http://schemas.microsoft.com/office/drawing/2014/main" id="{43D5BAE2-C161-D848-BF88-0DE0E1CCA558}"/>
              </a:ext>
            </a:extLst>
          </p:cNvPr>
          <p:cNvSpPr>
            <a:spLocks noGrp="1"/>
          </p:cNvSpPr>
          <p:nvPr>
            <p:ph idx="1"/>
          </p:nvPr>
        </p:nvSpPr>
        <p:spPr>
          <a:xfrm>
            <a:off x="684000" y="2016000"/>
            <a:ext cx="5065747" cy="4796544"/>
          </a:xfrm>
        </p:spPr>
        <p:txBody>
          <a:bodyPr/>
          <a:lstStyle/>
          <a:p>
            <a:pPr marL="354012" lvl="3" indent="-342900">
              <a:buFont typeface="Arial" panose="020B0604020202020204" pitchFamily="34" charset="0"/>
              <a:buChar char="•"/>
            </a:pPr>
            <a:r>
              <a:rPr lang="en-US" dirty="0"/>
              <a:t>Objectives of the training</a:t>
            </a:r>
          </a:p>
          <a:p>
            <a:pPr marL="354012" lvl="3" indent="-342900">
              <a:buFont typeface="Arial" panose="020B0604020202020204" pitchFamily="34" charset="0"/>
              <a:buChar char="•"/>
            </a:pPr>
            <a:r>
              <a:rPr lang="en-US" dirty="0"/>
              <a:t>Key audience</a:t>
            </a:r>
          </a:p>
          <a:p>
            <a:pPr marL="354012" lvl="3" indent="-342900">
              <a:buFont typeface="Arial" panose="020B0604020202020204" pitchFamily="34" charset="0"/>
              <a:buChar char="•"/>
            </a:pPr>
            <a:r>
              <a:rPr lang="en-US" dirty="0"/>
              <a:t>Where we are coming from and where we are at</a:t>
            </a:r>
          </a:p>
          <a:p>
            <a:pPr marL="354012" lvl="3" indent="-342900">
              <a:buFont typeface="Arial" panose="020B0604020202020204" pitchFamily="34" charset="0"/>
              <a:buChar char="•"/>
            </a:pPr>
            <a:r>
              <a:rPr lang="en-US" dirty="0"/>
              <a:t>Key concepts</a:t>
            </a:r>
          </a:p>
        </p:txBody>
      </p:sp>
      <p:sp>
        <p:nvSpPr>
          <p:cNvPr id="4" name="Footer Placeholder 3">
            <a:extLst>
              <a:ext uri="{FF2B5EF4-FFF2-40B4-BE49-F238E27FC236}">
                <a16:creationId xmlns:a16="http://schemas.microsoft.com/office/drawing/2014/main" id="{313076C4-3015-7F43-9DB2-0F7B715DD078}"/>
              </a:ext>
            </a:extLst>
          </p:cNvPr>
          <p:cNvSpPr>
            <a:spLocks noGrp="1"/>
          </p:cNvSpPr>
          <p:nvPr>
            <p:ph type="ftr" sz="quarter" idx="11"/>
          </p:nvPr>
        </p:nvSpPr>
        <p:spPr/>
        <p:txBody>
          <a:bodyPr/>
          <a:lstStyle/>
          <a:p>
            <a:r>
              <a:rPr lang="en-US"/>
              <a:t>Voice training </a:t>
            </a:r>
          </a:p>
          <a:p>
            <a:r>
              <a:rPr lang="en-GB">
                <a:solidFill>
                  <a:schemeClr val="accent3"/>
                </a:solidFill>
              </a:rPr>
              <a:t>Module 1: Introduction to Voice</a:t>
            </a:r>
            <a:endParaRPr lang="en-GB" dirty="0">
              <a:solidFill>
                <a:schemeClr val="accent3"/>
              </a:solidFill>
            </a:endParaRPr>
          </a:p>
        </p:txBody>
      </p:sp>
      <p:sp>
        <p:nvSpPr>
          <p:cNvPr id="5" name="Slide Number Placeholder 4">
            <a:extLst>
              <a:ext uri="{FF2B5EF4-FFF2-40B4-BE49-F238E27FC236}">
                <a16:creationId xmlns:a16="http://schemas.microsoft.com/office/drawing/2014/main" id="{8EE1510D-DFDA-2E4D-8D5F-DD67F3572F8C}"/>
              </a:ext>
            </a:extLst>
          </p:cNvPr>
          <p:cNvSpPr>
            <a:spLocks noGrp="1"/>
          </p:cNvSpPr>
          <p:nvPr>
            <p:ph type="sldNum" sz="quarter" idx="12"/>
          </p:nvPr>
        </p:nvSpPr>
        <p:spPr/>
        <p:txBody>
          <a:bodyPr/>
          <a:lstStyle/>
          <a:p>
            <a:fld id="{50F209D7-C180-5B4A-A7C2-AD533727DAA3}" type="slidenum">
              <a:rPr lang="en-US" smtClean="0"/>
              <a:t>3</a:t>
            </a:fld>
            <a:endParaRPr lang="en-US"/>
          </a:p>
        </p:txBody>
      </p:sp>
    </p:spTree>
    <p:extLst>
      <p:ext uri="{BB962C8B-B14F-4D97-AF65-F5344CB8AC3E}">
        <p14:creationId xmlns:p14="http://schemas.microsoft.com/office/powerpoint/2010/main" val="154354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A1148B8-5CD6-724C-86D7-FA2FA51E00DE}"/>
              </a:ext>
            </a:extLst>
          </p:cNvPr>
          <p:cNvSpPr>
            <a:spLocks noGrp="1"/>
          </p:cNvSpPr>
          <p:nvPr>
            <p:ph type="title"/>
          </p:nvPr>
        </p:nvSpPr>
        <p:spPr>
          <a:solidFill>
            <a:schemeClr val="accent1"/>
          </a:solidFill>
        </p:spPr>
        <p:txBody>
          <a:bodyPr/>
          <a:lstStyle/>
          <a:p>
            <a:r>
              <a:rPr lang="en-US" dirty="0"/>
              <a:t>Objectives and expectations</a:t>
            </a:r>
          </a:p>
        </p:txBody>
      </p:sp>
      <p:sp>
        <p:nvSpPr>
          <p:cNvPr id="3" name="Footer Placeholder 2">
            <a:extLst>
              <a:ext uri="{FF2B5EF4-FFF2-40B4-BE49-F238E27FC236}">
                <a16:creationId xmlns:a16="http://schemas.microsoft.com/office/drawing/2014/main" id="{7DF9A975-0FBE-5E4E-BA8F-BB3A8C43BB6D}"/>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E8A40F03-85B4-1E43-929A-5963FBD7FDDC}"/>
              </a:ext>
            </a:extLst>
          </p:cNvPr>
          <p:cNvSpPr>
            <a:spLocks noGrp="1"/>
          </p:cNvSpPr>
          <p:nvPr>
            <p:ph type="sldNum" sz="quarter" idx="12"/>
          </p:nvPr>
        </p:nvSpPr>
        <p:spPr/>
        <p:txBody>
          <a:bodyPr/>
          <a:lstStyle/>
          <a:p>
            <a:fld id="{50F209D7-C180-5B4A-A7C2-AD533727DAA3}" type="slidenum">
              <a:rPr lang="en-US" smtClean="0"/>
              <a:t>4</a:t>
            </a:fld>
            <a:endParaRPr lang="en-US"/>
          </a:p>
        </p:txBody>
      </p:sp>
    </p:spTree>
    <p:extLst>
      <p:ext uri="{BB962C8B-B14F-4D97-AF65-F5344CB8AC3E}">
        <p14:creationId xmlns:p14="http://schemas.microsoft.com/office/powerpoint/2010/main" val="3532464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0FDBD4-0890-FC42-BDA2-C34FA6267F8D}"/>
              </a:ext>
            </a:extLst>
          </p:cNvPr>
          <p:cNvSpPr>
            <a:spLocks noGrp="1"/>
          </p:cNvSpPr>
          <p:nvPr>
            <p:ph type="title"/>
          </p:nvPr>
        </p:nvSpPr>
        <p:spPr/>
        <p:txBody>
          <a:bodyPr/>
          <a:lstStyle/>
          <a:p>
            <a:r>
              <a:rPr lang="en-GB" dirty="0"/>
              <a:t>Objectives</a:t>
            </a:r>
            <a:endParaRPr lang="en-US" dirty="0"/>
          </a:p>
        </p:txBody>
      </p:sp>
      <p:sp>
        <p:nvSpPr>
          <p:cNvPr id="6" name="Content Placeholder 5">
            <a:extLst>
              <a:ext uri="{FF2B5EF4-FFF2-40B4-BE49-F238E27FC236}">
                <a16:creationId xmlns:a16="http://schemas.microsoft.com/office/drawing/2014/main" id="{4292593E-2A67-3F4A-B675-19F0CBA13A51}"/>
              </a:ext>
            </a:extLst>
          </p:cNvPr>
          <p:cNvSpPr>
            <a:spLocks noGrp="1"/>
          </p:cNvSpPr>
          <p:nvPr>
            <p:ph idx="1"/>
          </p:nvPr>
        </p:nvSpPr>
        <p:spPr>
          <a:xfrm>
            <a:off x="432001" y="1800000"/>
            <a:ext cx="7315000" cy="4796544"/>
          </a:xfrm>
        </p:spPr>
        <p:txBody>
          <a:bodyPr/>
          <a:lstStyle/>
          <a:p>
            <a:pPr marL="354012" lvl="3" indent="-342900">
              <a:buFont typeface="Arial" panose="020B0604020202020204" pitchFamily="34" charset="0"/>
              <a:buChar char="•"/>
            </a:pPr>
            <a:r>
              <a:rPr lang="en-US" dirty="0"/>
              <a:t>Understand what Voice means for HelpAge</a:t>
            </a:r>
          </a:p>
          <a:p>
            <a:pPr marL="354012" lvl="3" indent="-342900">
              <a:buFont typeface="Arial" panose="020B0604020202020204" pitchFamily="34" charset="0"/>
              <a:buChar char="•"/>
            </a:pPr>
            <a:r>
              <a:rPr lang="en-US" dirty="0"/>
              <a:t>Understand the concepts underpinning the Voice framework</a:t>
            </a:r>
          </a:p>
          <a:p>
            <a:pPr marL="354012" lvl="3" indent="-342900">
              <a:buFont typeface="Arial" panose="020B0604020202020204" pitchFamily="34" charset="0"/>
              <a:buChar char="•"/>
            </a:pPr>
            <a:r>
              <a:rPr lang="en-US" dirty="0"/>
              <a:t>Explore key social accountability and Voice approaches (particularly for project activities)</a:t>
            </a:r>
          </a:p>
          <a:p>
            <a:pPr marL="354012" lvl="3" indent="-342900">
              <a:buFont typeface="Arial" panose="020B0604020202020204" pitchFamily="34" charset="0"/>
              <a:buChar char="•"/>
            </a:pPr>
            <a:r>
              <a:rPr lang="en-US" dirty="0"/>
              <a:t>Become familiar with tools and approaches for planning and monitoring projects </a:t>
            </a:r>
            <a:r>
              <a:rPr lang="en-US" dirty="0" err="1"/>
              <a:t>centred</a:t>
            </a:r>
            <a:r>
              <a:rPr lang="en-US" dirty="0"/>
              <a:t> on the Voice framework: monitoring, evaluation and learning</a:t>
            </a:r>
          </a:p>
        </p:txBody>
      </p:sp>
      <p:sp>
        <p:nvSpPr>
          <p:cNvPr id="3" name="Footer Placeholder 2">
            <a:extLst>
              <a:ext uri="{FF2B5EF4-FFF2-40B4-BE49-F238E27FC236}">
                <a16:creationId xmlns:a16="http://schemas.microsoft.com/office/drawing/2014/main" id="{AA4F8785-191D-DC44-8E9F-4AE5971FA800}"/>
              </a:ext>
            </a:extLst>
          </p:cNvPr>
          <p:cNvSpPr>
            <a:spLocks noGrp="1"/>
          </p:cNvSpPr>
          <p:nvPr>
            <p:ph type="ftr" sz="quarter" idx="11"/>
          </p:nvPr>
        </p:nvSpPr>
        <p:spPr>
          <a:xfrm>
            <a:off x="432000" y="432000"/>
            <a:ext cx="3896160" cy="375720"/>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A90CE943-4D50-B64F-BBE1-BCE4641B62C1}"/>
              </a:ext>
            </a:extLst>
          </p:cNvPr>
          <p:cNvSpPr>
            <a:spLocks noGrp="1"/>
          </p:cNvSpPr>
          <p:nvPr>
            <p:ph type="sldNum" sz="quarter" idx="12"/>
          </p:nvPr>
        </p:nvSpPr>
        <p:spPr/>
        <p:txBody>
          <a:bodyPr/>
          <a:lstStyle/>
          <a:p>
            <a:fld id="{50F209D7-C180-5B4A-A7C2-AD533727DAA3}" type="slidenum">
              <a:rPr lang="en-US" smtClean="0"/>
              <a:t>5</a:t>
            </a:fld>
            <a:endParaRPr lang="en-US"/>
          </a:p>
        </p:txBody>
      </p:sp>
      <p:pic>
        <p:nvPicPr>
          <p:cNvPr id="7" name="Picture 6" descr="Shape, icon&#10;&#10;Description automatically generated">
            <a:extLst>
              <a:ext uri="{FF2B5EF4-FFF2-40B4-BE49-F238E27FC236}">
                <a16:creationId xmlns:a16="http://schemas.microsoft.com/office/drawing/2014/main" id="{C1C4CA76-E35F-8A4C-AB9C-29F1C5D73B8A}"/>
              </a:ext>
            </a:extLst>
          </p:cNvPr>
          <p:cNvPicPr>
            <a:picLocks noChangeAspect="1"/>
          </p:cNvPicPr>
          <p:nvPr/>
        </p:nvPicPr>
        <p:blipFill>
          <a:blip r:embed="rId2"/>
          <a:stretch>
            <a:fillRect/>
          </a:stretch>
        </p:blipFill>
        <p:spPr>
          <a:xfrm>
            <a:off x="7914018" y="1831797"/>
            <a:ext cx="1937449" cy="2373811"/>
          </a:xfrm>
          <a:prstGeom prst="rect">
            <a:avLst/>
          </a:prstGeom>
        </p:spPr>
      </p:pic>
    </p:spTree>
    <p:extLst>
      <p:ext uri="{BB962C8B-B14F-4D97-AF65-F5344CB8AC3E}">
        <p14:creationId xmlns:p14="http://schemas.microsoft.com/office/powerpoint/2010/main" val="162185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A1148B8-5CD6-724C-86D7-FA2FA51E00DE}"/>
              </a:ext>
            </a:extLst>
          </p:cNvPr>
          <p:cNvSpPr>
            <a:spLocks noGrp="1"/>
          </p:cNvSpPr>
          <p:nvPr>
            <p:ph type="title"/>
          </p:nvPr>
        </p:nvSpPr>
        <p:spPr>
          <a:solidFill>
            <a:schemeClr val="accent2"/>
          </a:solidFill>
        </p:spPr>
        <p:txBody>
          <a:bodyPr/>
          <a:lstStyle/>
          <a:p>
            <a:r>
              <a:rPr lang="en-US" dirty="0"/>
              <a:t>Key audiences</a:t>
            </a:r>
            <a:endParaRPr lang="en-GB" dirty="0"/>
          </a:p>
        </p:txBody>
      </p:sp>
      <p:sp>
        <p:nvSpPr>
          <p:cNvPr id="3" name="Footer Placeholder 2">
            <a:extLst>
              <a:ext uri="{FF2B5EF4-FFF2-40B4-BE49-F238E27FC236}">
                <a16:creationId xmlns:a16="http://schemas.microsoft.com/office/drawing/2014/main" id="{7DF9A975-0FBE-5E4E-BA8F-BB3A8C43BB6D}"/>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E8A40F03-85B4-1E43-929A-5963FBD7FDDC}"/>
              </a:ext>
            </a:extLst>
          </p:cNvPr>
          <p:cNvSpPr>
            <a:spLocks noGrp="1"/>
          </p:cNvSpPr>
          <p:nvPr>
            <p:ph type="sldNum" sz="quarter" idx="12"/>
          </p:nvPr>
        </p:nvSpPr>
        <p:spPr/>
        <p:txBody>
          <a:bodyPr/>
          <a:lstStyle/>
          <a:p>
            <a:fld id="{50F209D7-C180-5B4A-A7C2-AD533727DAA3}" type="slidenum">
              <a:rPr lang="en-US" smtClean="0"/>
              <a:t>6</a:t>
            </a:fld>
            <a:endParaRPr lang="en-US"/>
          </a:p>
        </p:txBody>
      </p:sp>
    </p:spTree>
    <p:extLst>
      <p:ext uri="{BB962C8B-B14F-4D97-AF65-F5344CB8AC3E}">
        <p14:creationId xmlns:p14="http://schemas.microsoft.com/office/powerpoint/2010/main" val="529501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FCB5C-1699-CC4D-8641-91DAC2672A55}"/>
              </a:ext>
            </a:extLst>
          </p:cNvPr>
          <p:cNvSpPr>
            <a:spLocks noGrp="1"/>
          </p:cNvSpPr>
          <p:nvPr>
            <p:ph type="title"/>
          </p:nvPr>
        </p:nvSpPr>
        <p:spPr/>
        <p:txBody>
          <a:bodyPr/>
          <a:lstStyle/>
          <a:p>
            <a:r>
              <a:rPr lang="en-GB" dirty="0"/>
              <a:t>Key audiences</a:t>
            </a:r>
            <a:endParaRPr lang="en-US" dirty="0"/>
          </a:p>
        </p:txBody>
      </p:sp>
      <p:sp>
        <p:nvSpPr>
          <p:cNvPr id="3" name="Content Placeholder 2">
            <a:extLst>
              <a:ext uri="{FF2B5EF4-FFF2-40B4-BE49-F238E27FC236}">
                <a16:creationId xmlns:a16="http://schemas.microsoft.com/office/drawing/2014/main" id="{BD141E1E-087C-854F-95B9-731B13E993E1}"/>
              </a:ext>
            </a:extLst>
          </p:cNvPr>
          <p:cNvSpPr>
            <a:spLocks noGrp="1"/>
          </p:cNvSpPr>
          <p:nvPr>
            <p:ph idx="1"/>
          </p:nvPr>
        </p:nvSpPr>
        <p:spPr/>
        <p:txBody>
          <a:bodyPr>
            <a:normAutofit/>
          </a:bodyPr>
          <a:lstStyle/>
          <a:p>
            <a:pPr marL="354012" lvl="3" indent="-342900">
              <a:buFont typeface="Arial" panose="020B0604020202020204" pitchFamily="34" charset="0"/>
              <a:buChar char="•"/>
            </a:pPr>
            <a:r>
              <a:rPr lang="en-US" dirty="0"/>
              <a:t>HelpAge International staff</a:t>
            </a:r>
          </a:p>
          <a:p>
            <a:pPr marL="354012" lvl="3" indent="-342900">
              <a:buFont typeface="Arial" panose="020B0604020202020204" pitchFamily="34" charset="0"/>
              <a:buChar char="•"/>
            </a:pPr>
            <a:r>
              <a:rPr lang="en-US" dirty="0"/>
              <a:t>Staff of HelpAge Global Network members</a:t>
            </a:r>
          </a:p>
          <a:p>
            <a:pPr marL="354012" lvl="3" indent="-342900">
              <a:buFont typeface="Arial" panose="020B0604020202020204" pitchFamily="34" charset="0"/>
              <a:buChar char="•"/>
            </a:pPr>
            <a:r>
              <a:rPr lang="en-US" dirty="0"/>
              <a:t>Members of older people’s associations</a:t>
            </a:r>
          </a:p>
          <a:p>
            <a:pPr marL="354012" lvl="3" indent="-342900">
              <a:buFont typeface="Arial" panose="020B0604020202020204" pitchFamily="34" charset="0"/>
              <a:buChar char="•"/>
            </a:pPr>
            <a:r>
              <a:rPr lang="en-US" dirty="0"/>
              <a:t>National platforms and federations of older people</a:t>
            </a:r>
          </a:p>
          <a:p>
            <a:pPr marL="354012" lvl="3" indent="-342900">
              <a:buFont typeface="Arial" panose="020B0604020202020204" pitchFamily="34" charset="0"/>
              <a:buChar char="•"/>
            </a:pPr>
            <a:r>
              <a:rPr lang="en-US" dirty="0"/>
              <a:t>Community </a:t>
            </a:r>
            <a:r>
              <a:rPr lang="en-US" dirty="0" err="1"/>
              <a:t>organisations</a:t>
            </a:r>
            <a:r>
              <a:rPr lang="en-US" dirty="0"/>
              <a:t> </a:t>
            </a:r>
          </a:p>
          <a:p>
            <a:pPr marL="354012" lvl="3" indent="-342900">
              <a:buFont typeface="Arial" panose="020B0604020202020204" pitchFamily="34" charset="0"/>
              <a:buChar char="•"/>
            </a:pPr>
            <a:r>
              <a:rPr lang="en-US" dirty="0"/>
              <a:t>Government representatives</a:t>
            </a:r>
          </a:p>
        </p:txBody>
      </p:sp>
      <p:sp>
        <p:nvSpPr>
          <p:cNvPr id="4" name="Footer Placeholder 3">
            <a:extLst>
              <a:ext uri="{FF2B5EF4-FFF2-40B4-BE49-F238E27FC236}">
                <a16:creationId xmlns:a16="http://schemas.microsoft.com/office/drawing/2014/main" id="{9F21D3AB-B485-0A44-B2BA-60BED00AB090}"/>
              </a:ext>
            </a:extLst>
          </p:cNvPr>
          <p:cNvSpPr>
            <a:spLocks noGrp="1"/>
          </p:cNvSpPr>
          <p:nvPr>
            <p:ph type="ftr" sz="quarter" idx="11"/>
          </p:nvPr>
        </p:nvSpPr>
        <p:spPr>
          <a:xfrm>
            <a:off x="432000" y="432000"/>
            <a:ext cx="4002840" cy="406200"/>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C66DBE21-894C-FE41-A3D3-ED04B00BE352}"/>
              </a:ext>
            </a:extLst>
          </p:cNvPr>
          <p:cNvSpPr>
            <a:spLocks noGrp="1"/>
          </p:cNvSpPr>
          <p:nvPr>
            <p:ph type="sldNum" sz="quarter" idx="12"/>
          </p:nvPr>
        </p:nvSpPr>
        <p:spPr/>
        <p:txBody>
          <a:bodyPr/>
          <a:lstStyle/>
          <a:p>
            <a:fld id="{50F209D7-C180-5B4A-A7C2-AD533727DAA3}" type="slidenum">
              <a:rPr lang="en-US" smtClean="0"/>
              <a:t>7</a:t>
            </a:fld>
            <a:endParaRPr lang="en-US"/>
          </a:p>
        </p:txBody>
      </p:sp>
      <p:pic>
        <p:nvPicPr>
          <p:cNvPr id="7" name="Picture 6" descr="Icon&#10;&#10;Description automatically generated">
            <a:extLst>
              <a:ext uri="{FF2B5EF4-FFF2-40B4-BE49-F238E27FC236}">
                <a16:creationId xmlns:a16="http://schemas.microsoft.com/office/drawing/2014/main" id="{55F5FEB4-7147-4B43-93DC-CA781016FE65}"/>
              </a:ext>
            </a:extLst>
          </p:cNvPr>
          <p:cNvPicPr>
            <a:picLocks noChangeAspect="1"/>
          </p:cNvPicPr>
          <p:nvPr/>
        </p:nvPicPr>
        <p:blipFill>
          <a:blip r:embed="rId2"/>
          <a:stretch>
            <a:fillRect/>
          </a:stretch>
        </p:blipFill>
        <p:spPr>
          <a:xfrm>
            <a:off x="6679405" y="3970336"/>
            <a:ext cx="2794861" cy="2163763"/>
          </a:xfrm>
          <a:prstGeom prst="rect">
            <a:avLst/>
          </a:prstGeom>
        </p:spPr>
      </p:pic>
    </p:spTree>
    <p:extLst>
      <p:ext uri="{BB962C8B-B14F-4D97-AF65-F5344CB8AC3E}">
        <p14:creationId xmlns:p14="http://schemas.microsoft.com/office/powerpoint/2010/main" val="1677885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A1148B8-5CD6-724C-86D7-FA2FA51E00DE}"/>
              </a:ext>
            </a:extLst>
          </p:cNvPr>
          <p:cNvSpPr>
            <a:spLocks noGrp="1"/>
          </p:cNvSpPr>
          <p:nvPr>
            <p:ph type="title"/>
          </p:nvPr>
        </p:nvSpPr>
        <p:spPr>
          <a:solidFill>
            <a:schemeClr val="accent3"/>
          </a:solidFill>
        </p:spPr>
        <p:txBody>
          <a:bodyPr/>
          <a:lstStyle/>
          <a:p>
            <a:r>
              <a:rPr lang="en-GB" dirty="0"/>
              <a:t>Understanding Voice</a:t>
            </a:r>
          </a:p>
        </p:txBody>
      </p:sp>
      <p:sp>
        <p:nvSpPr>
          <p:cNvPr id="3" name="Footer Placeholder 2">
            <a:extLst>
              <a:ext uri="{FF2B5EF4-FFF2-40B4-BE49-F238E27FC236}">
                <a16:creationId xmlns:a16="http://schemas.microsoft.com/office/drawing/2014/main" id="{7DF9A975-0FBE-5E4E-BA8F-BB3A8C43BB6D}"/>
              </a:ext>
            </a:extLst>
          </p:cNvPr>
          <p:cNvSpPr>
            <a:spLocks noGrp="1"/>
          </p:cNvSpPr>
          <p:nvPr>
            <p:ph type="ftr" sz="quarter" idx="11"/>
          </p:nvPr>
        </p:nvSpPr>
        <p:spPr>
          <a:xfrm>
            <a:off x="432000" y="432000"/>
            <a:ext cx="3698040" cy="406200"/>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E8A40F03-85B4-1E43-929A-5963FBD7FDDC}"/>
              </a:ext>
            </a:extLst>
          </p:cNvPr>
          <p:cNvSpPr>
            <a:spLocks noGrp="1"/>
          </p:cNvSpPr>
          <p:nvPr>
            <p:ph type="sldNum" sz="quarter" idx="12"/>
          </p:nvPr>
        </p:nvSpPr>
        <p:spPr/>
        <p:txBody>
          <a:bodyPr/>
          <a:lstStyle/>
          <a:p>
            <a:fld id="{50F209D7-C180-5B4A-A7C2-AD533727DAA3}" type="slidenum">
              <a:rPr lang="en-US" smtClean="0"/>
              <a:t>8</a:t>
            </a:fld>
            <a:endParaRPr lang="en-US"/>
          </a:p>
        </p:txBody>
      </p:sp>
    </p:spTree>
    <p:extLst>
      <p:ext uri="{BB962C8B-B14F-4D97-AF65-F5344CB8AC3E}">
        <p14:creationId xmlns:p14="http://schemas.microsoft.com/office/powerpoint/2010/main" val="202354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2F1E6D4-EA50-0A4A-B8BD-B49ADEE04FF4}"/>
              </a:ext>
            </a:extLst>
          </p:cNvPr>
          <p:cNvSpPr>
            <a:spLocks noGrp="1"/>
          </p:cNvSpPr>
          <p:nvPr>
            <p:ph type="title"/>
          </p:nvPr>
        </p:nvSpPr>
        <p:spPr>
          <a:xfrm>
            <a:off x="432000" y="1115036"/>
            <a:ext cx="9870419" cy="768193"/>
          </a:xfrm>
        </p:spPr>
        <p:txBody>
          <a:bodyPr/>
          <a:lstStyle/>
          <a:p>
            <a:r>
              <a:rPr lang="en-GB" dirty="0"/>
              <a:t>Where are we coming from? </a:t>
            </a:r>
            <a:br>
              <a:rPr lang="en-GB" dirty="0"/>
            </a:br>
            <a:r>
              <a:rPr lang="en-GB" dirty="0"/>
              <a:t>Where are we at?</a:t>
            </a:r>
            <a:br>
              <a:rPr lang="en-GB" dirty="0"/>
            </a:br>
            <a:endParaRPr lang="en-US" dirty="0"/>
          </a:p>
        </p:txBody>
      </p:sp>
      <p:sp>
        <p:nvSpPr>
          <p:cNvPr id="7" name="Content Placeholder 6">
            <a:extLst>
              <a:ext uri="{FF2B5EF4-FFF2-40B4-BE49-F238E27FC236}">
                <a16:creationId xmlns:a16="http://schemas.microsoft.com/office/drawing/2014/main" id="{66B0BFD3-73CB-9549-BC40-14EFB9C89BA6}"/>
              </a:ext>
            </a:extLst>
          </p:cNvPr>
          <p:cNvSpPr>
            <a:spLocks noGrp="1"/>
          </p:cNvSpPr>
          <p:nvPr>
            <p:ph idx="1"/>
          </p:nvPr>
        </p:nvSpPr>
        <p:spPr>
          <a:xfrm>
            <a:off x="431999" y="2160000"/>
            <a:ext cx="9020759" cy="4796544"/>
          </a:xfrm>
        </p:spPr>
        <p:txBody>
          <a:bodyPr>
            <a:noAutofit/>
          </a:bodyPr>
          <a:lstStyle/>
          <a:p>
            <a:pPr marL="354012" lvl="3" indent="-342900">
              <a:buFont typeface="Arial" panose="020B0604020202020204" pitchFamily="34" charset="0"/>
              <a:buChar char="•"/>
            </a:pPr>
            <a:r>
              <a:rPr lang="en-US" dirty="0"/>
              <a:t>HelpAge International and network members have been implementing Voice activities for years. The Voice framework is informed by this work. </a:t>
            </a:r>
          </a:p>
          <a:p>
            <a:pPr marL="354012" lvl="3" indent="-342900">
              <a:buFont typeface="Arial" panose="020B0604020202020204" pitchFamily="34" charset="0"/>
              <a:buChar char="•"/>
            </a:pPr>
            <a:r>
              <a:rPr lang="en-US" dirty="0"/>
              <a:t>At HelpAge, we use ‘Voice’ as an umbrella term covering participation, empowerment, agency, autonomy and accountability.</a:t>
            </a:r>
          </a:p>
          <a:p>
            <a:pPr marL="354012" lvl="3" indent="-342900">
              <a:buFont typeface="Arial" panose="020B0604020202020204" pitchFamily="34" charset="0"/>
              <a:buChar char="•"/>
            </a:pPr>
            <a:r>
              <a:rPr lang="en-US" dirty="0"/>
              <a:t>We consulted older people in 2020 on how their ability to exercise their voice has been affected by the COVID-19 pandemic.</a:t>
            </a:r>
          </a:p>
          <a:p>
            <a:pPr marL="354012" lvl="3" indent="-342900">
              <a:buFont typeface="Arial" panose="020B0604020202020204" pitchFamily="34" charset="0"/>
              <a:buChar char="•"/>
            </a:pPr>
            <a:r>
              <a:rPr lang="en-US" dirty="0"/>
              <a:t>The HelpAge International Strategy 2030 includes Voice as a key component.</a:t>
            </a:r>
          </a:p>
          <a:p>
            <a:pPr marL="354012" lvl="3" indent="-342900">
              <a:buFont typeface="Arial" panose="020B0604020202020204" pitchFamily="34" charset="0"/>
              <a:buChar char="•"/>
            </a:pPr>
            <a:r>
              <a:rPr lang="en-US" dirty="0"/>
              <a:t>Voice work focuses on inclusion, challenging ageism and addressing diversity. </a:t>
            </a:r>
          </a:p>
        </p:txBody>
      </p:sp>
      <p:sp>
        <p:nvSpPr>
          <p:cNvPr id="4" name="Footer Placeholder 3">
            <a:extLst>
              <a:ext uri="{FF2B5EF4-FFF2-40B4-BE49-F238E27FC236}">
                <a16:creationId xmlns:a16="http://schemas.microsoft.com/office/drawing/2014/main" id="{B9B0B5B0-8EA1-2A40-9B75-04C0BCD474D2}"/>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ACCE597B-D35A-E84B-9CAF-022FE736E30D}"/>
              </a:ext>
            </a:extLst>
          </p:cNvPr>
          <p:cNvSpPr>
            <a:spLocks noGrp="1"/>
          </p:cNvSpPr>
          <p:nvPr>
            <p:ph type="sldNum" sz="quarter" idx="12"/>
          </p:nvPr>
        </p:nvSpPr>
        <p:spPr/>
        <p:txBody>
          <a:bodyPr/>
          <a:lstStyle/>
          <a:p>
            <a:fld id="{50F209D7-C180-5B4A-A7C2-AD533727DAA3}" type="slidenum">
              <a:rPr lang="en-US" smtClean="0"/>
              <a:t>9</a:t>
            </a:fld>
            <a:endParaRPr lang="en-US"/>
          </a:p>
        </p:txBody>
      </p:sp>
    </p:spTree>
    <p:extLst>
      <p:ext uri="{BB962C8B-B14F-4D97-AF65-F5344CB8AC3E}">
        <p14:creationId xmlns:p14="http://schemas.microsoft.com/office/powerpoint/2010/main" val="994992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8E5CA-64CC-2B40-80AA-5DBDC1D5E8CC}"/>
              </a:ext>
            </a:extLst>
          </p:cNvPr>
          <p:cNvSpPr>
            <a:spLocks noGrp="1"/>
          </p:cNvSpPr>
          <p:nvPr>
            <p:ph type="title"/>
          </p:nvPr>
        </p:nvSpPr>
        <p:spPr/>
        <p:txBody>
          <a:bodyPr/>
          <a:lstStyle/>
          <a:p>
            <a:r>
              <a:rPr lang="en-US" dirty="0"/>
              <a:t>Group discussion</a:t>
            </a:r>
          </a:p>
        </p:txBody>
      </p:sp>
      <p:sp>
        <p:nvSpPr>
          <p:cNvPr id="3" name="Content Placeholder 2">
            <a:extLst>
              <a:ext uri="{FF2B5EF4-FFF2-40B4-BE49-F238E27FC236}">
                <a16:creationId xmlns:a16="http://schemas.microsoft.com/office/drawing/2014/main" id="{F0283029-67A1-9A47-87FF-EFA8BCA26FA4}"/>
              </a:ext>
            </a:extLst>
          </p:cNvPr>
          <p:cNvSpPr>
            <a:spLocks noGrp="1"/>
          </p:cNvSpPr>
          <p:nvPr>
            <p:ph idx="1"/>
          </p:nvPr>
        </p:nvSpPr>
        <p:spPr>
          <a:xfrm>
            <a:off x="432000" y="1800000"/>
            <a:ext cx="8341886" cy="4796544"/>
          </a:xfrm>
        </p:spPr>
        <p:txBody>
          <a:bodyPr/>
          <a:lstStyle/>
          <a:p>
            <a:pPr lvl="3"/>
            <a:r>
              <a:rPr lang="en-US" dirty="0"/>
              <a:t>What comes to your mind when you think of ‘Voice’ </a:t>
            </a:r>
            <a:br>
              <a:rPr lang="en-US" dirty="0"/>
            </a:br>
            <a:r>
              <a:rPr lang="en-US" dirty="0"/>
              <a:t>(in relation to a community or individual)?</a:t>
            </a:r>
          </a:p>
        </p:txBody>
      </p:sp>
      <p:sp>
        <p:nvSpPr>
          <p:cNvPr id="4" name="Footer Placeholder 3">
            <a:extLst>
              <a:ext uri="{FF2B5EF4-FFF2-40B4-BE49-F238E27FC236}">
                <a16:creationId xmlns:a16="http://schemas.microsoft.com/office/drawing/2014/main" id="{0750B4D5-8E0A-824A-9099-ABB813CCD1B2}"/>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871CEDCD-A6DA-324C-A1F6-EFA57FD1E70D}"/>
              </a:ext>
            </a:extLst>
          </p:cNvPr>
          <p:cNvSpPr>
            <a:spLocks noGrp="1"/>
          </p:cNvSpPr>
          <p:nvPr>
            <p:ph type="sldNum" sz="quarter" idx="12"/>
          </p:nvPr>
        </p:nvSpPr>
        <p:spPr/>
        <p:txBody>
          <a:bodyPr/>
          <a:lstStyle/>
          <a:p>
            <a:fld id="{50F209D7-C180-5B4A-A7C2-AD533727DAA3}" type="slidenum">
              <a:rPr lang="en-US" smtClean="0"/>
              <a:t>10</a:t>
            </a:fld>
            <a:endParaRPr lang="en-US"/>
          </a:p>
        </p:txBody>
      </p:sp>
      <p:pic>
        <p:nvPicPr>
          <p:cNvPr id="8" name="Picture 7" descr="Icon&#10;&#10;Description automatically generated">
            <a:extLst>
              <a:ext uri="{FF2B5EF4-FFF2-40B4-BE49-F238E27FC236}">
                <a16:creationId xmlns:a16="http://schemas.microsoft.com/office/drawing/2014/main" id="{072CB4EB-BEA2-6440-809E-F22A16277688}"/>
              </a:ext>
            </a:extLst>
          </p:cNvPr>
          <p:cNvPicPr>
            <a:picLocks noChangeAspect="1"/>
          </p:cNvPicPr>
          <p:nvPr/>
        </p:nvPicPr>
        <p:blipFill>
          <a:blip r:embed="rId2"/>
          <a:stretch>
            <a:fillRect/>
          </a:stretch>
        </p:blipFill>
        <p:spPr>
          <a:xfrm>
            <a:off x="6196806" y="3840536"/>
            <a:ext cx="3429794" cy="2604103"/>
          </a:xfrm>
          <a:prstGeom prst="rect">
            <a:avLst/>
          </a:prstGeom>
        </p:spPr>
      </p:pic>
    </p:spTree>
    <p:extLst>
      <p:ext uri="{BB962C8B-B14F-4D97-AF65-F5344CB8AC3E}">
        <p14:creationId xmlns:p14="http://schemas.microsoft.com/office/powerpoint/2010/main" val="1125881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1"/>
          </a:solidFill>
        </p:spPr>
        <p:txBody>
          <a:bodyPr/>
          <a:lstStyle/>
          <a:p>
            <a:r>
              <a:rPr lang="en-GB" dirty="0"/>
              <a:t>Linking Voice with the </a:t>
            </a:r>
            <a:br>
              <a:rPr lang="en-GB" dirty="0"/>
            </a:br>
            <a:r>
              <a:rPr lang="en-GB" dirty="0"/>
              <a:t>Strategy 2030</a:t>
            </a:r>
            <a:endParaRPr lang="en-US" dirty="0"/>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11</a:t>
            </a:fld>
            <a:endParaRPr lang="en-US"/>
          </a:p>
        </p:txBody>
      </p:sp>
    </p:spTree>
    <p:extLst>
      <p:ext uri="{BB962C8B-B14F-4D97-AF65-F5344CB8AC3E}">
        <p14:creationId xmlns:p14="http://schemas.microsoft.com/office/powerpoint/2010/main" val="1023395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333C7-8E7C-C241-8B86-53670D4268FB}"/>
              </a:ext>
            </a:extLst>
          </p:cNvPr>
          <p:cNvSpPr>
            <a:spLocks noGrp="1"/>
          </p:cNvSpPr>
          <p:nvPr>
            <p:ph type="title"/>
          </p:nvPr>
        </p:nvSpPr>
        <p:spPr>
          <a:xfrm>
            <a:off x="432000" y="1115037"/>
            <a:ext cx="9827813" cy="684964"/>
          </a:xfrm>
        </p:spPr>
        <p:txBody>
          <a:bodyPr/>
          <a:lstStyle/>
          <a:p>
            <a:r>
              <a:rPr lang="en-US" dirty="0"/>
              <a:t>How does this training fit within the latest </a:t>
            </a:r>
            <a:r>
              <a:rPr lang="en-US" dirty="0" err="1"/>
              <a:t>organisational</a:t>
            </a:r>
            <a:r>
              <a:rPr lang="en-US" dirty="0"/>
              <a:t> thinking?</a:t>
            </a:r>
          </a:p>
        </p:txBody>
      </p:sp>
      <p:sp>
        <p:nvSpPr>
          <p:cNvPr id="3" name="Content Placeholder 2">
            <a:extLst>
              <a:ext uri="{FF2B5EF4-FFF2-40B4-BE49-F238E27FC236}">
                <a16:creationId xmlns:a16="http://schemas.microsoft.com/office/drawing/2014/main" id="{6E45000E-DF37-FF48-9316-A776591A42D4}"/>
              </a:ext>
            </a:extLst>
          </p:cNvPr>
          <p:cNvSpPr>
            <a:spLocks noGrp="1"/>
          </p:cNvSpPr>
          <p:nvPr>
            <p:ph idx="1"/>
          </p:nvPr>
        </p:nvSpPr>
        <p:spPr>
          <a:xfrm>
            <a:off x="432000" y="2268000"/>
            <a:ext cx="8879640" cy="1365787"/>
          </a:xfrm>
        </p:spPr>
        <p:txBody>
          <a:bodyPr>
            <a:noAutofit/>
          </a:bodyPr>
          <a:lstStyle/>
          <a:p>
            <a:pPr lvl="3"/>
            <a:r>
              <a:rPr lang="en-US" dirty="0"/>
              <a:t>HelpAge International’s mission: </a:t>
            </a:r>
            <a:r>
              <a:rPr lang="en-GB" dirty="0"/>
              <a:t>Our mission is to promote the wellbeing and inclusion of older women and men and reduce poverty and discrimination in later life</a:t>
            </a:r>
            <a:r>
              <a:rPr lang="en-US" dirty="0"/>
              <a:t>.</a:t>
            </a:r>
          </a:p>
        </p:txBody>
      </p:sp>
      <p:sp>
        <p:nvSpPr>
          <p:cNvPr id="4" name="Footer Placeholder 3">
            <a:extLst>
              <a:ext uri="{FF2B5EF4-FFF2-40B4-BE49-F238E27FC236}">
                <a16:creationId xmlns:a16="http://schemas.microsoft.com/office/drawing/2014/main" id="{09A36F76-520B-6043-91C1-0D28FB865F85}"/>
              </a:ext>
            </a:extLst>
          </p:cNvPr>
          <p:cNvSpPr>
            <a:spLocks noGrp="1"/>
          </p:cNvSpPr>
          <p:nvPr>
            <p:ph type="ftr" sz="quarter" idx="11"/>
          </p:nvPr>
        </p:nvSpPr>
        <p:spPr>
          <a:xfrm>
            <a:off x="431999" y="432000"/>
            <a:ext cx="4508135" cy="446774"/>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E9BF712E-67D2-6C42-9790-3DD3A70CB37F}"/>
              </a:ext>
            </a:extLst>
          </p:cNvPr>
          <p:cNvSpPr>
            <a:spLocks noGrp="1"/>
          </p:cNvSpPr>
          <p:nvPr>
            <p:ph type="sldNum" sz="quarter" idx="12"/>
          </p:nvPr>
        </p:nvSpPr>
        <p:spPr/>
        <p:txBody>
          <a:bodyPr/>
          <a:lstStyle/>
          <a:p>
            <a:fld id="{50F209D7-C180-5B4A-A7C2-AD533727DAA3}" type="slidenum">
              <a:rPr lang="en-US" smtClean="0"/>
              <a:t>12</a:t>
            </a:fld>
            <a:endParaRPr lang="en-US"/>
          </a:p>
        </p:txBody>
      </p:sp>
      <p:pic>
        <p:nvPicPr>
          <p:cNvPr id="8" name="Picture 7" descr="A picture containing text, sign&#10;&#10;Description automatically generated">
            <a:extLst>
              <a:ext uri="{FF2B5EF4-FFF2-40B4-BE49-F238E27FC236}">
                <a16:creationId xmlns:a16="http://schemas.microsoft.com/office/drawing/2014/main" id="{82893B43-E205-CB49-9F94-47B227C2592C}"/>
              </a:ext>
            </a:extLst>
          </p:cNvPr>
          <p:cNvPicPr>
            <a:picLocks noChangeAspect="1"/>
          </p:cNvPicPr>
          <p:nvPr/>
        </p:nvPicPr>
        <p:blipFill>
          <a:blip r:embed="rId2"/>
          <a:stretch>
            <a:fillRect/>
          </a:stretch>
        </p:blipFill>
        <p:spPr>
          <a:xfrm>
            <a:off x="2700072" y="3633787"/>
            <a:ext cx="5291668" cy="3135313"/>
          </a:xfrm>
          <a:prstGeom prst="rect">
            <a:avLst/>
          </a:prstGeom>
        </p:spPr>
      </p:pic>
    </p:spTree>
    <p:extLst>
      <p:ext uri="{BB962C8B-B14F-4D97-AF65-F5344CB8AC3E}">
        <p14:creationId xmlns:p14="http://schemas.microsoft.com/office/powerpoint/2010/main" val="1726364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2CE34-1C63-3C47-B4BD-5B51CBF20B38}"/>
              </a:ext>
            </a:extLst>
          </p:cNvPr>
          <p:cNvSpPr>
            <a:spLocks noGrp="1"/>
          </p:cNvSpPr>
          <p:nvPr>
            <p:ph type="title"/>
          </p:nvPr>
        </p:nvSpPr>
        <p:spPr>
          <a:xfrm>
            <a:off x="432000" y="1115037"/>
            <a:ext cx="9827813" cy="684964"/>
          </a:xfrm>
        </p:spPr>
        <p:txBody>
          <a:bodyPr/>
          <a:lstStyle/>
          <a:p>
            <a:r>
              <a:rPr lang="en-US" dirty="0"/>
              <a:t>The three core functions of </a:t>
            </a:r>
            <a:br>
              <a:rPr lang="en-US" dirty="0"/>
            </a:br>
            <a:r>
              <a:rPr lang="en-US" dirty="0"/>
              <a:t>HelpAge International</a:t>
            </a:r>
          </a:p>
        </p:txBody>
      </p:sp>
      <p:sp>
        <p:nvSpPr>
          <p:cNvPr id="3" name="Content Placeholder 2">
            <a:extLst>
              <a:ext uri="{FF2B5EF4-FFF2-40B4-BE49-F238E27FC236}">
                <a16:creationId xmlns:a16="http://schemas.microsoft.com/office/drawing/2014/main" id="{02228A92-BBE1-F64B-A882-8CF512792D6D}"/>
              </a:ext>
            </a:extLst>
          </p:cNvPr>
          <p:cNvSpPr>
            <a:spLocks noGrp="1"/>
          </p:cNvSpPr>
          <p:nvPr>
            <p:ph idx="1"/>
          </p:nvPr>
        </p:nvSpPr>
        <p:spPr>
          <a:xfrm>
            <a:off x="432000" y="2268000"/>
            <a:ext cx="3024000" cy="2566379"/>
          </a:xfrm>
          <a:solidFill>
            <a:schemeClr val="accent3"/>
          </a:solidFill>
        </p:spPr>
        <p:txBody>
          <a:bodyPr lIns="72000" tIns="144000" rIns="72000" bIns="72000"/>
          <a:lstStyle/>
          <a:p>
            <a:pPr marL="108000" lvl="3">
              <a:lnSpc>
                <a:spcPts val="2600"/>
              </a:lnSpc>
              <a:buSzPct val="100000"/>
            </a:pPr>
            <a:r>
              <a:rPr lang="en-US" b="1" dirty="0">
                <a:solidFill>
                  <a:schemeClr val="bg1"/>
                </a:solidFill>
              </a:rPr>
              <a:t>1. Supporter</a:t>
            </a:r>
            <a:br>
              <a:rPr lang="en-US" dirty="0">
                <a:solidFill>
                  <a:schemeClr val="bg1"/>
                </a:solidFill>
              </a:rPr>
            </a:br>
            <a:r>
              <a:rPr lang="en-US" dirty="0">
                <a:solidFill>
                  <a:schemeClr val="bg1"/>
                </a:solidFill>
              </a:rPr>
              <a:t>Supporting network members </a:t>
            </a:r>
            <a:br>
              <a:rPr lang="en-US" dirty="0">
                <a:solidFill>
                  <a:schemeClr val="bg1"/>
                </a:solidFill>
              </a:rPr>
            </a:br>
            <a:r>
              <a:rPr lang="en-US" dirty="0">
                <a:solidFill>
                  <a:schemeClr val="bg1"/>
                </a:solidFill>
              </a:rPr>
              <a:t>(funding, sharing learning, joint actions)</a:t>
            </a:r>
          </a:p>
        </p:txBody>
      </p:sp>
      <p:sp>
        <p:nvSpPr>
          <p:cNvPr id="4" name="Footer Placeholder 3">
            <a:extLst>
              <a:ext uri="{FF2B5EF4-FFF2-40B4-BE49-F238E27FC236}">
                <a16:creationId xmlns:a16="http://schemas.microsoft.com/office/drawing/2014/main" id="{43004A99-86CB-1745-B552-8CEBC2BFFFE1}"/>
              </a:ext>
            </a:extLst>
          </p:cNvPr>
          <p:cNvSpPr>
            <a:spLocks noGrp="1"/>
          </p:cNvSpPr>
          <p:nvPr>
            <p:ph type="ftr" sz="quarter" idx="11"/>
          </p:nvPr>
        </p:nvSpPr>
        <p:spPr>
          <a:xfrm>
            <a:off x="431999" y="432001"/>
            <a:ext cx="4341882" cy="323037"/>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02052018-C532-6942-BCD9-34346AC08C87}"/>
              </a:ext>
            </a:extLst>
          </p:cNvPr>
          <p:cNvSpPr>
            <a:spLocks noGrp="1"/>
          </p:cNvSpPr>
          <p:nvPr>
            <p:ph type="sldNum" sz="quarter" idx="12"/>
          </p:nvPr>
        </p:nvSpPr>
        <p:spPr/>
        <p:txBody>
          <a:bodyPr/>
          <a:lstStyle/>
          <a:p>
            <a:fld id="{50F209D7-C180-5B4A-A7C2-AD533727DAA3}" type="slidenum">
              <a:rPr lang="en-US" smtClean="0"/>
              <a:t>13</a:t>
            </a:fld>
            <a:endParaRPr lang="en-US"/>
          </a:p>
        </p:txBody>
      </p:sp>
      <p:sp>
        <p:nvSpPr>
          <p:cNvPr id="6" name="Content Placeholder 2">
            <a:extLst>
              <a:ext uri="{FF2B5EF4-FFF2-40B4-BE49-F238E27FC236}">
                <a16:creationId xmlns:a16="http://schemas.microsoft.com/office/drawing/2014/main" id="{C193AD53-9116-5749-8BB9-B246836756E5}"/>
              </a:ext>
            </a:extLst>
          </p:cNvPr>
          <p:cNvSpPr txBox="1">
            <a:spLocks/>
          </p:cNvSpPr>
          <p:nvPr/>
        </p:nvSpPr>
        <p:spPr>
          <a:xfrm>
            <a:off x="3634125" y="2268000"/>
            <a:ext cx="3024000" cy="2566378"/>
          </a:xfrm>
          <a:prstGeom prst="rect">
            <a:avLst/>
          </a:prstGeom>
          <a:solidFill>
            <a:schemeClr val="accent2"/>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08000" lvl="3">
              <a:lnSpc>
                <a:spcPts val="2600"/>
              </a:lnSpc>
              <a:buSzPct val="100000"/>
            </a:pPr>
            <a:r>
              <a:rPr lang="en-US" b="1" dirty="0">
                <a:solidFill>
                  <a:schemeClr val="bg1"/>
                </a:solidFill>
              </a:rPr>
              <a:t>2. Convenor</a:t>
            </a:r>
            <a:r>
              <a:rPr lang="en-US" dirty="0">
                <a:solidFill>
                  <a:schemeClr val="bg1"/>
                </a:solidFill>
              </a:rPr>
              <a:t>  </a:t>
            </a:r>
            <a:br>
              <a:rPr lang="en-US" dirty="0">
                <a:solidFill>
                  <a:schemeClr val="bg1"/>
                </a:solidFill>
              </a:rPr>
            </a:br>
            <a:r>
              <a:rPr lang="en-US" dirty="0">
                <a:solidFill>
                  <a:schemeClr val="bg1"/>
                </a:solidFill>
              </a:rPr>
              <a:t>Bringing together stakeholders, fostering learning, sharing and collaboration</a:t>
            </a:r>
          </a:p>
        </p:txBody>
      </p:sp>
      <p:sp>
        <p:nvSpPr>
          <p:cNvPr id="7" name="Content Placeholder 2">
            <a:extLst>
              <a:ext uri="{FF2B5EF4-FFF2-40B4-BE49-F238E27FC236}">
                <a16:creationId xmlns:a16="http://schemas.microsoft.com/office/drawing/2014/main" id="{6A5D513D-6995-2243-811C-32E02B6B8080}"/>
              </a:ext>
            </a:extLst>
          </p:cNvPr>
          <p:cNvSpPr txBox="1">
            <a:spLocks/>
          </p:cNvSpPr>
          <p:nvPr/>
        </p:nvSpPr>
        <p:spPr>
          <a:xfrm>
            <a:off x="6824375" y="2268000"/>
            <a:ext cx="3024000" cy="2566378"/>
          </a:xfrm>
          <a:prstGeom prst="rect">
            <a:avLst/>
          </a:prstGeom>
          <a:solidFill>
            <a:schemeClr val="accent1"/>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08000" lvl="3">
              <a:lnSpc>
                <a:spcPts val="2600"/>
              </a:lnSpc>
              <a:buSzPct val="100000"/>
            </a:pPr>
            <a:r>
              <a:rPr lang="en-US" b="1" dirty="0">
                <a:solidFill>
                  <a:schemeClr val="bg1"/>
                </a:solidFill>
              </a:rPr>
              <a:t>3. Thought leader  </a:t>
            </a:r>
            <a:r>
              <a:rPr lang="en-US" dirty="0">
                <a:solidFill>
                  <a:schemeClr val="bg1"/>
                </a:solidFill>
              </a:rPr>
              <a:t>Developing new thinking, matched with practical solutions</a:t>
            </a:r>
          </a:p>
        </p:txBody>
      </p:sp>
    </p:spTree>
    <p:extLst>
      <p:ext uri="{BB962C8B-B14F-4D97-AF65-F5344CB8AC3E}">
        <p14:creationId xmlns:p14="http://schemas.microsoft.com/office/powerpoint/2010/main" val="2493773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07814-A255-6545-8418-5EF6AEE0F4BF}"/>
              </a:ext>
            </a:extLst>
          </p:cNvPr>
          <p:cNvSpPr>
            <a:spLocks noGrp="1"/>
          </p:cNvSpPr>
          <p:nvPr>
            <p:ph type="title"/>
          </p:nvPr>
        </p:nvSpPr>
        <p:spPr/>
        <p:txBody>
          <a:bodyPr/>
          <a:lstStyle/>
          <a:p>
            <a:r>
              <a:rPr lang="en-US" dirty="0"/>
              <a:t>The 10 focus areas of Strategy 2030</a:t>
            </a:r>
          </a:p>
        </p:txBody>
      </p:sp>
      <p:sp>
        <p:nvSpPr>
          <p:cNvPr id="4" name="Footer Placeholder 3">
            <a:extLst>
              <a:ext uri="{FF2B5EF4-FFF2-40B4-BE49-F238E27FC236}">
                <a16:creationId xmlns:a16="http://schemas.microsoft.com/office/drawing/2014/main" id="{316C14C7-F34D-4147-A6E7-BF08212DDC13}"/>
              </a:ext>
            </a:extLst>
          </p:cNvPr>
          <p:cNvSpPr>
            <a:spLocks noGrp="1"/>
          </p:cNvSpPr>
          <p:nvPr>
            <p:ph type="ftr" sz="quarter" idx="11"/>
          </p:nvPr>
        </p:nvSpPr>
        <p:spPr>
          <a:xfrm>
            <a:off x="432000" y="432000"/>
            <a:ext cx="4353756" cy="375522"/>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DD1733A1-AD4C-DF43-9611-1AF9764FC543}"/>
              </a:ext>
            </a:extLst>
          </p:cNvPr>
          <p:cNvSpPr>
            <a:spLocks noGrp="1"/>
          </p:cNvSpPr>
          <p:nvPr>
            <p:ph type="sldNum" sz="quarter" idx="12"/>
          </p:nvPr>
        </p:nvSpPr>
        <p:spPr/>
        <p:txBody>
          <a:bodyPr/>
          <a:lstStyle/>
          <a:p>
            <a:fld id="{50F209D7-C180-5B4A-A7C2-AD533727DAA3}" type="slidenum">
              <a:rPr lang="en-US" smtClean="0"/>
              <a:t>14</a:t>
            </a:fld>
            <a:endParaRPr lang="en-US"/>
          </a:p>
        </p:txBody>
      </p:sp>
      <p:pic>
        <p:nvPicPr>
          <p:cNvPr id="9" name="Picture 8">
            <a:extLst>
              <a:ext uri="{FF2B5EF4-FFF2-40B4-BE49-F238E27FC236}">
                <a16:creationId xmlns:a16="http://schemas.microsoft.com/office/drawing/2014/main" id="{FCF76A70-1D06-054E-B851-F059DB7B7C24}"/>
              </a:ext>
            </a:extLst>
          </p:cNvPr>
          <p:cNvPicPr>
            <a:picLocks noChangeAspect="1"/>
          </p:cNvPicPr>
          <p:nvPr/>
        </p:nvPicPr>
        <p:blipFill>
          <a:blip r:embed="rId2"/>
          <a:srcRect/>
          <a:stretch/>
        </p:blipFill>
        <p:spPr>
          <a:xfrm>
            <a:off x="411956" y="2268000"/>
            <a:ext cx="9867900" cy="3098800"/>
          </a:xfrm>
          <a:prstGeom prst="rect">
            <a:avLst/>
          </a:prstGeom>
        </p:spPr>
      </p:pic>
    </p:spTree>
    <p:extLst>
      <p:ext uri="{BB962C8B-B14F-4D97-AF65-F5344CB8AC3E}">
        <p14:creationId xmlns:p14="http://schemas.microsoft.com/office/powerpoint/2010/main" val="1554832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2"/>
          </a:solidFill>
        </p:spPr>
        <p:txBody>
          <a:bodyPr/>
          <a:lstStyle/>
          <a:p>
            <a:r>
              <a:rPr lang="en-GB" dirty="0"/>
              <a:t>Key concepts underlying </a:t>
            </a:r>
            <a:br>
              <a:rPr lang="en-GB" dirty="0"/>
            </a:br>
            <a:r>
              <a:rPr lang="en-GB" dirty="0"/>
              <a:t>Voice work</a:t>
            </a:r>
            <a:endParaRPr lang="en-US" dirty="0"/>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15</a:t>
            </a:fld>
            <a:endParaRPr lang="en-US"/>
          </a:p>
        </p:txBody>
      </p:sp>
    </p:spTree>
    <p:extLst>
      <p:ext uri="{BB962C8B-B14F-4D97-AF65-F5344CB8AC3E}">
        <p14:creationId xmlns:p14="http://schemas.microsoft.com/office/powerpoint/2010/main" val="1976807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265C49-7038-EE4A-9532-3826675024FB}"/>
              </a:ext>
            </a:extLst>
          </p:cNvPr>
          <p:cNvSpPr>
            <a:spLocks noGrp="1"/>
          </p:cNvSpPr>
          <p:nvPr>
            <p:ph type="title"/>
          </p:nvPr>
        </p:nvSpPr>
        <p:spPr/>
        <p:txBody>
          <a:bodyPr/>
          <a:lstStyle/>
          <a:p>
            <a:r>
              <a:rPr lang="en-US" dirty="0"/>
              <a:t>Key concepts underlying Voice work</a:t>
            </a:r>
          </a:p>
        </p:txBody>
      </p:sp>
      <p:sp>
        <p:nvSpPr>
          <p:cNvPr id="3" name="Footer Placeholder 2">
            <a:extLst>
              <a:ext uri="{FF2B5EF4-FFF2-40B4-BE49-F238E27FC236}">
                <a16:creationId xmlns:a16="http://schemas.microsoft.com/office/drawing/2014/main" id="{D9EA3C0A-5826-3149-8900-AD621A11B184}"/>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18157238-C048-9E4B-9BFE-4993175B769E}"/>
              </a:ext>
            </a:extLst>
          </p:cNvPr>
          <p:cNvSpPr>
            <a:spLocks noGrp="1"/>
          </p:cNvSpPr>
          <p:nvPr>
            <p:ph type="sldNum" sz="quarter" idx="12"/>
          </p:nvPr>
        </p:nvSpPr>
        <p:spPr/>
        <p:txBody>
          <a:bodyPr/>
          <a:lstStyle/>
          <a:p>
            <a:fld id="{50F209D7-C180-5B4A-A7C2-AD533727DAA3}" type="slidenum">
              <a:rPr lang="en-US" smtClean="0"/>
              <a:t>16</a:t>
            </a:fld>
            <a:endParaRPr lang="en-US"/>
          </a:p>
        </p:txBody>
      </p:sp>
      <p:grpSp>
        <p:nvGrpSpPr>
          <p:cNvPr id="2" name="Group 1">
            <a:extLst>
              <a:ext uri="{FF2B5EF4-FFF2-40B4-BE49-F238E27FC236}">
                <a16:creationId xmlns:a16="http://schemas.microsoft.com/office/drawing/2014/main" id="{35FBEACA-A5FC-3845-A2D5-D78B7D8DC73F}"/>
              </a:ext>
            </a:extLst>
          </p:cNvPr>
          <p:cNvGrpSpPr/>
          <p:nvPr/>
        </p:nvGrpSpPr>
        <p:grpSpPr>
          <a:xfrm>
            <a:off x="677963" y="1800000"/>
            <a:ext cx="9547101" cy="4687850"/>
            <a:chOff x="385863" y="1864449"/>
            <a:chExt cx="9547101" cy="4687850"/>
          </a:xfrm>
        </p:grpSpPr>
        <p:sp>
          <p:nvSpPr>
            <p:cNvPr id="9" name="Content Placeholder 2">
              <a:extLst>
                <a:ext uri="{FF2B5EF4-FFF2-40B4-BE49-F238E27FC236}">
                  <a16:creationId xmlns:a16="http://schemas.microsoft.com/office/drawing/2014/main" id="{06FF9615-ED98-4B4C-B488-71CDEC3E286B}"/>
                </a:ext>
              </a:extLst>
            </p:cNvPr>
            <p:cNvSpPr txBox="1">
              <a:spLocks/>
            </p:cNvSpPr>
            <p:nvPr/>
          </p:nvSpPr>
          <p:spPr>
            <a:xfrm>
              <a:off x="2366444" y="1864449"/>
              <a:ext cx="1337423"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1"/>
                  </a:solidFill>
                </a:rPr>
                <a:t>Agency</a:t>
              </a:r>
            </a:p>
          </p:txBody>
        </p:sp>
        <p:sp>
          <p:nvSpPr>
            <p:cNvPr id="12" name="Content Placeholder 2">
              <a:extLst>
                <a:ext uri="{FF2B5EF4-FFF2-40B4-BE49-F238E27FC236}">
                  <a16:creationId xmlns:a16="http://schemas.microsoft.com/office/drawing/2014/main" id="{79ED5F14-DD27-FC4A-A4EE-04151C422F72}"/>
                </a:ext>
              </a:extLst>
            </p:cNvPr>
            <p:cNvSpPr txBox="1">
              <a:spLocks/>
            </p:cNvSpPr>
            <p:nvPr/>
          </p:nvSpPr>
          <p:spPr>
            <a:xfrm>
              <a:off x="1312138" y="2554495"/>
              <a:ext cx="1788686"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2"/>
                  </a:solidFill>
                </a:rPr>
                <a:t>Autonomy</a:t>
              </a:r>
            </a:p>
          </p:txBody>
        </p:sp>
        <p:sp>
          <p:nvSpPr>
            <p:cNvPr id="13" name="Content Placeholder 2">
              <a:extLst>
                <a:ext uri="{FF2B5EF4-FFF2-40B4-BE49-F238E27FC236}">
                  <a16:creationId xmlns:a16="http://schemas.microsoft.com/office/drawing/2014/main" id="{3822826D-F82C-114B-AF64-81AA68AF7D1D}"/>
                </a:ext>
              </a:extLst>
            </p:cNvPr>
            <p:cNvSpPr txBox="1">
              <a:spLocks/>
            </p:cNvSpPr>
            <p:nvPr/>
          </p:nvSpPr>
          <p:spPr>
            <a:xfrm>
              <a:off x="1653925" y="3244541"/>
              <a:ext cx="1883689"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3"/>
                  </a:solidFill>
                </a:rPr>
                <a:t>Citizenship</a:t>
              </a:r>
            </a:p>
          </p:txBody>
        </p:sp>
        <p:sp>
          <p:nvSpPr>
            <p:cNvPr id="14" name="Content Placeholder 2">
              <a:extLst>
                <a:ext uri="{FF2B5EF4-FFF2-40B4-BE49-F238E27FC236}">
                  <a16:creationId xmlns:a16="http://schemas.microsoft.com/office/drawing/2014/main" id="{20D5F7CD-98BB-314F-86E5-F6AD03768C4D}"/>
                </a:ext>
              </a:extLst>
            </p:cNvPr>
            <p:cNvSpPr txBox="1">
              <a:spLocks/>
            </p:cNvSpPr>
            <p:nvPr/>
          </p:nvSpPr>
          <p:spPr>
            <a:xfrm>
              <a:off x="385863" y="3934587"/>
              <a:ext cx="2097445"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tx2"/>
                  </a:solidFill>
                </a:rPr>
                <a:t>Participation</a:t>
              </a:r>
            </a:p>
          </p:txBody>
        </p:sp>
        <p:sp>
          <p:nvSpPr>
            <p:cNvPr id="15" name="Content Placeholder 2">
              <a:extLst>
                <a:ext uri="{FF2B5EF4-FFF2-40B4-BE49-F238E27FC236}">
                  <a16:creationId xmlns:a16="http://schemas.microsoft.com/office/drawing/2014/main" id="{3D0CDAD2-6826-AF4E-8C00-0B5517BCF1EF}"/>
                </a:ext>
              </a:extLst>
            </p:cNvPr>
            <p:cNvSpPr txBox="1">
              <a:spLocks/>
            </p:cNvSpPr>
            <p:nvPr/>
          </p:nvSpPr>
          <p:spPr>
            <a:xfrm>
              <a:off x="1948917" y="4624633"/>
              <a:ext cx="2382453"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1"/>
                  </a:solidFill>
                </a:rPr>
                <a:t>Empowerment</a:t>
              </a:r>
            </a:p>
          </p:txBody>
        </p:sp>
        <p:sp>
          <p:nvSpPr>
            <p:cNvPr id="16" name="Content Placeholder 2">
              <a:extLst>
                <a:ext uri="{FF2B5EF4-FFF2-40B4-BE49-F238E27FC236}">
                  <a16:creationId xmlns:a16="http://schemas.microsoft.com/office/drawing/2014/main" id="{7756CA15-1670-2146-8874-2576683B0FBF}"/>
                </a:ext>
              </a:extLst>
            </p:cNvPr>
            <p:cNvSpPr txBox="1">
              <a:spLocks/>
            </p:cNvSpPr>
            <p:nvPr/>
          </p:nvSpPr>
          <p:spPr>
            <a:xfrm>
              <a:off x="2245887" y="5314679"/>
              <a:ext cx="1171170"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2"/>
                  </a:solidFill>
                </a:rPr>
                <a:t>Power</a:t>
              </a:r>
            </a:p>
          </p:txBody>
        </p:sp>
        <p:sp>
          <p:nvSpPr>
            <p:cNvPr id="17" name="Content Placeholder 2">
              <a:extLst>
                <a:ext uri="{FF2B5EF4-FFF2-40B4-BE49-F238E27FC236}">
                  <a16:creationId xmlns:a16="http://schemas.microsoft.com/office/drawing/2014/main" id="{7AD4A978-8530-2D4F-A0A4-4FACC69CDD75}"/>
                </a:ext>
              </a:extLst>
            </p:cNvPr>
            <p:cNvSpPr txBox="1">
              <a:spLocks/>
            </p:cNvSpPr>
            <p:nvPr/>
          </p:nvSpPr>
          <p:spPr>
            <a:xfrm>
              <a:off x="2712633" y="6004725"/>
              <a:ext cx="2287450"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3"/>
                  </a:solidFill>
                </a:rPr>
                <a:t>Independence</a:t>
              </a:r>
            </a:p>
          </p:txBody>
        </p:sp>
        <p:sp>
          <p:nvSpPr>
            <p:cNvPr id="18" name="Content Placeholder 2">
              <a:extLst>
                <a:ext uri="{FF2B5EF4-FFF2-40B4-BE49-F238E27FC236}">
                  <a16:creationId xmlns:a16="http://schemas.microsoft.com/office/drawing/2014/main" id="{97CF220A-7FDA-6242-B3EF-1FDD4F0F33FF}"/>
                </a:ext>
              </a:extLst>
            </p:cNvPr>
            <p:cNvSpPr txBox="1">
              <a:spLocks/>
            </p:cNvSpPr>
            <p:nvPr/>
          </p:nvSpPr>
          <p:spPr>
            <a:xfrm>
              <a:off x="3824424" y="1864449"/>
              <a:ext cx="3510608"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tx2"/>
                  </a:solidFill>
                </a:rPr>
                <a:t>Rights-based approach</a:t>
              </a:r>
            </a:p>
          </p:txBody>
        </p:sp>
        <p:sp>
          <p:nvSpPr>
            <p:cNvPr id="19" name="Content Placeholder 2">
              <a:extLst>
                <a:ext uri="{FF2B5EF4-FFF2-40B4-BE49-F238E27FC236}">
                  <a16:creationId xmlns:a16="http://schemas.microsoft.com/office/drawing/2014/main" id="{68A91848-6330-3A43-B9CC-F1A50B1F4971}"/>
                </a:ext>
              </a:extLst>
            </p:cNvPr>
            <p:cNvSpPr txBox="1">
              <a:spLocks/>
            </p:cNvSpPr>
            <p:nvPr/>
          </p:nvSpPr>
          <p:spPr>
            <a:xfrm>
              <a:off x="3221381" y="2554495"/>
              <a:ext cx="5208780"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1"/>
                  </a:solidFill>
                </a:rPr>
                <a:t>Governance and good governance</a:t>
              </a:r>
            </a:p>
          </p:txBody>
        </p:sp>
        <p:sp>
          <p:nvSpPr>
            <p:cNvPr id="20" name="Content Placeholder 2">
              <a:extLst>
                <a:ext uri="{FF2B5EF4-FFF2-40B4-BE49-F238E27FC236}">
                  <a16:creationId xmlns:a16="http://schemas.microsoft.com/office/drawing/2014/main" id="{474A5995-7105-D54E-B84C-44CBDC37E175}"/>
                </a:ext>
              </a:extLst>
            </p:cNvPr>
            <p:cNvSpPr txBox="1">
              <a:spLocks/>
            </p:cNvSpPr>
            <p:nvPr/>
          </p:nvSpPr>
          <p:spPr>
            <a:xfrm>
              <a:off x="3658171" y="3244541"/>
              <a:ext cx="4555637"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2"/>
                  </a:solidFill>
                </a:rPr>
                <a:t>Spaces (formal and informal)</a:t>
              </a:r>
            </a:p>
          </p:txBody>
        </p:sp>
        <p:sp>
          <p:nvSpPr>
            <p:cNvPr id="21" name="Content Placeholder 2">
              <a:extLst>
                <a:ext uri="{FF2B5EF4-FFF2-40B4-BE49-F238E27FC236}">
                  <a16:creationId xmlns:a16="http://schemas.microsoft.com/office/drawing/2014/main" id="{B61E647C-B506-3140-BD79-E342CD84FE59}"/>
                </a:ext>
              </a:extLst>
            </p:cNvPr>
            <p:cNvSpPr txBox="1">
              <a:spLocks/>
            </p:cNvSpPr>
            <p:nvPr/>
          </p:nvSpPr>
          <p:spPr>
            <a:xfrm>
              <a:off x="2603865" y="3934587"/>
              <a:ext cx="7329099"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3"/>
                  </a:solidFill>
                </a:rPr>
                <a:t>Accountability, responsiveness and answerability</a:t>
              </a:r>
            </a:p>
          </p:txBody>
        </p:sp>
        <p:sp>
          <p:nvSpPr>
            <p:cNvPr id="22" name="Content Placeholder 2">
              <a:extLst>
                <a:ext uri="{FF2B5EF4-FFF2-40B4-BE49-F238E27FC236}">
                  <a16:creationId xmlns:a16="http://schemas.microsoft.com/office/drawing/2014/main" id="{C99B8262-848E-4B4A-98FD-69402551EF79}"/>
                </a:ext>
              </a:extLst>
            </p:cNvPr>
            <p:cNvSpPr txBox="1">
              <a:spLocks/>
            </p:cNvSpPr>
            <p:nvPr/>
          </p:nvSpPr>
          <p:spPr>
            <a:xfrm>
              <a:off x="4451927" y="4624633"/>
              <a:ext cx="3415606"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tx2"/>
                  </a:solidFill>
                </a:rPr>
                <a:t>Access to information</a:t>
              </a:r>
            </a:p>
          </p:txBody>
        </p:sp>
        <p:sp>
          <p:nvSpPr>
            <p:cNvPr id="23" name="Content Placeholder 2">
              <a:extLst>
                <a:ext uri="{FF2B5EF4-FFF2-40B4-BE49-F238E27FC236}">
                  <a16:creationId xmlns:a16="http://schemas.microsoft.com/office/drawing/2014/main" id="{0C84E518-0592-504F-B873-D3727D036CF2}"/>
                </a:ext>
              </a:extLst>
            </p:cNvPr>
            <p:cNvSpPr txBox="1">
              <a:spLocks/>
            </p:cNvSpPr>
            <p:nvPr/>
          </p:nvSpPr>
          <p:spPr>
            <a:xfrm>
              <a:off x="3537614" y="5314679"/>
              <a:ext cx="4175627"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1"/>
                  </a:solidFill>
                </a:rPr>
                <a:t>Advocacy and campaigning</a:t>
              </a:r>
            </a:p>
          </p:txBody>
        </p:sp>
        <p:sp>
          <p:nvSpPr>
            <p:cNvPr id="24" name="Content Placeholder 2">
              <a:extLst>
                <a:ext uri="{FF2B5EF4-FFF2-40B4-BE49-F238E27FC236}">
                  <a16:creationId xmlns:a16="http://schemas.microsoft.com/office/drawing/2014/main" id="{67FAD882-F34E-4B46-B36D-5CCAB1FE2BD7}"/>
                </a:ext>
              </a:extLst>
            </p:cNvPr>
            <p:cNvSpPr txBox="1">
              <a:spLocks/>
            </p:cNvSpPr>
            <p:nvPr/>
          </p:nvSpPr>
          <p:spPr>
            <a:xfrm>
              <a:off x="5120640" y="6004725"/>
              <a:ext cx="1848063" cy="54757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2"/>
                  </a:solidFill>
                </a:rPr>
                <a:t>Leadership</a:t>
              </a:r>
            </a:p>
          </p:txBody>
        </p:sp>
      </p:grpSp>
    </p:spTree>
    <p:extLst>
      <p:ext uri="{BB962C8B-B14F-4D97-AF65-F5344CB8AC3E}">
        <p14:creationId xmlns:p14="http://schemas.microsoft.com/office/powerpoint/2010/main" val="2274421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3"/>
          </a:solidFill>
        </p:spPr>
        <p:txBody>
          <a:bodyPr/>
          <a:lstStyle/>
          <a:p>
            <a:r>
              <a:rPr lang="en-GB" dirty="0"/>
              <a:t>Wrap up Module 1</a:t>
            </a:r>
            <a:endParaRPr lang="en-US" dirty="0"/>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17</a:t>
            </a:fld>
            <a:endParaRPr lang="en-US"/>
          </a:p>
        </p:txBody>
      </p:sp>
    </p:spTree>
    <p:extLst>
      <p:ext uri="{BB962C8B-B14F-4D97-AF65-F5344CB8AC3E}">
        <p14:creationId xmlns:p14="http://schemas.microsoft.com/office/powerpoint/2010/main" val="421708404"/>
      </p:ext>
    </p:extLst>
  </p:cSld>
  <p:clrMapOvr>
    <a:masterClrMapping/>
  </p:clrMapOvr>
</p:sld>
</file>

<file path=ppt/theme/theme1.xml><?xml version="1.0" encoding="utf-8"?>
<a:theme xmlns:a="http://schemas.openxmlformats.org/drawingml/2006/main" name="Office Theme">
  <a:themeElements>
    <a:clrScheme name="HelpAge colour 2021">
      <a:dk1>
        <a:srgbClr val="000000"/>
      </a:dk1>
      <a:lt1>
        <a:srgbClr val="FFFFFF"/>
      </a:lt1>
      <a:dk2>
        <a:srgbClr val="918470"/>
      </a:dk2>
      <a:lt2>
        <a:srgbClr val="F5F6F5"/>
      </a:lt2>
      <a:accent1>
        <a:srgbClr val="F0561E"/>
      </a:accent1>
      <a:accent2>
        <a:srgbClr val="B91015"/>
      </a:accent2>
      <a:accent3>
        <a:srgbClr val="EB134F"/>
      </a:accent3>
      <a:accent4>
        <a:srgbClr val="92846F"/>
      </a:accent4>
      <a:accent5>
        <a:srgbClr val="A152CA"/>
      </a:accent5>
      <a:accent6>
        <a:srgbClr val="70AD47"/>
      </a:accent6>
      <a:hlink>
        <a:srgbClr val="F15520"/>
      </a:hlink>
      <a:folHlink>
        <a:srgbClr val="92846F"/>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2525</TotalTime>
  <Words>626</Words>
  <Application>Microsoft Macintosh PowerPoint</Application>
  <PresentationFormat>Custom</PresentationFormat>
  <Paragraphs>107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Verdana</vt:lpstr>
      <vt:lpstr>Office Theme</vt:lpstr>
      <vt:lpstr>Voice training Module 1: Introduction  to Voice</vt:lpstr>
      <vt:lpstr>Module 1: Introduction to Voice</vt:lpstr>
      <vt:lpstr>Module 1: Outline </vt:lpstr>
      <vt:lpstr>Objectives and expectations</vt:lpstr>
      <vt:lpstr>Objectives</vt:lpstr>
      <vt:lpstr>Key audiences</vt:lpstr>
      <vt:lpstr>Key audiences</vt:lpstr>
      <vt:lpstr>Understanding Voice</vt:lpstr>
      <vt:lpstr>Where are we coming from?  Where are we at? </vt:lpstr>
      <vt:lpstr>Group discussion</vt:lpstr>
      <vt:lpstr>Linking Voice with the  Strategy 2030</vt:lpstr>
      <vt:lpstr>How does this training fit within the latest organisational thinking?</vt:lpstr>
      <vt:lpstr>The three core functions of  HelpAge International</vt:lpstr>
      <vt:lpstr>The 10 focus areas of Strategy 2030</vt:lpstr>
      <vt:lpstr>Key concepts underlying  Voice work</vt:lpstr>
      <vt:lpstr>Key concepts underlying Voice work</vt:lpstr>
      <vt:lpstr>Wrap up Module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Frech</dc:creator>
  <cp:lastModifiedBy>N Frech</cp:lastModifiedBy>
  <cp:revision>528</cp:revision>
  <dcterms:created xsi:type="dcterms:W3CDTF">2021-03-16T10:12:50Z</dcterms:created>
  <dcterms:modified xsi:type="dcterms:W3CDTF">2021-07-09T15:48:12Z</dcterms:modified>
</cp:coreProperties>
</file>